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tags/tag6.xml" ContentType="application/vnd.openxmlformats-officedocument.presentationml.tag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5" r:id="rId1"/>
  </p:sldMasterIdLst>
  <p:notesMasterIdLst>
    <p:notesMasterId r:id="rId11"/>
  </p:notesMasterIdLst>
  <p:handoutMasterIdLst>
    <p:handoutMasterId r:id="rId12"/>
  </p:handoutMasterIdLst>
  <p:sldIdLst>
    <p:sldId id="373" r:id="rId2"/>
    <p:sldId id="362" r:id="rId3"/>
    <p:sldId id="363" r:id="rId4"/>
    <p:sldId id="347" r:id="rId5"/>
    <p:sldId id="364" r:id="rId6"/>
    <p:sldId id="369" r:id="rId7"/>
    <p:sldId id="371" r:id="rId8"/>
    <p:sldId id="379" r:id="rId9"/>
    <p:sldId id="368" r:id="rId10"/>
  </p:sldIdLst>
  <p:sldSz cx="9144000" cy="6858000" type="screen4x3"/>
  <p:notesSz cx="7010400" cy="9296400"/>
  <p:custDataLst>
    <p:tags r:id="rId13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9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CC"/>
    <a:srgbClr val="006600"/>
    <a:srgbClr val="990033"/>
    <a:srgbClr val="F52603"/>
    <a:srgbClr val="0099FF"/>
    <a:srgbClr val="0066FF"/>
    <a:srgbClr val="33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5CE43C5-BAC0-41CF-BD99-CDE5E4C65DDA}" v="2" dt="2025-05-12T22:17:09.48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0" autoAdjust="0"/>
    <p:restoredTop sz="95313" autoAdjust="0"/>
  </p:normalViewPr>
  <p:slideViewPr>
    <p:cSldViewPr>
      <p:cViewPr varScale="1">
        <p:scale>
          <a:sx n="68" d="100"/>
          <a:sy n="68" d="100"/>
        </p:scale>
        <p:origin x="324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2742" y="96"/>
      </p:cViewPr>
      <p:guideLst>
        <p:guide orient="horz" pos="2929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24" tIns="45612" rIns="91224" bIns="45612" numCol="1" anchor="t" anchorCtr="0" compatLnSpc="1">
            <a:prstTxWarp prst="textNoShape">
              <a:avLst/>
            </a:prstTxWarp>
          </a:bodyPr>
          <a:lstStyle>
            <a:lvl1pPr defTabSz="912277" eaLnBrk="1" hangingPunct="1">
              <a:defRPr sz="1200" smtClean="0"/>
            </a:lvl1pPr>
          </a:lstStyle>
          <a:p>
            <a:pPr>
              <a:defRPr/>
            </a:pPr>
            <a:r>
              <a:rPr lang="en-US"/>
              <a:t>Intern &amp; Mentor Teacher Orientation - K12</a:t>
            </a:r>
            <a:endParaRPr lang="en-US" dirty="0"/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938" y="0"/>
            <a:ext cx="3037840" cy="46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24" tIns="45612" rIns="91224" bIns="45612" numCol="1" anchor="t" anchorCtr="0" compatLnSpc="1">
            <a:prstTxWarp prst="textNoShape">
              <a:avLst/>
            </a:prstTxWarp>
          </a:bodyPr>
          <a:lstStyle>
            <a:lvl1pPr algn="r" defTabSz="912277" eaLnBrk="1" hangingPunct="1">
              <a:defRPr sz="1200" smtClean="0"/>
            </a:lvl1pPr>
          </a:lstStyle>
          <a:p>
            <a:pPr>
              <a:defRPr/>
            </a:pPr>
            <a:r>
              <a:rPr lang="en-US"/>
              <a:t>January 2021</a:t>
            </a:r>
            <a:endParaRPr lang="en-US" dirty="0"/>
          </a:p>
        </p:txBody>
      </p:sp>
      <p:sp>
        <p:nvSpPr>
          <p:cNvPr id="1167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211"/>
            <a:ext cx="3037840" cy="4645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24" tIns="45612" rIns="91224" bIns="45612" numCol="1" anchor="b" anchorCtr="0" compatLnSpc="1">
            <a:prstTxWarp prst="textNoShape">
              <a:avLst/>
            </a:prstTxWarp>
          </a:bodyPr>
          <a:lstStyle>
            <a:lvl1pPr defTabSz="912277" eaLnBrk="1" hangingPunct="1"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67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938" y="8830211"/>
            <a:ext cx="3037840" cy="4645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24" tIns="45612" rIns="91224" bIns="45612" numCol="1" anchor="b" anchorCtr="0" compatLnSpc="1">
            <a:prstTxWarp prst="textNoShape">
              <a:avLst/>
            </a:prstTxWarp>
          </a:bodyPr>
          <a:lstStyle>
            <a:lvl1pPr algn="r" defTabSz="912277" eaLnBrk="1" hangingPunct="1">
              <a:defRPr sz="1200" smtClean="0"/>
            </a:lvl1pPr>
          </a:lstStyle>
          <a:p>
            <a:pPr>
              <a:defRPr/>
            </a:pPr>
            <a:fld id="{AA79D0B7-B8F8-4435-A2EA-227D2A54654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2603989"/>
      </p:ext>
    </p:extLst>
  </p:cSld>
  <p:clrMap bg1="lt1" tx1="dk1" bg2="lt2" tx2="dk2" accent1="accent1" accent2="accent2" accent3="accent3" accent4="accent4" accent5="accent5" accent6="accent6" hlink="hlink" folHlink="folHlink"/>
  <p:hf sldNum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24" tIns="45612" rIns="91224" bIns="45612" numCol="1" anchor="t" anchorCtr="0" compatLnSpc="1">
            <a:prstTxWarp prst="textNoShape">
              <a:avLst/>
            </a:prstTxWarp>
          </a:bodyPr>
          <a:lstStyle>
            <a:lvl1pPr defTabSz="912277" eaLnBrk="1" hangingPunct="1">
              <a:defRPr sz="1200" smtClean="0"/>
            </a:lvl1pPr>
          </a:lstStyle>
          <a:p>
            <a:pPr>
              <a:defRPr/>
            </a:pPr>
            <a:r>
              <a:rPr lang="en-US"/>
              <a:t>Intern &amp; Mentor Teacher Orientation - K12</a:t>
            </a:r>
            <a:endParaRPr lang="en-US" dirty="0"/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8" y="0"/>
            <a:ext cx="3037840" cy="46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24" tIns="45612" rIns="91224" bIns="45612" numCol="1" anchor="t" anchorCtr="0" compatLnSpc="1">
            <a:prstTxWarp prst="textNoShape">
              <a:avLst/>
            </a:prstTxWarp>
          </a:bodyPr>
          <a:lstStyle>
            <a:lvl1pPr algn="r" defTabSz="912277" eaLnBrk="1" hangingPunct="1">
              <a:defRPr sz="1200" smtClean="0"/>
            </a:lvl1pPr>
          </a:lstStyle>
          <a:p>
            <a:pPr>
              <a:defRPr/>
            </a:pPr>
            <a:r>
              <a:rPr lang="en-US"/>
              <a:t>January 2021</a:t>
            </a:r>
            <a:endParaRPr lang="en-US" dirty="0"/>
          </a:p>
        </p:txBody>
      </p:sp>
      <p:sp>
        <p:nvSpPr>
          <p:cNvPr id="481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6913"/>
            <a:ext cx="4646612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57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15918"/>
            <a:ext cx="5608320" cy="4182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24" tIns="45612" rIns="91224" bIns="456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57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211"/>
            <a:ext cx="3037840" cy="4645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24" tIns="45612" rIns="91224" bIns="45612" numCol="1" anchor="b" anchorCtr="0" compatLnSpc="1">
            <a:prstTxWarp prst="textNoShape">
              <a:avLst/>
            </a:prstTxWarp>
          </a:bodyPr>
          <a:lstStyle>
            <a:lvl1pPr defTabSz="912277" eaLnBrk="1" hangingPunct="1"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57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8" y="8830211"/>
            <a:ext cx="3037840" cy="4645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24" tIns="45612" rIns="91224" bIns="45612" numCol="1" anchor="b" anchorCtr="0" compatLnSpc="1">
            <a:prstTxWarp prst="textNoShape">
              <a:avLst/>
            </a:prstTxWarp>
          </a:bodyPr>
          <a:lstStyle>
            <a:lvl1pPr algn="r" defTabSz="912277" eaLnBrk="1" hangingPunct="1">
              <a:defRPr sz="1200" smtClean="0"/>
            </a:lvl1pPr>
          </a:lstStyle>
          <a:p>
            <a:pPr>
              <a:defRPr/>
            </a:pPr>
            <a:fld id="{825A848C-F930-4455-B260-C040B7DDEA9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9825871"/>
      </p:ext>
    </p:extLst>
  </p:cSld>
  <p:clrMap bg1="lt1" tx1="dk1" bg2="lt2" tx2="dk2" accent1="accent1" accent2="accent2" accent3="accent3" accent4="accent4" accent5="accent5" accent6="accent6" hlink="hlink" folHlink="folHlink"/>
  <p:hf sldNum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loradomesa.edu/career/students/fairs/teacher.html" TargetMode="External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  <p:sp>
        <p:nvSpPr>
          <p:cNvPr id="2" name="Header Placeholder 1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EC/EC SpEd Pre-Intern &amp; Mentor Teacher Orientation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August 18,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45236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Purpose:  review details of internship experience and review responsibilities of TC, mentor, supervisor, and coordinator</a:t>
            </a:r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Intern &amp; Mentor Teacher Orientation - K12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January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28291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Mentors introduce intricacies in classroom, encourage TC to reflect on lessons, and serve as a guide in lesson planning and best practices.</a:t>
            </a:r>
          </a:p>
          <a:p>
            <a:r>
              <a:rPr lang="en-US" dirty="0"/>
              <a:t>Supervisors act as a liaison between participating school and CTE and ensure experience is communicative and positive for all parties.</a:t>
            </a:r>
          </a:p>
          <a:p>
            <a:endParaRPr lang="en-US" dirty="0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Intern &amp; Mentor Teacher Orientation - K12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January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29559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881390"/>
            <a:r>
              <a:rPr lang="en-US" dirty="0"/>
              <a:t>Positive dispositions include working and communicating effectively and positively with all the stakeholders, accept the feedback and implement recommended strategies, demonstrate respectful behavior and exhibit professionalism</a:t>
            </a:r>
          </a:p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Intern &amp; Mentor Teacher Orientation - K12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January 2021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41921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Requirements:  Field evaluations, conference with intern, mentor, &amp; supervisor at midterm and final; follow recommended timeline</a:t>
            </a:r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Intern &amp; Mentor Teacher Orientation - K12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January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24024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330521" indent="-330521">
              <a:lnSpc>
                <a:spcPct val="80000"/>
              </a:lnSpc>
              <a:spcBef>
                <a:spcPts val="771"/>
              </a:spcBef>
              <a:buFont typeface="Arial" panose="020B0604020202020204" pitchFamily="34" charset="0"/>
              <a:buChar char="•"/>
            </a:pPr>
            <a:r>
              <a:rPr lang="en-US" sz="1900" dirty="0"/>
              <a:t>Portfolio</a:t>
            </a:r>
          </a:p>
          <a:p>
            <a:pPr marL="1046651" lvl="1" indent="-330521">
              <a:lnSpc>
                <a:spcPct val="80000"/>
              </a:lnSpc>
              <a:spcBef>
                <a:spcPts val="771"/>
              </a:spcBef>
              <a:buFont typeface="Arial" panose="020B0604020202020204" pitchFamily="34" charset="0"/>
              <a:buChar char="•"/>
            </a:pPr>
            <a:r>
              <a:rPr lang="en-US" sz="1500" dirty="0"/>
              <a:t>Opportunity to demonstrate how instruction is meeting Colorado and national teaching standards</a:t>
            </a:r>
          </a:p>
          <a:p>
            <a:pPr marL="1046651" lvl="1" indent="-330521">
              <a:lnSpc>
                <a:spcPct val="80000"/>
              </a:lnSpc>
              <a:spcBef>
                <a:spcPts val="771"/>
              </a:spcBef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rgbClr val="CC00CC"/>
                </a:solidFill>
              </a:rPr>
              <a:t>See 499 D2L shell for submission dates</a:t>
            </a:r>
            <a:endParaRPr lang="en-US" sz="1500" dirty="0"/>
          </a:p>
          <a:p>
            <a:pPr marL="330521" indent="-330521">
              <a:lnSpc>
                <a:spcPct val="80000"/>
              </a:lnSpc>
              <a:spcBef>
                <a:spcPts val="771"/>
              </a:spcBef>
              <a:buFont typeface="Arial" panose="020B0604020202020204" pitchFamily="34" charset="0"/>
              <a:buChar char="•"/>
            </a:pPr>
            <a:r>
              <a:rPr lang="en-US" sz="1900" dirty="0"/>
              <a:t>Final Intern Presentation (FIP)</a:t>
            </a:r>
          </a:p>
          <a:p>
            <a:pPr marL="1046651" lvl="1" indent="-330521">
              <a:lnSpc>
                <a:spcPct val="80000"/>
              </a:lnSpc>
              <a:spcBef>
                <a:spcPts val="771"/>
              </a:spcBef>
              <a:buFont typeface="Arial" panose="020B0604020202020204" pitchFamily="34" charset="0"/>
              <a:buChar char="•"/>
            </a:pPr>
            <a:r>
              <a:rPr lang="en-US" sz="1500" dirty="0"/>
              <a:t>Presentation demonstrating teaching effectiveness within placement classrooms </a:t>
            </a:r>
            <a:endParaRPr lang="en-US" sz="1900" dirty="0"/>
          </a:p>
          <a:p>
            <a:endParaRPr lang="en-US" dirty="0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Intern &amp; Mentor Teacher Orientation - K12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January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72992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700" b="1" dirty="0"/>
              <a:t>Portfolio Workshop: </a:t>
            </a:r>
            <a:r>
              <a:rPr lang="en-US" sz="2700" b="1" dirty="0">
                <a:solidFill>
                  <a:srgbClr val="FF0000"/>
                </a:solidFill>
                <a:highlight>
                  <a:srgbClr val="FFFF00"/>
                </a:highlight>
              </a:rPr>
              <a:t>5 pm (zoom)</a:t>
            </a:r>
          </a:p>
          <a:p>
            <a:r>
              <a:rPr lang="en-US" sz="2700" b="1" dirty="0"/>
              <a:t>Colloquium:</a:t>
            </a:r>
            <a:r>
              <a:rPr lang="en-US" sz="2300" dirty="0"/>
              <a:t> </a:t>
            </a:r>
            <a:r>
              <a:rPr lang="en-US" sz="2500" dirty="0">
                <a:solidFill>
                  <a:srgbClr val="CC00CC"/>
                </a:solidFill>
              </a:rPr>
              <a:t>Thursday, 5 pm</a:t>
            </a:r>
            <a:endParaRPr lang="en-US" sz="2500" dirty="0">
              <a:solidFill>
                <a:srgbClr val="FF0000"/>
              </a:solidFill>
            </a:endParaRPr>
          </a:p>
          <a:p>
            <a:r>
              <a:rPr lang="en-US" sz="2700" b="1" dirty="0"/>
              <a:t>K12 Portfolio Deadline:  </a:t>
            </a:r>
            <a:endParaRPr lang="en-US" sz="2300" dirty="0">
              <a:solidFill>
                <a:srgbClr val="CC00CC"/>
              </a:solidFill>
            </a:endParaRPr>
          </a:p>
          <a:p>
            <a:pPr lvl="1"/>
            <a:r>
              <a:rPr lang="en-US" sz="2300" dirty="0">
                <a:solidFill>
                  <a:srgbClr val="FF0000"/>
                </a:solidFill>
                <a:highlight>
                  <a:srgbClr val="FFFF00"/>
                </a:highlight>
              </a:rPr>
              <a:t>December 4</a:t>
            </a:r>
            <a:r>
              <a:rPr lang="en-US" sz="2300" baseline="30000" dirty="0">
                <a:solidFill>
                  <a:srgbClr val="FF0000"/>
                </a:solidFill>
                <a:highlight>
                  <a:srgbClr val="FFFF00"/>
                </a:highlight>
              </a:rPr>
              <a:t>th</a:t>
            </a:r>
            <a:r>
              <a:rPr lang="en-US" sz="2300" dirty="0">
                <a:solidFill>
                  <a:srgbClr val="CC00CC"/>
                </a:solidFill>
                <a:highlight>
                  <a:srgbClr val="FFFF00"/>
                </a:highlight>
              </a:rPr>
              <a:t> </a:t>
            </a:r>
            <a:r>
              <a:rPr lang="en-US" sz="2300" dirty="0">
                <a:solidFill>
                  <a:srgbClr val="CC00CC"/>
                </a:solidFill>
              </a:rPr>
              <a:t>to D2L for final submission to Coordinator</a:t>
            </a:r>
          </a:p>
          <a:p>
            <a:r>
              <a:rPr lang="en-US" sz="2700" b="1" dirty="0"/>
              <a:t>K12 FIP Deadline:  </a:t>
            </a:r>
          </a:p>
          <a:p>
            <a:pPr lvl="1"/>
            <a:r>
              <a:rPr lang="en-US" sz="2300" dirty="0">
                <a:solidFill>
                  <a:srgbClr val="CC00CC"/>
                </a:solidFill>
              </a:rPr>
              <a:t>upload PPT to D2L for Comments from Coordinator </a:t>
            </a:r>
          </a:p>
          <a:p>
            <a:pPr lvl="1"/>
            <a:r>
              <a:rPr lang="en-US" sz="2300" dirty="0">
                <a:solidFill>
                  <a:srgbClr val="CC00CC"/>
                </a:solidFill>
              </a:rPr>
              <a:t>Final presentation – </a:t>
            </a:r>
            <a:r>
              <a:rPr lang="en-US" sz="2300" dirty="0">
                <a:solidFill>
                  <a:srgbClr val="FF0000"/>
                </a:solidFill>
                <a:highlight>
                  <a:srgbClr val="FFFF00"/>
                </a:highlight>
              </a:rPr>
              <a:t>Week of finals</a:t>
            </a:r>
            <a:r>
              <a:rPr lang="en-US" sz="2300" dirty="0">
                <a:solidFill>
                  <a:srgbClr val="CC00CC"/>
                </a:solidFill>
                <a:highlight>
                  <a:srgbClr val="FFFF00"/>
                </a:highlight>
              </a:rPr>
              <a:t> </a:t>
            </a:r>
            <a:endParaRPr lang="en-US" sz="2300" dirty="0">
              <a:solidFill>
                <a:srgbClr val="CC00CC"/>
              </a:solidFill>
            </a:endParaRPr>
          </a:p>
          <a:p>
            <a:r>
              <a:rPr lang="en-US" sz="2700" b="1" dirty="0"/>
              <a:t>Teacher Education Fair</a:t>
            </a:r>
          </a:p>
          <a:p>
            <a:pPr lvl="1"/>
            <a:r>
              <a:rPr lang="en-US" sz="2300" dirty="0">
                <a:solidFill>
                  <a:srgbClr val="92D050"/>
                </a:solidFill>
              </a:rPr>
              <a:t>March </a:t>
            </a:r>
          </a:p>
          <a:p>
            <a:pPr lvl="2"/>
            <a:r>
              <a:rPr lang="en-US" sz="1900" dirty="0"/>
              <a:t>Time: </a:t>
            </a:r>
            <a:r>
              <a:rPr lang="en-US" sz="1500" dirty="0"/>
              <a:t>8am to 5pm in the University Center</a:t>
            </a:r>
          </a:p>
          <a:p>
            <a:pPr lvl="2"/>
            <a:r>
              <a:rPr lang="en-US" sz="1900" dirty="0"/>
              <a:t>Interview with possible employers </a:t>
            </a:r>
          </a:p>
          <a:p>
            <a:pPr lvl="2"/>
            <a:r>
              <a:rPr lang="en-US" sz="1900" dirty="0"/>
              <a:t>Registration is free for CMU teacher candidates and graduates: </a:t>
            </a:r>
            <a:r>
              <a:rPr lang="en-US" sz="1400" dirty="0">
                <a:hlinkClick r:id="rId3"/>
              </a:rPr>
              <a:t>http://www.coloradomesa.edu/career/students/fairs/teacher.html</a:t>
            </a:r>
            <a:r>
              <a:rPr lang="en-US" sz="1400" dirty="0"/>
              <a:t> </a:t>
            </a:r>
          </a:p>
          <a:p>
            <a:r>
              <a:rPr lang="en-US" sz="2700" b="1" dirty="0"/>
              <a:t>Final Mentor/Supervisor Evaluation: </a:t>
            </a:r>
            <a:br>
              <a:rPr lang="en-US" sz="2200" b="1" dirty="0"/>
            </a:br>
            <a:r>
              <a:rPr lang="en-US" sz="2200" b="1" dirty="0">
                <a:solidFill>
                  <a:srgbClr val="CC00CC"/>
                </a:solidFill>
              </a:rPr>
              <a:t>by</a:t>
            </a:r>
            <a:r>
              <a:rPr lang="en-US" sz="2200" b="1" dirty="0"/>
              <a:t> </a:t>
            </a:r>
            <a:r>
              <a:rPr lang="en-US" sz="2200" b="1" dirty="0">
                <a:solidFill>
                  <a:srgbClr val="FF0000"/>
                </a:solidFill>
              </a:rPr>
              <a:t>first week in December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Intern &amp; Mentor Teacher Orientation - K12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January 2021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04672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Intern &amp; Mentor Teacher Orientation - K12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January 2021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34403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summary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Intern &amp; Mentor Teacher Orientation - K12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January 2021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05984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 userDrawn="1"/>
        </p:nvSpPr>
        <p:spPr bwMode="auto">
          <a:xfrm>
            <a:off x="228600" y="381000"/>
            <a:ext cx="5105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en-US" dirty="0">
              <a:latin typeface="Garamond" pitchFamily="18" charset="0"/>
            </a:endParaRPr>
          </a:p>
        </p:txBody>
      </p:sp>
      <p:sp>
        <p:nvSpPr>
          <p:cNvPr id="1914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295400"/>
            <a:ext cx="8229600" cy="1143000"/>
          </a:xfrm>
        </p:spPr>
        <p:txBody>
          <a:bodyPr/>
          <a:lstStyle>
            <a:lvl1pPr algn="r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914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0" y="2819400"/>
            <a:ext cx="4191000" cy="12954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304800" y="64008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505200" y="64008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934200" y="64008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4B21BA6-CA2C-43A3-B1FE-444E6B27B41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C52AA7-9555-4288-AFE1-1F29FFC9BF1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10400" y="304800"/>
            <a:ext cx="175260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52600" y="304800"/>
            <a:ext cx="510540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E9FDF7-9A41-4E27-A76C-93E194B8F06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304800"/>
            <a:ext cx="7010400" cy="838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752600" y="1524000"/>
            <a:ext cx="3429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5334000" y="1524000"/>
            <a:ext cx="3429000" cy="4572000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C69D0D-06EA-4963-93B6-9571AFECC03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02E5-F2A2-44D1-B4D9-FCF0F25F6BC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E901D9-EE57-442A-AEBC-A6684E9604C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52600" y="1524000"/>
            <a:ext cx="3429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0" y="1524000"/>
            <a:ext cx="3429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DD7381-D949-4AB7-BF6A-5F36AE5E071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B9B66C-6DA0-40E9-9859-F5C7A34E645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076EDA-79CF-4ECD-8476-FE6AAB4BEF8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422303-F100-490B-89BD-8FD4A6907ED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05E414-CB5D-465D-B347-45490FFFB86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AE58B8-48DD-49E2-8FE2-C9A07119541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52600" y="304800"/>
            <a:ext cx="7010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52600" y="1524000"/>
            <a:ext cx="7010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904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905000" y="6400800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904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16413" y="6400800"/>
            <a:ext cx="20843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904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91400" y="6400800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ECAEA019-0BA2-4E8C-8DF1-BCFADBF2B61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90471" name="Text Box 7"/>
          <p:cNvSpPr txBox="1">
            <a:spLocks noChangeArrowheads="1"/>
          </p:cNvSpPr>
          <p:nvPr userDrawn="1"/>
        </p:nvSpPr>
        <p:spPr bwMode="auto">
          <a:xfrm>
            <a:off x="4191000" y="3048000"/>
            <a:ext cx="449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en-US" dirty="0">
              <a:latin typeface="Garamond" pitchFamily="18" charset="0"/>
            </a:endParaRPr>
          </a:p>
        </p:txBody>
      </p:sp>
      <p:pic>
        <p:nvPicPr>
          <p:cNvPr id="1032" name="Picture 8" descr="Do-More-Logo-Black-AI9-SOE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86600" y="5867400"/>
            <a:ext cx="1800225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  <p:sldLayoutId id="2147483769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image" Target="../media/image3.png"/><Relationship Id="rId5" Type="http://schemas.openxmlformats.org/officeDocument/2006/relationships/hyperlink" Target="https://www.coloradomesa.edu/teacher-education/documents/k12_pe_musicvisitation_documents.pdf" TargetMode="External"/><Relationship Id="rId4" Type="http://schemas.openxmlformats.org/officeDocument/2006/relationships/hyperlink" Target="https://www.coloradomesa.edu/teacher-education/documents/K-12InternshipTimeline.pdf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5" Type="http://schemas.openxmlformats.org/officeDocument/2006/relationships/hyperlink" Target="https://www.coloradomesa.edu/teacher-education/undergraduate/placement.html" TargetMode="External"/><Relationship Id="rId4" Type="http://schemas.openxmlformats.org/officeDocument/2006/relationships/hyperlink" Target="https://www.coloradomesa.edu/teacher-education/mentors.html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hyperlink" Target="https://www.coloradomesa.edu/teacher-education/documents/InternshipHandbook.pdf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coloradomesa.edu/teacher-education/documents/Absencerequestform.pdf" TargetMode="External"/><Relationship Id="rId5" Type="http://schemas.openxmlformats.org/officeDocument/2006/relationships/hyperlink" Target="https://www.coloradomesa.edu/teacher-education/documents/300and400levelFieldExperienceTimeLog.pdf" TargetMode="External"/><Relationship Id="rId4" Type="http://schemas.openxmlformats.org/officeDocument/2006/relationships/hyperlink" Target="https://www.coloradomesa.edu/teacher-education/documents/dispositionform.pdf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6" Type="http://schemas.openxmlformats.org/officeDocument/2006/relationships/image" Target="../media/image5.jpg"/><Relationship Id="rId5" Type="http://schemas.openxmlformats.org/officeDocument/2006/relationships/hyperlink" Target="https://www.coloradomesa.edu/teacher-education/documents/intern-field-eval-by-2018-co-teacher-standards-rubric.pdf" TargetMode="External"/><Relationship Id="rId4" Type="http://schemas.openxmlformats.org/officeDocument/2006/relationships/hyperlink" Target="https://www.coloradomesa.edu/teacher-education/documents/TeacherInternEvaluationForm.pdf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oloradomesa.edu/teacher-education/documents/FIPGuidelines9-12.pdf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coloradomesa.edu/teacher-education/undergraduate.html" TargetMode="External"/><Relationship Id="rId4" Type="http://schemas.openxmlformats.org/officeDocument/2006/relationships/hyperlink" Target="https://www.coloradomesa.edu/teacher-education/documents/FIPRubric9-12.pdf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de.state.co.us/cdeprof/checklist-substituteauths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coloradomesa.edu/career/students/fairs/teacher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533400"/>
            <a:ext cx="7543800" cy="6324600"/>
          </a:xfrm>
        </p:spPr>
        <p:txBody>
          <a:bodyPr/>
          <a:lstStyle/>
          <a:p>
            <a:pPr algn="ctr" eaLnBrk="1" hangingPunct="1"/>
            <a:br>
              <a:rPr lang="en-US" sz="3200" b="0" dirty="0"/>
            </a:br>
            <a:br>
              <a:rPr lang="en-US" sz="3200" b="0" dirty="0"/>
            </a:br>
            <a:br>
              <a:rPr lang="en-US" sz="3200" b="0" dirty="0"/>
            </a:br>
            <a:br>
              <a:rPr lang="en-US" sz="3200" b="0" dirty="0"/>
            </a:br>
            <a:r>
              <a:rPr lang="en-US" sz="3200" b="0" dirty="0">
                <a:solidFill>
                  <a:srgbClr val="006600"/>
                </a:solidFill>
              </a:rPr>
              <a:t>K12 PE &amp; Music </a:t>
            </a:r>
            <a:br>
              <a:rPr lang="en-US" sz="3200" b="0" dirty="0">
                <a:solidFill>
                  <a:srgbClr val="006600"/>
                </a:solidFill>
              </a:rPr>
            </a:br>
            <a:r>
              <a:rPr lang="en-US" sz="3200" b="0" dirty="0">
                <a:solidFill>
                  <a:srgbClr val="006600"/>
                </a:solidFill>
              </a:rPr>
              <a:t>Intern &amp; Mentor Teacher </a:t>
            </a:r>
            <a:br>
              <a:rPr lang="en-US" sz="3200" b="0" dirty="0">
                <a:solidFill>
                  <a:srgbClr val="006600"/>
                </a:solidFill>
              </a:rPr>
            </a:br>
            <a:r>
              <a:rPr lang="en-US" sz="3200" b="0" dirty="0">
                <a:solidFill>
                  <a:srgbClr val="006600"/>
                </a:solidFill>
              </a:rPr>
              <a:t>Orientation</a:t>
            </a:r>
            <a:br>
              <a:rPr lang="en-US" sz="2400" b="0" dirty="0"/>
            </a:br>
            <a:br>
              <a:rPr lang="en-US" sz="2400" b="0" dirty="0"/>
            </a:br>
            <a:r>
              <a:rPr lang="en-US" sz="2400" b="0" dirty="0"/>
              <a:t>May 14, 2025</a:t>
            </a:r>
            <a:br>
              <a:rPr lang="en-US" sz="2400" b="0" dirty="0"/>
            </a:br>
            <a:r>
              <a:rPr lang="en-US" sz="2400" b="0" dirty="0"/>
              <a:t>5 pm via Zoom</a:t>
            </a:r>
            <a:br>
              <a:rPr lang="en-US" sz="2400" b="0" dirty="0"/>
            </a:br>
            <a:br>
              <a:rPr lang="en-US" sz="2400" b="0" dirty="0"/>
            </a:br>
            <a:br>
              <a:rPr lang="en-US" sz="3200" b="0" dirty="0"/>
            </a:br>
            <a:endParaRPr lang="en-US" sz="3200" b="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9109800-71C9-035B-16A8-1ECAD272161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57400" y="914400"/>
            <a:ext cx="5257800" cy="145151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085228514"/>
      </p:ext>
    </p:extLst>
  </p:cSld>
  <p:clrMapOvr>
    <a:masterClrMapping/>
  </p:clrMapOvr>
  <p:transition>
    <p:blinds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38300" y="1659226"/>
            <a:ext cx="7239000" cy="4207877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en-US" sz="2200" dirty="0"/>
              <a:t>One full semester </a:t>
            </a:r>
          </a:p>
          <a:p>
            <a:pPr lvl="1">
              <a:spcAft>
                <a:spcPts val="600"/>
              </a:spcAft>
            </a:pPr>
            <a:r>
              <a:rPr lang="en-US" sz="1800" dirty="0"/>
              <a:t>START and END with school district calendar – </a:t>
            </a:r>
            <a:r>
              <a:rPr lang="en-US" sz="1800" b="1" i="1" u="sng" dirty="0"/>
              <a:t>not</a:t>
            </a:r>
            <a:r>
              <a:rPr lang="en-US" sz="1800" i="1" dirty="0"/>
              <a:t> by hours completed or by the CMU calendar</a:t>
            </a:r>
          </a:p>
          <a:p>
            <a:pPr eaLnBrk="1" hangingPunct="1">
              <a:spcBef>
                <a:spcPts val="1500"/>
              </a:spcBef>
              <a:spcAft>
                <a:spcPts val="0"/>
              </a:spcAft>
            </a:pPr>
            <a:r>
              <a:rPr lang="en-US" sz="2200" dirty="0"/>
              <a:t>An opportunity for student teachers to apply what they have learned</a:t>
            </a:r>
          </a:p>
          <a:p>
            <a:pPr eaLnBrk="1" hangingPunct="1">
              <a:spcBef>
                <a:spcPts val="1500"/>
              </a:spcBef>
              <a:spcAft>
                <a:spcPts val="300"/>
              </a:spcAft>
            </a:pPr>
            <a:r>
              <a:rPr lang="en-US" sz="2200" dirty="0"/>
              <a:t>Semester Schedule</a:t>
            </a:r>
          </a:p>
          <a:p>
            <a:pPr lvl="1" eaLnBrk="1" hangingPunct="1"/>
            <a:r>
              <a:rPr lang="en-US" sz="1600" dirty="0"/>
              <a:t>Gradual </a:t>
            </a:r>
            <a:r>
              <a:rPr lang="en-US" sz="1600" dirty="0" err="1"/>
              <a:t>phase-in</a:t>
            </a:r>
            <a:r>
              <a:rPr lang="en-US" sz="1600" dirty="0" err="1">
                <a:sym typeface="Wingdings" panose="05000000000000000000" pitchFamily="2" charset="2"/>
              </a:rPr>
              <a:t></a:t>
            </a:r>
            <a:r>
              <a:rPr lang="en-US" sz="1600" dirty="0" err="1">
                <a:solidFill>
                  <a:srgbClr val="CC00CC"/>
                </a:solidFill>
              </a:rPr>
              <a:t>lead</a:t>
            </a:r>
            <a:r>
              <a:rPr lang="en-US" sz="1600" dirty="0">
                <a:solidFill>
                  <a:srgbClr val="CC00CC"/>
                </a:solidFill>
              </a:rPr>
              <a:t> role (8-10 weeks for Art; 4 weeks in each placement for PE &amp; Music)</a:t>
            </a:r>
            <a:r>
              <a:rPr lang="en-US" sz="1600" dirty="0">
                <a:sym typeface="Wingdings" panose="05000000000000000000" pitchFamily="2" charset="2"/>
              </a:rPr>
              <a:t>phase out</a:t>
            </a:r>
          </a:p>
          <a:p>
            <a:pPr lvl="1" eaLnBrk="1" hangingPunct="1"/>
            <a:r>
              <a:rPr lang="en-US" sz="1600" dirty="0"/>
              <a:t>For more details on pacing, see the </a:t>
            </a:r>
            <a:r>
              <a:rPr lang="en-US" sz="1600" dirty="0">
                <a:hlinkClick r:id="rId4"/>
              </a:rPr>
              <a:t>recommended PE/Music timeline</a:t>
            </a:r>
          </a:p>
          <a:p>
            <a:pPr lvl="2" eaLnBrk="1" hangingPunct="1"/>
            <a:r>
              <a:rPr lang="en-US" sz="1100" dirty="0">
                <a:hlinkClick r:id="rId4"/>
              </a:rPr>
              <a:t>https://www.coloradomesa.edu/teacher-education/documents/K-12InternshipTimeline.pdf </a:t>
            </a:r>
            <a:endParaRPr lang="en-US" sz="1100" dirty="0"/>
          </a:p>
          <a:p>
            <a:pPr lvl="1" eaLnBrk="1" hangingPunct="1"/>
            <a:r>
              <a:rPr lang="en-US" sz="1600" dirty="0"/>
              <a:t>For an observation overview see the </a:t>
            </a:r>
            <a:r>
              <a:rPr lang="en-US" sz="1600" dirty="0">
                <a:hlinkClick r:id="rId5"/>
              </a:rPr>
              <a:t>visitation PE/Music timeline</a:t>
            </a:r>
            <a:endParaRPr lang="en-US" sz="1600" dirty="0"/>
          </a:p>
          <a:p>
            <a:pPr lvl="2" eaLnBrk="1" hangingPunct="1"/>
            <a:r>
              <a:rPr lang="en-US" sz="1000" dirty="0">
                <a:hlinkClick r:id="rId5"/>
              </a:rPr>
              <a:t>https://www.coloradomesa.edu/teacher-education/documents/k12_pe_musicvisitation_documents.pdf</a:t>
            </a:r>
            <a:r>
              <a:rPr lang="en-US" sz="1000" dirty="0"/>
              <a:t> 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1600200" y="699262"/>
            <a:ext cx="7010400" cy="685800"/>
          </a:xfrm>
        </p:spPr>
        <p:txBody>
          <a:bodyPr/>
          <a:lstStyle/>
          <a:p>
            <a:pPr eaLnBrk="1" hangingPunct="1">
              <a:buNone/>
            </a:pPr>
            <a:r>
              <a:rPr lang="en-US" sz="3600" dirty="0"/>
              <a:t>Overview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A69224F-B373-2145-A104-F01066411A8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38800" y="349287"/>
            <a:ext cx="2995246" cy="79371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968386645"/>
      </p:ext>
    </p:extLst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752600" y="533400"/>
            <a:ext cx="7010400" cy="685800"/>
          </a:xfrm>
        </p:spPr>
        <p:txBody>
          <a:bodyPr/>
          <a:lstStyle/>
          <a:p>
            <a:pPr eaLnBrk="1" hangingPunct="1">
              <a:buNone/>
            </a:pPr>
            <a:r>
              <a:rPr lang="en-US" sz="3600" dirty="0"/>
              <a:t>Expectations</a:t>
            </a:r>
          </a:p>
        </p:txBody>
      </p:sp>
      <p:sp>
        <p:nvSpPr>
          <p:cNvPr id="222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1371600"/>
            <a:ext cx="7467600" cy="5105400"/>
          </a:xfrm>
        </p:spPr>
        <p:txBody>
          <a:bodyPr/>
          <a:lstStyle/>
          <a:p>
            <a:pPr eaLnBrk="1" hangingPunct="1"/>
            <a:r>
              <a:rPr lang="en-US" sz="2200" dirty="0"/>
              <a:t>Team Teaching Model</a:t>
            </a:r>
            <a:endParaRPr lang="en-US" sz="1600" dirty="0"/>
          </a:p>
          <a:p>
            <a:pPr lvl="1" eaLnBrk="1" hangingPunct="1"/>
            <a:r>
              <a:rPr lang="en-US" sz="1600" dirty="0"/>
              <a:t>Learners come 1</a:t>
            </a:r>
            <a:r>
              <a:rPr lang="en-US" sz="1600" baseline="30000" dirty="0"/>
              <a:t>st</a:t>
            </a:r>
            <a:r>
              <a:rPr lang="en-US" sz="1600" dirty="0"/>
              <a:t> </a:t>
            </a:r>
          </a:p>
          <a:p>
            <a:pPr lvl="1" eaLnBrk="1" hangingPunct="1"/>
            <a:r>
              <a:rPr lang="en-US" sz="1600" dirty="0"/>
              <a:t>Interns should not be left alone in the classroom</a:t>
            </a:r>
          </a:p>
          <a:p>
            <a:pPr lvl="1" eaLnBrk="1" hangingPunct="1"/>
            <a:r>
              <a:rPr lang="en-US" sz="1600" dirty="0"/>
              <a:t>Interns cannot be substitute teachers*</a:t>
            </a:r>
          </a:p>
          <a:p>
            <a:pPr lvl="1" eaLnBrk="1" hangingPunct="1"/>
            <a:r>
              <a:rPr lang="en-US" sz="1600" dirty="0"/>
              <a:t>Guide intern through reflective practice: </a:t>
            </a:r>
            <a:r>
              <a:rPr lang="en-US" sz="1200" dirty="0"/>
              <a:t>the why, how, what &amp; when of teaching</a:t>
            </a:r>
          </a:p>
          <a:p>
            <a:pPr lvl="1" eaLnBrk="1" hangingPunct="1"/>
            <a:r>
              <a:rPr lang="en-US" sz="1600" dirty="0"/>
              <a:t>Mentor Resources: </a:t>
            </a:r>
            <a:r>
              <a:rPr lang="en-US" sz="1200" dirty="0">
                <a:hlinkClick r:id="rId4"/>
              </a:rPr>
              <a:t>https://www.coloradomesa.edu/teacher-education/mentors.html</a:t>
            </a:r>
            <a:r>
              <a:rPr lang="en-US" sz="1200" dirty="0"/>
              <a:t> </a:t>
            </a:r>
            <a:endParaRPr lang="en-US" sz="1600" dirty="0"/>
          </a:p>
          <a:p>
            <a:pPr eaLnBrk="1" hangingPunct="1">
              <a:spcAft>
                <a:spcPts val="600"/>
              </a:spcAft>
            </a:pPr>
            <a:r>
              <a:rPr lang="en-US" sz="2200" dirty="0"/>
              <a:t>Program Supervisors:</a:t>
            </a:r>
          </a:p>
          <a:p>
            <a:pPr lvl="1" eaLnBrk="1" hangingPunct="1">
              <a:spcAft>
                <a:spcPts val="0"/>
              </a:spcAft>
            </a:pPr>
            <a:r>
              <a:rPr lang="en-US" sz="1600" dirty="0"/>
              <a:t>Facilitates strong triad relationship between intern, mentor and program. </a:t>
            </a:r>
          </a:p>
          <a:p>
            <a:pPr lvl="1" eaLnBrk="1" hangingPunct="1">
              <a:spcAft>
                <a:spcPts val="0"/>
              </a:spcAft>
            </a:pPr>
            <a:r>
              <a:rPr lang="en-US" sz="1600" dirty="0"/>
              <a:t>Interns have a University Supervisor assigned to them as well as a Program Coordinator (Dr. Morales) who provide support and guidance.</a:t>
            </a:r>
          </a:p>
          <a:p>
            <a:pPr eaLnBrk="1" hangingPunct="1">
              <a:spcAft>
                <a:spcPts val="600"/>
              </a:spcAft>
            </a:pPr>
            <a:r>
              <a:rPr lang="en-US" sz="2200" dirty="0"/>
              <a:t>Student Teacher:</a:t>
            </a:r>
          </a:p>
          <a:p>
            <a:pPr lvl="1" eaLnBrk="1" hangingPunct="1">
              <a:spcAft>
                <a:spcPts val="0"/>
              </a:spcAft>
            </a:pPr>
            <a:r>
              <a:rPr lang="en-US" sz="1600" dirty="0"/>
              <a:t>It is your responsibility to complete ALL CMU program requirements. Stay connected through D2L, colloquia, email, and the CTE </a:t>
            </a:r>
            <a:br>
              <a:rPr lang="en-US" sz="1600" dirty="0"/>
            </a:br>
            <a:r>
              <a:rPr lang="en-US" sz="1600" dirty="0">
                <a:hlinkClick r:id="rId5"/>
              </a:rPr>
              <a:t>Field Resources</a:t>
            </a:r>
            <a:r>
              <a:rPr lang="en-US" sz="1600" dirty="0"/>
              <a:t> page.</a:t>
            </a:r>
          </a:p>
          <a:p>
            <a:pPr lvl="1" eaLnBrk="1" hangingPunct="1">
              <a:spcAft>
                <a:spcPts val="0"/>
              </a:spcAft>
            </a:pPr>
            <a:r>
              <a:rPr lang="en-US" sz="1600" dirty="0"/>
              <a:t>You have learned the theory of teaching. Now you will have the opportunity to develop the art of teaching!!!</a:t>
            </a:r>
            <a:endParaRPr lang="en-US" sz="2400" dirty="0"/>
          </a:p>
        </p:txBody>
      </p:sp>
      <p:sp>
        <p:nvSpPr>
          <p:cNvPr id="4" name="Isosceles Triangle 3"/>
          <p:cNvSpPr/>
          <p:nvPr/>
        </p:nvSpPr>
        <p:spPr bwMode="auto">
          <a:xfrm>
            <a:off x="5979823" y="533400"/>
            <a:ext cx="2057400" cy="1371600"/>
          </a:xfrm>
          <a:prstGeom prst="triangle">
            <a:avLst/>
          </a:prstGeom>
          <a:solidFill>
            <a:schemeClr val="bg2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324600" y="228600"/>
            <a:ext cx="1447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CC00CC"/>
                </a:solidFill>
              </a:rPr>
              <a:t>CANDIDATE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105400" y="1066800"/>
            <a:ext cx="16764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006600"/>
                </a:solidFill>
              </a:rPr>
              <a:t>FIELD:  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Mentor</a:t>
            </a:r>
          </a:p>
          <a:p>
            <a:pPr>
              <a:tabLst>
                <a:tab pos="228600" algn="l"/>
              </a:tabLst>
            </a:pP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 Administrators</a:t>
            </a:r>
          </a:p>
          <a:p>
            <a:pPr>
              <a:tabLst>
                <a:tab pos="228600" algn="l"/>
              </a:tabLst>
            </a:pP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     Resources</a:t>
            </a:r>
          </a:p>
          <a:p>
            <a:pPr>
              <a:tabLst>
                <a:tab pos="228600" algn="l"/>
              </a:tabLst>
            </a:pP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	    PLCs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67600" y="964049"/>
            <a:ext cx="16383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 </a:t>
            </a:r>
            <a:r>
              <a:rPr lang="en-US" sz="1600" b="1" dirty="0">
                <a:solidFill>
                  <a:srgbClr val="990033"/>
                </a:solidFill>
              </a:rPr>
              <a:t>CMU</a:t>
            </a:r>
          </a:p>
          <a:p>
            <a:pPr>
              <a:tabLst>
                <a:tab pos="228600" algn="l"/>
              </a:tabLst>
            </a:pPr>
            <a:r>
              <a:rPr lang="en-US" sz="1200" dirty="0"/>
              <a:t>   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Coordinators</a:t>
            </a:r>
          </a:p>
          <a:p>
            <a:pPr>
              <a:tabLst>
                <a:tab pos="228600" algn="l"/>
              </a:tabLst>
            </a:pP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	 Course Instructor</a:t>
            </a:r>
          </a:p>
          <a:p>
            <a:pPr>
              <a:tabLst>
                <a:tab pos="228600" algn="l"/>
              </a:tabLst>
            </a:pP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	     Supervisor</a:t>
            </a:r>
            <a:br>
              <a:rPr lang="en-US" sz="600" dirty="0">
                <a:solidFill>
                  <a:schemeClr val="bg1">
                    <a:lumMod val="65000"/>
                  </a:schemeClr>
                </a:solidFill>
              </a:rPr>
            </a:br>
            <a:endParaRPr lang="en-US" sz="600" dirty="0">
              <a:solidFill>
                <a:schemeClr val="bg1">
                  <a:lumMod val="65000"/>
                </a:schemeClr>
              </a:solidFill>
            </a:endParaRPr>
          </a:p>
          <a:p>
            <a:pPr>
              <a:tabLst>
                <a:tab pos="228600" algn="l"/>
              </a:tabLst>
            </a:pPr>
            <a:r>
              <a:rPr lang="en-US" sz="600" dirty="0">
                <a:solidFill>
                  <a:schemeClr val="bg1">
                    <a:lumMod val="65000"/>
                  </a:schemeClr>
                </a:solidFill>
              </a:rPr>
              <a:t>	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Desire 2 Learn</a:t>
            </a:r>
          </a:p>
        </p:txBody>
      </p:sp>
      <p:sp>
        <p:nvSpPr>
          <p:cNvPr id="2" name="Rectangle 1"/>
          <p:cNvSpPr/>
          <p:nvPr/>
        </p:nvSpPr>
        <p:spPr>
          <a:xfrm>
            <a:off x="6141138" y="1600200"/>
            <a:ext cx="1734770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600" b="1" cap="none" spc="0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92D05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Communication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0149551"/>
      </p:ext>
    </p:extLst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outique Amp user note: Billy Marsh"/>
          <p:cNvPicPr>
            <a:picLocks noChangeAspect="1"/>
          </p:cNvPicPr>
          <p:nvPr/>
        </p:nvPicPr>
        <p:blipFill>
          <a:blip r:embed="rId3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506328">
            <a:off x="7978635" y="3375470"/>
            <a:ext cx="990295" cy="99029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228600"/>
            <a:ext cx="7010400" cy="838200"/>
          </a:xfrm>
        </p:spPr>
        <p:txBody>
          <a:bodyPr/>
          <a:lstStyle/>
          <a:p>
            <a:r>
              <a:rPr lang="en-US" sz="3600" dirty="0"/>
              <a:t>Professionalism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1143000"/>
            <a:ext cx="7010400" cy="5334000"/>
          </a:xfrm>
        </p:spPr>
        <p:txBody>
          <a:bodyPr/>
          <a:lstStyle/>
          <a:p>
            <a:r>
              <a:rPr lang="en-US" sz="2400" dirty="0"/>
              <a:t>Dispositions: </a:t>
            </a:r>
            <a:r>
              <a:rPr lang="en-US" sz="1800" dirty="0"/>
              <a:t>see </a:t>
            </a:r>
            <a:r>
              <a:rPr lang="en-US" sz="1800" dirty="0">
                <a:hlinkClick r:id="rId4"/>
              </a:rPr>
              <a:t>Professional Dispositions Form</a:t>
            </a:r>
            <a:endParaRPr lang="en-US" sz="1000" i="1" dirty="0">
              <a:hlinkClick r:id="rId4"/>
            </a:endParaRPr>
          </a:p>
          <a:p>
            <a:pPr lvl="2"/>
            <a:r>
              <a:rPr lang="en-US" sz="1000" i="1" dirty="0"/>
              <a:t>See </a:t>
            </a:r>
            <a:r>
              <a:rPr lang="en-US" sz="1000" i="1" dirty="0">
                <a:hlinkClick r:id="rId4"/>
              </a:rPr>
              <a:t>https://www.coloradomesa.edu/teacher-education/documents/dispositionform.pdf</a:t>
            </a:r>
            <a:endParaRPr lang="en-US" sz="1000" i="1" dirty="0"/>
          </a:p>
          <a:p>
            <a:r>
              <a:rPr lang="en-US" sz="2400" dirty="0"/>
              <a:t>Attendance and Punctuality</a:t>
            </a:r>
          </a:p>
          <a:p>
            <a:pPr lvl="1"/>
            <a:r>
              <a:rPr lang="en-US" sz="1800" dirty="0"/>
              <a:t>Notify mentor and program coordinator of issues</a:t>
            </a:r>
          </a:p>
          <a:p>
            <a:pPr lvl="1"/>
            <a:r>
              <a:rPr lang="en-US" sz="1800" dirty="0"/>
              <a:t>Record on program </a:t>
            </a:r>
            <a:r>
              <a:rPr lang="en-US" sz="1800" dirty="0">
                <a:hlinkClick r:id="rId5"/>
              </a:rPr>
              <a:t>time log</a:t>
            </a:r>
            <a:r>
              <a:rPr lang="en-US" sz="1800" dirty="0"/>
              <a:t> </a:t>
            </a:r>
          </a:p>
          <a:p>
            <a:pPr lvl="2"/>
            <a:r>
              <a:rPr lang="en-US" sz="1200" i="1" dirty="0"/>
              <a:t>Absences are generally not acceptable. </a:t>
            </a:r>
          </a:p>
          <a:p>
            <a:pPr lvl="2"/>
            <a:r>
              <a:rPr lang="en-US" sz="1200" i="1" dirty="0"/>
              <a:t>An </a:t>
            </a:r>
            <a:r>
              <a:rPr lang="en-US" sz="1200" i="1" dirty="0">
                <a:hlinkClick r:id="rId6"/>
              </a:rPr>
              <a:t>Absence Form</a:t>
            </a:r>
            <a:r>
              <a:rPr lang="en-US" sz="1200" i="1" dirty="0"/>
              <a:t> must be submitted for all absences.</a:t>
            </a:r>
          </a:p>
          <a:p>
            <a:pPr>
              <a:spcAft>
                <a:spcPts val="600"/>
              </a:spcAft>
            </a:pPr>
            <a:r>
              <a:rPr lang="en-US" sz="2400" dirty="0"/>
              <a:t>Dress: </a:t>
            </a:r>
            <a:r>
              <a:rPr lang="en-US" sz="1800" dirty="0"/>
              <a:t>Professional dress required. </a:t>
            </a:r>
            <a:r>
              <a:rPr lang="en-US" sz="1400" i="1" dirty="0">
                <a:solidFill>
                  <a:srgbClr val="CC00CC"/>
                </a:solidFill>
              </a:rPr>
              <a:t>Remember this is a yearlong interview. </a:t>
            </a:r>
            <a:r>
              <a:rPr lang="en-US" sz="1400" i="1" dirty="0"/>
              <a:t>No denim. You WANT to look like the responsible adult in the room. </a:t>
            </a:r>
            <a:endParaRPr lang="en-US" sz="1400" dirty="0"/>
          </a:p>
          <a:p>
            <a:r>
              <a:rPr lang="en-US" sz="2400" dirty="0"/>
              <a:t>Communication</a:t>
            </a:r>
          </a:p>
          <a:p>
            <a:pPr lvl="1"/>
            <a:r>
              <a:rPr lang="en-US" sz="2000" dirty="0"/>
              <a:t>Oral: </a:t>
            </a:r>
            <a:r>
              <a:rPr lang="en-US" sz="1300" i="1" dirty="0">
                <a:solidFill>
                  <a:schemeClr val="accent1">
                    <a:lumMod val="50000"/>
                  </a:schemeClr>
                </a:solidFill>
              </a:rPr>
              <a:t>Express yourself thoughtfully with appropriate language.</a:t>
            </a:r>
            <a:endParaRPr lang="en-US" sz="1300" dirty="0">
              <a:solidFill>
                <a:schemeClr val="accent1">
                  <a:lumMod val="50000"/>
                </a:schemeClr>
              </a:solidFill>
            </a:endParaRPr>
          </a:p>
          <a:p>
            <a:pPr lvl="1">
              <a:spcAft>
                <a:spcPts val="600"/>
              </a:spcAft>
            </a:pPr>
            <a:r>
              <a:rPr lang="en-US" sz="2000" dirty="0"/>
              <a:t>Written: </a:t>
            </a:r>
            <a:r>
              <a:rPr lang="en-US" sz="1300" i="1" dirty="0">
                <a:solidFill>
                  <a:schemeClr val="accent1">
                    <a:lumMod val="50000"/>
                  </a:schemeClr>
                </a:solidFill>
              </a:rPr>
              <a:t>Be mindful of your audience. Emails can be forwarded. Proofread. </a:t>
            </a:r>
            <a:r>
              <a:rPr lang="en-US" sz="1300" dirty="0">
                <a:solidFill>
                  <a:schemeClr val="accent1">
                    <a:lumMod val="50000"/>
                  </a:schemeClr>
                </a:solidFill>
                <a:sym typeface="Wingdings" panose="05000000000000000000" pitchFamily="2" charset="2"/>
              </a:rPr>
              <a:t></a:t>
            </a:r>
            <a:endParaRPr lang="en-US" sz="1300" dirty="0">
              <a:solidFill>
                <a:schemeClr val="accent1">
                  <a:lumMod val="50000"/>
                </a:schemeClr>
              </a:solidFill>
            </a:endParaRPr>
          </a:p>
          <a:p>
            <a:pPr lvl="1">
              <a:spcAft>
                <a:spcPts val="600"/>
              </a:spcAft>
            </a:pPr>
            <a:r>
              <a:rPr lang="en-US" sz="2000" dirty="0"/>
              <a:t>Social Media/Cell Phones: </a:t>
            </a:r>
            <a:r>
              <a:rPr lang="en-US" sz="1300" i="1" dirty="0"/>
              <a:t>See pg. 8 of the </a:t>
            </a:r>
            <a:r>
              <a:rPr lang="en-US" sz="1300" i="1" dirty="0">
                <a:solidFill>
                  <a:schemeClr val="accent6">
                    <a:lumMod val="60000"/>
                    <a:lumOff val="40000"/>
                  </a:schemeClr>
                </a:solidFill>
                <a:hlinkClick r:id="rId7"/>
              </a:rPr>
              <a:t>Intern Handbook</a:t>
            </a:r>
            <a:endParaRPr lang="en-US" sz="1300" dirty="0"/>
          </a:p>
          <a:p>
            <a:r>
              <a:rPr lang="en-US" sz="2400" dirty="0"/>
              <a:t>Attitude: </a:t>
            </a:r>
            <a:r>
              <a:rPr lang="en-US" sz="1400" i="1" dirty="0"/>
              <a:t>This is a yearlong interview. All impressions are important. </a:t>
            </a:r>
            <a:br>
              <a:rPr lang="en-US" sz="1400" i="1" dirty="0"/>
            </a:br>
            <a:r>
              <a:rPr lang="en-US" sz="1400" i="1" dirty="0">
                <a:solidFill>
                  <a:srgbClr val="990033"/>
                </a:solidFill>
              </a:rPr>
              <a:t>TQS 4: Teacher’s demonstrate professionalism through ethical conduct, reflection, and leadership.</a:t>
            </a:r>
            <a:endParaRPr lang="en-US" sz="1400" dirty="0">
              <a:solidFill>
                <a:srgbClr val="990033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52600" y="1447800"/>
            <a:ext cx="7086600" cy="5105400"/>
          </a:xfrm>
        </p:spPr>
        <p:txBody>
          <a:bodyPr/>
          <a:lstStyle/>
          <a:p>
            <a:r>
              <a:rPr lang="en-US" sz="2000" dirty="0"/>
              <a:t>Lesson Observation – CMU Supervisor  </a:t>
            </a:r>
          </a:p>
          <a:p>
            <a:pPr lvl="1"/>
            <a:r>
              <a:rPr lang="en-US" sz="1800" dirty="0"/>
              <a:t>Minimum of 4 observations</a:t>
            </a:r>
          </a:p>
          <a:p>
            <a:pPr lvl="1"/>
            <a:r>
              <a:rPr lang="en-US" sz="1800" dirty="0"/>
              <a:t>Formal typed lesson plan must be emailed to supervisor </a:t>
            </a:r>
            <a:r>
              <a:rPr lang="en-US" sz="1800" u="sng" dirty="0"/>
              <a:t>PRIOR</a:t>
            </a:r>
            <a:r>
              <a:rPr lang="en-US" sz="1800" dirty="0"/>
              <a:t> to visits</a:t>
            </a:r>
          </a:p>
          <a:p>
            <a:pPr>
              <a:spcBef>
                <a:spcPts val="1400"/>
              </a:spcBef>
            </a:pPr>
            <a:r>
              <a:rPr lang="en-US" sz="2000" dirty="0"/>
              <a:t>Lesson Observation – Mentor Teacher</a:t>
            </a:r>
          </a:p>
          <a:p>
            <a:pPr lvl="1"/>
            <a:r>
              <a:rPr lang="en-US" sz="1800" dirty="0"/>
              <a:t>Recommended 2-4 formal observations for student feedback and documentation</a:t>
            </a:r>
            <a:endParaRPr lang="en-US" sz="2000" dirty="0"/>
          </a:p>
          <a:p>
            <a:pPr eaLnBrk="1" hangingPunct="1">
              <a:spcBef>
                <a:spcPts val="1400"/>
              </a:spcBef>
            </a:pPr>
            <a:r>
              <a:rPr lang="en-US" sz="2000" dirty="0"/>
              <a:t>Lesson Plan </a:t>
            </a:r>
          </a:p>
          <a:p>
            <a:pPr lvl="1" eaLnBrk="1" hangingPunct="1"/>
            <a:r>
              <a:rPr lang="en-US" sz="1800" dirty="0"/>
              <a:t>Interns are expected to have written lesson plans for </a:t>
            </a:r>
            <a:br>
              <a:rPr lang="en-US" sz="1800" dirty="0"/>
            </a:br>
            <a:r>
              <a:rPr lang="en-US" sz="1800" u="sng" dirty="0"/>
              <a:t>every lesson they teach</a:t>
            </a:r>
          </a:p>
          <a:p>
            <a:pPr lvl="1" eaLnBrk="1" hangingPunct="1"/>
            <a:r>
              <a:rPr lang="en-US" sz="1800" dirty="0"/>
              <a:t>Mentor teacher should review the lesson plans prior to the lesson being taught</a:t>
            </a:r>
          </a:p>
          <a:p>
            <a:pPr lvl="1" eaLnBrk="1" hangingPunct="1"/>
            <a:r>
              <a:rPr lang="en-US" sz="1800" dirty="0"/>
              <a:t>Supervisors will be doing spot checks on past lesson plans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061E437-D810-42F1-9FB1-9318B1EE4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Observations - Internship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42996542"/>
      </p:ext>
    </p:extLst>
  </p:cSld>
  <p:clrMapOvr>
    <a:masterClrMapping/>
  </p:clrMapOvr>
  <p:transition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676400" y="228600"/>
            <a:ext cx="7010400" cy="685800"/>
          </a:xfrm>
        </p:spPr>
        <p:txBody>
          <a:bodyPr/>
          <a:lstStyle/>
          <a:p>
            <a:pPr eaLnBrk="1" hangingPunct="1"/>
            <a:r>
              <a:rPr lang="en-US" sz="3600" dirty="0"/>
              <a:t>Evaluations</a:t>
            </a:r>
          </a:p>
        </p:txBody>
      </p:sp>
      <p:sp>
        <p:nvSpPr>
          <p:cNvPr id="222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28800" y="914400"/>
            <a:ext cx="7086600" cy="5638800"/>
          </a:xfrm>
        </p:spPr>
        <p:txBody>
          <a:bodyPr/>
          <a:lstStyle/>
          <a:p>
            <a:pPr marL="0" indent="0">
              <a:buNone/>
            </a:pPr>
            <a:r>
              <a:rPr lang="en-US" sz="2000" b="1" dirty="0"/>
              <a:t>Grading</a:t>
            </a:r>
            <a:endParaRPr lang="en-US" sz="2000" dirty="0"/>
          </a:p>
          <a:p>
            <a:r>
              <a:rPr lang="en-US" sz="1600" dirty="0"/>
              <a:t>CMU faculty assign the final Grades</a:t>
            </a:r>
          </a:p>
          <a:p>
            <a:r>
              <a:rPr lang="en-US" sz="1600" dirty="0"/>
              <a:t>Grades are based on supervisor evaluations, student performance, </a:t>
            </a:r>
            <a:br>
              <a:rPr lang="en-US" sz="1600" dirty="0"/>
            </a:br>
            <a:r>
              <a:rPr lang="en-US" sz="1600" dirty="0"/>
              <a:t>and internship requirements. </a:t>
            </a:r>
          </a:p>
          <a:p>
            <a:pPr marL="0" indent="0">
              <a:buNone/>
            </a:pPr>
            <a:r>
              <a:rPr lang="en-US" sz="2000" b="1" dirty="0"/>
              <a:t>Field Evaluation</a:t>
            </a:r>
            <a:endParaRPr lang="en-US" sz="2000" dirty="0"/>
          </a:p>
          <a:p>
            <a:r>
              <a:rPr lang="en-US" sz="1600" dirty="0"/>
              <a:t>Field evaluations are completed with the intern, mentor, &amp; supervisor at midterm and final</a:t>
            </a:r>
          </a:p>
          <a:p>
            <a:r>
              <a:rPr lang="en-US" sz="1600" dirty="0">
                <a:hlinkClick r:id="rId4"/>
              </a:rPr>
              <a:t>Intern Field Evaluation Form</a:t>
            </a:r>
          </a:p>
          <a:p>
            <a:pPr lvl="1"/>
            <a:r>
              <a:rPr lang="en-US" sz="1200" dirty="0"/>
              <a:t>Midterm and Final (one form) – Conferences</a:t>
            </a:r>
          </a:p>
          <a:p>
            <a:pPr lvl="1"/>
            <a:r>
              <a:rPr lang="en-US" sz="1200" dirty="0"/>
              <a:t>Follow the Colorado Teacher Quality Standards</a:t>
            </a:r>
          </a:p>
          <a:p>
            <a:pPr lvl="1"/>
            <a:r>
              <a:rPr lang="en-US" sz="1200" dirty="0"/>
              <a:t>Recommend a working copy throughout the semester </a:t>
            </a:r>
          </a:p>
          <a:p>
            <a:pPr lvl="1"/>
            <a:r>
              <a:rPr lang="en-US" sz="1200" dirty="0"/>
              <a:t>Notes for ongoing evidence</a:t>
            </a:r>
          </a:p>
          <a:p>
            <a:r>
              <a:rPr lang="en-US" sz="1600" dirty="0"/>
              <a:t>Midterm/Final </a:t>
            </a:r>
            <a:r>
              <a:rPr lang="en-US" sz="1600" b="1" dirty="0"/>
              <a:t>Signatures Page</a:t>
            </a:r>
          </a:p>
          <a:p>
            <a:pPr lvl="1"/>
            <a:r>
              <a:rPr lang="en-US" sz="1200" dirty="0"/>
              <a:t>Second Page of Field </a:t>
            </a:r>
            <a:r>
              <a:rPr lang="en-US" sz="1200" dirty="0" err="1"/>
              <a:t>Eval</a:t>
            </a:r>
            <a:r>
              <a:rPr lang="en-US" sz="1200" dirty="0"/>
              <a:t>. Form</a:t>
            </a:r>
          </a:p>
          <a:p>
            <a:pPr lvl="1"/>
            <a:r>
              <a:rPr lang="en-US" sz="1200" b="1" dirty="0"/>
              <a:t>Must be signed at midterm &amp; final</a:t>
            </a:r>
          </a:p>
          <a:p>
            <a:pPr lvl="1"/>
            <a:r>
              <a:rPr lang="en-US" sz="1200" dirty="0"/>
              <a:t>Form at </a:t>
            </a:r>
            <a:r>
              <a:rPr lang="en-US" sz="1200" dirty="0">
                <a:hlinkClick r:id="rId5"/>
              </a:rPr>
              <a:t>https://www.coloradomesa.edu/teacher-education/documents/intern-field-eval-by-2018-co-teacher-standards-rubric.pdf</a:t>
            </a:r>
            <a:r>
              <a:rPr lang="en-US" sz="1200" dirty="0"/>
              <a:t> </a:t>
            </a:r>
          </a:p>
          <a:p>
            <a:pPr marL="0" indent="0">
              <a:buNone/>
            </a:pPr>
            <a:r>
              <a:rPr lang="en-US" sz="2000" b="1" dirty="0"/>
              <a:t>FIP &amp; Portfolio </a:t>
            </a:r>
          </a:p>
          <a:p>
            <a:pPr marL="171450" indent="-171450"/>
            <a:r>
              <a:rPr lang="en-US" sz="1600" b="1" dirty="0"/>
              <a:t>   </a:t>
            </a:r>
            <a:r>
              <a:rPr lang="en-US" sz="1600" dirty="0"/>
              <a:t>K12 Final Intern Presentation – demonstrate effectiveness in classroom </a:t>
            </a:r>
          </a:p>
          <a:p>
            <a:r>
              <a:rPr lang="en-US" sz="1600" i="1" dirty="0"/>
              <a:t>K12 Portfolio* – demonstrate standards based teaching in classroom </a:t>
            </a:r>
          </a:p>
          <a:p>
            <a:pPr marL="0" indent="0">
              <a:buNone/>
            </a:pPr>
            <a:endParaRPr lang="en-US" sz="1600" b="1" dirty="0"/>
          </a:p>
          <a:p>
            <a:pPr>
              <a:buNone/>
            </a:pPr>
            <a:endParaRPr lang="en-US" sz="2000" b="1" dirty="0"/>
          </a:p>
        </p:txBody>
      </p:sp>
      <p:pic>
        <p:nvPicPr>
          <p:cNvPr id="4" name="Picture 3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3941" y="2905760"/>
            <a:ext cx="2133600" cy="181864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955280838"/>
      </p:ext>
    </p:extLst>
  </p:cSld>
  <p:clrMapOvr>
    <a:masterClrMapping/>
  </p:clrMapOvr>
  <p:transition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228600"/>
            <a:ext cx="7086600" cy="6858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</a:pPr>
            <a:r>
              <a:rPr lang="en-US" sz="3600" dirty="0"/>
              <a:t>K12</a:t>
            </a:r>
            <a:r>
              <a:rPr lang="en-US" sz="3600" b="0" i="1" dirty="0"/>
              <a:t>-</a:t>
            </a:r>
            <a:r>
              <a:rPr lang="en-US" sz="3600" dirty="0"/>
              <a:t> FIP &amp; Portfolio:</a:t>
            </a:r>
            <a:endParaRPr lang="en-US" sz="2800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914400"/>
            <a:ext cx="7010400" cy="3124200"/>
          </a:xfrm>
        </p:spPr>
        <p:txBody>
          <a:bodyPr/>
          <a:lstStyle/>
          <a:p>
            <a:pPr marL="0" indent="0" eaLnBrk="1" hangingPunct="1">
              <a:spcAft>
                <a:spcPts val="600"/>
              </a:spcAft>
              <a:buNone/>
            </a:pPr>
            <a:r>
              <a:rPr lang="en-US" sz="2200" b="1" dirty="0">
                <a:solidFill>
                  <a:srgbClr val="7030A0"/>
                </a:solidFill>
              </a:rPr>
              <a:t>K12 Final Intern Presentation (FIP)</a:t>
            </a:r>
            <a:endParaRPr lang="en-US" sz="2200" b="1" dirty="0"/>
          </a:p>
          <a:p>
            <a:pPr marL="347472" indent="-347472" eaLnBrk="1" hangingPunct="1">
              <a:spcAft>
                <a:spcPts val="600"/>
              </a:spcAft>
              <a:buFont typeface="Arial" pitchFamily="34" charset="0"/>
              <a:buChar char="•"/>
            </a:pPr>
            <a:r>
              <a:rPr lang="en-US" sz="1800" dirty="0"/>
              <a:t>Student’s opportunity to demonstrate their teaching effectiveness within their placement classrooms </a:t>
            </a:r>
          </a:p>
          <a:p>
            <a:pPr marL="347472" indent="-347472" eaLnBrk="1" hangingPunct="1">
              <a:spcAft>
                <a:spcPts val="600"/>
              </a:spcAft>
              <a:buFont typeface="Arial" pitchFamily="34" charset="0"/>
              <a:buChar char="•"/>
            </a:pPr>
            <a:r>
              <a:rPr lang="en-US" sz="1800" dirty="0"/>
              <a:t>PowerPoint presentation of pre/post data for units taught</a:t>
            </a:r>
          </a:p>
          <a:p>
            <a:pPr marL="347472" indent="-347472" eaLnBrk="1" hangingPunct="1">
              <a:spcAft>
                <a:spcPts val="600"/>
              </a:spcAft>
              <a:buFont typeface="Arial" pitchFamily="34" charset="0"/>
              <a:buChar char="•"/>
            </a:pPr>
            <a:r>
              <a:rPr lang="en-US" sz="1800" dirty="0"/>
              <a:t>Guidelines can be found on the Student Resource page on the CTE website or at </a:t>
            </a:r>
            <a:r>
              <a:rPr lang="en-US" sz="1400" dirty="0">
                <a:hlinkClick r:id="rId3"/>
              </a:rPr>
              <a:t>https://www.coloradomesa.edu/teacher-education/documents/FIPGuidelines9-12.pdf</a:t>
            </a:r>
            <a:endParaRPr lang="en-US" sz="1400" dirty="0"/>
          </a:p>
          <a:p>
            <a:pPr marL="347472" indent="-347472" eaLnBrk="1" hangingPunct="1">
              <a:spcAft>
                <a:spcPts val="600"/>
              </a:spcAft>
              <a:buFont typeface="Arial" pitchFamily="34" charset="0"/>
              <a:buChar char="•"/>
            </a:pPr>
            <a:r>
              <a:rPr lang="en-US" sz="1800" dirty="0"/>
              <a:t>An evaluation rubric can be found at</a:t>
            </a:r>
            <a:br>
              <a:rPr lang="en-US" sz="1400" dirty="0"/>
            </a:br>
            <a:r>
              <a:rPr lang="en-US" sz="1400" dirty="0">
                <a:hlinkClick r:id="rId4"/>
              </a:rPr>
              <a:t>https://www.coloradomesa.edu/teacher-education/documents/FIPRubric9-12.pdf</a:t>
            </a:r>
            <a:r>
              <a:rPr lang="en-US" sz="1400" dirty="0"/>
              <a:t> </a:t>
            </a:r>
          </a:p>
          <a:p>
            <a:pPr marL="347472" indent="-347472" eaLnBrk="1" hangingPunct="1">
              <a:spcAft>
                <a:spcPts val="600"/>
              </a:spcAft>
              <a:buFont typeface="Arial" pitchFamily="34" charset="0"/>
              <a:buChar char="•"/>
            </a:pPr>
            <a:r>
              <a:rPr lang="en-US" sz="1800" dirty="0"/>
              <a:t>Presented During Finals Week</a:t>
            </a:r>
            <a:endParaRPr lang="en-US" sz="1800" dirty="0">
              <a:highlight>
                <a:srgbClr val="FFFF00"/>
              </a:highligh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752600" y="4311561"/>
            <a:ext cx="6934200" cy="2241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buNone/>
            </a:pPr>
            <a:r>
              <a:rPr lang="en-US" sz="2200" b="1" dirty="0">
                <a:solidFill>
                  <a:srgbClr val="7030A0"/>
                </a:solidFill>
              </a:rPr>
              <a:t>K-12 Portfolio*</a:t>
            </a:r>
          </a:p>
          <a:p>
            <a:pPr marL="285750" indent="-285750" eaLnBrk="1" hangingPunct="1">
              <a:spcBef>
                <a:spcPts val="8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Students’ opportunity to demonstrate that they are meeting the </a:t>
            </a:r>
            <a:r>
              <a:rPr lang="en-US" dirty="0" err="1"/>
              <a:t>InTASC</a:t>
            </a:r>
            <a:r>
              <a:rPr lang="en-US" dirty="0"/>
              <a:t> standards</a:t>
            </a:r>
          </a:p>
          <a:p>
            <a:pPr marL="285750" indent="-285750" eaLnBrk="1" hangingPunct="1">
              <a:buFont typeface="Arial" panose="020B0604020202020204" pitchFamily="34" charset="0"/>
              <a:buChar char="•"/>
            </a:pPr>
            <a:r>
              <a:rPr lang="en-US" dirty="0"/>
              <a:t>Students should work on their portfolios </a:t>
            </a:r>
            <a:r>
              <a:rPr lang="en-US" u="sng" dirty="0"/>
              <a:t>outside</a:t>
            </a:r>
            <a:r>
              <a:rPr lang="en-US" dirty="0"/>
              <a:t> of school hours </a:t>
            </a:r>
          </a:p>
          <a:p>
            <a:pPr marL="285750" indent="-285750" eaLnBrk="1" hangingPunct="1">
              <a:buFont typeface="Arial" panose="020B0604020202020204" pitchFamily="34" charset="0"/>
              <a:buChar char="•"/>
            </a:pPr>
            <a:r>
              <a:rPr lang="en-US" dirty="0"/>
              <a:t>Portfolio guidelines and forms can be found on the Student Resource page on the CTE website: </a:t>
            </a:r>
            <a:br>
              <a:rPr lang="en-US" dirty="0"/>
            </a:br>
            <a:r>
              <a:rPr lang="en-US" sz="1400" dirty="0">
                <a:hlinkClick r:id="rId5"/>
              </a:rPr>
              <a:t>https://www.coloradomesa.edu/teacher-education/undergraduate.html</a:t>
            </a:r>
            <a:r>
              <a:rPr lang="en-US" sz="1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447103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EB0B82C7-9227-49E6-9B0C-A922F7637BF8}"/>
              </a:ext>
            </a:extLst>
          </p:cNvPr>
          <p:cNvSpPr/>
          <p:nvPr/>
        </p:nvSpPr>
        <p:spPr bwMode="auto">
          <a:xfrm>
            <a:off x="1676400" y="3962400"/>
            <a:ext cx="7086600" cy="243840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26069AD-9D37-4B8B-8494-1AC026A0ED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0" y="304800"/>
            <a:ext cx="7010400" cy="457200"/>
          </a:xfrm>
        </p:spPr>
        <p:txBody>
          <a:bodyPr/>
          <a:lstStyle/>
          <a:p>
            <a:r>
              <a:rPr lang="en-US" sz="2800" dirty="0"/>
              <a:t>Substitute Teaching During Internship</a:t>
            </a:r>
            <a:endParaRPr lang="en-US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A0E2BC-BE3E-48F1-B40F-95F3E9187E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6399" y="914400"/>
            <a:ext cx="7086599" cy="5638800"/>
          </a:xfrm>
        </p:spPr>
        <p:txBody>
          <a:bodyPr/>
          <a:lstStyle/>
          <a:p>
            <a:r>
              <a:rPr lang="en-US" sz="1400" dirty="0"/>
              <a:t>Substitute teaching during internship </a:t>
            </a:r>
            <a:r>
              <a:rPr lang="en-US" sz="1400" b="1" dirty="0">
                <a:solidFill>
                  <a:srgbClr val="FF0000"/>
                </a:solidFill>
              </a:rPr>
              <a:t>is optional</a:t>
            </a:r>
            <a:r>
              <a:rPr lang="en-US" sz="1400" dirty="0"/>
              <a:t>, and students should not be tasked to substitute teach without being authorized by the Colorado Department of Education (CDE) and the district’s Human Resources Department. </a:t>
            </a:r>
          </a:p>
          <a:p>
            <a:r>
              <a:rPr lang="en-US" sz="1400" dirty="0"/>
              <a:t>Students who are not established as substitute teachers within their district </a:t>
            </a:r>
            <a:r>
              <a:rPr lang="en-US" sz="1400" b="1" u="sng" dirty="0"/>
              <a:t>are not authorized </a:t>
            </a:r>
            <a:r>
              <a:rPr lang="en-US" sz="1400" dirty="0"/>
              <a:t>to be left in classrooms without the supervision of a licensed teacher or authorized substitute.</a:t>
            </a:r>
          </a:p>
          <a:p>
            <a:r>
              <a:rPr lang="en-US" sz="1400" dirty="0"/>
              <a:t>Starting in the last quarter of the semester, CMU student teachers are permitted to substitute </a:t>
            </a:r>
            <a:r>
              <a:rPr lang="en-US" sz="1400" u="sng" dirty="0"/>
              <a:t>only for their mentor teachers</a:t>
            </a:r>
            <a:r>
              <a:rPr lang="en-US" sz="1400" dirty="0"/>
              <a:t>, within their placement classrooms, for no more than 2 days a week (16 total hours a week). </a:t>
            </a:r>
          </a:p>
          <a:p>
            <a:r>
              <a:rPr lang="en-US" sz="1400" dirty="0"/>
              <a:t>Compensation for substitute teaching is determined by the host school district. </a:t>
            </a:r>
          </a:p>
          <a:p>
            <a:r>
              <a:rPr lang="en-US" sz="1400" dirty="0"/>
              <a:t>Student teachers interested in substitute teaching should obtain the approval of their mentor teachers and school principals prior to pursuing state and district authorization.</a:t>
            </a:r>
            <a:br>
              <a:rPr lang="en-US" sz="1400" dirty="0"/>
            </a:br>
            <a:endParaRPr lang="en-US" sz="1400" dirty="0"/>
          </a:p>
          <a:p>
            <a:r>
              <a:rPr lang="en-US" sz="1600" dirty="0">
                <a:solidFill>
                  <a:srgbClr val="CC00CC"/>
                </a:solidFill>
              </a:rPr>
              <a:t>Student Teachers are only eligible for substitute teaching when:</a:t>
            </a:r>
          </a:p>
          <a:p>
            <a:pPr lvl="1"/>
            <a:r>
              <a:rPr lang="en-US" sz="1400" dirty="0"/>
              <a:t>The student teacher is in the last quarter of the last semester of their student teaching (approximately, the last 9 weeks of internship).</a:t>
            </a:r>
          </a:p>
          <a:p>
            <a:pPr lvl="1"/>
            <a:r>
              <a:rPr lang="en-US" sz="1400" dirty="0"/>
              <a:t>The student teacher has obtained the required 1-year substitute authorization through CDE: </a:t>
            </a:r>
            <a:r>
              <a:rPr lang="en-US" sz="1200" u="sng" dirty="0">
                <a:hlinkClick r:id="rId3"/>
              </a:rPr>
              <a:t>http://www.cde.state.co.us/cdeprof/checklist-substituteauths</a:t>
            </a:r>
            <a:endParaRPr lang="en-US" sz="1200" u="sng" dirty="0"/>
          </a:p>
          <a:p>
            <a:pPr lvl="1"/>
            <a:r>
              <a:rPr lang="en-US" sz="1400" dirty="0"/>
              <a:t>The student teacher has completed the substitute application process through their placement district’s human resources department.</a:t>
            </a:r>
          </a:p>
          <a:p>
            <a:pPr lvl="1"/>
            <a:r>
              <a:rPr lang="en-US" sz="1400" dirty="0"/>
              <a:t>The student teacher is substituting in the classroom where the student teacher is currently completing internship, and only for up-to 16 hours, or less, a week. </a:t>
            </a:r>
          </a:p>
          <a:p>
            <a:pPr marL="457200" lvl="1" indent="0">
              <a:buNone/>
            </a:pPr>
            <a:endParaRPr lang="en-US" sz="1400" dirty="0"/>
          </a:p>
          <a:p>
            <a:pPr marL="457200" lvl="1" indent="0">
              <a:buNone/>
            </a:pPr>
            <a:endParaRPr lang="en-US" sz="1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80564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EDM 310 Class Blog: Still More Thank You Notes for C4K Comments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76663">
            <a:off x="6988264" y="219777"/>
            <a:ext cx="1906240" cy="127718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Important Dates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371600"/>
            <a:ext cx="7239000" cy="5181600"/>
          </a:xfrm>
        </p:spPr>
        <p:txBody>
          <a:bodyPr>
            <a:normAutofit fontScale="85000" lnSpcReduction="20000"/>
          </a:bodyPr>
          <a:lstStyle/>
          <a:p>
            <a:r>
              <a:rPr lang="en-US" sz="2800" b="1" dirty="0"/>
              <a:t>Portfolio Workshop: </a:t>
            </a:r>
            <a:r>
              <a:rPr lang="en-US" sz="2800" b="1" dirty="0">
                <a:highlight>
                  <a:srgbClr val="FFFF00"/>
                </a:highlight>
              </a:rPr>
              <a:t>TBD </a:t>
            </a:r>
            <a:r>
              <a:rPr lang="en-US" sz="2800" b="1" dirty="0">
                <a:solidFill>
                  <a:srgbClr val="FF0000"/>
                </a:solidFill>
                <a:highlight>
                  <a:srgbClr val="FFFF00"/>
                </a:highlight>
              </a:rPr>
              <a:t>(zoom)</a:t>
            </a:r>
          </a:p>
          <a:p>
            <a:r>
              <a:rPr lang="en-US" sz="2800" b="1" dirty="0"/>
              <a:t>Colloquium:</a:t>
            </a:r>
            <a:r>
              <a:rPr lang="en-US" sz="2400" dirty="0"/>
              <a:t> </a:t>
            </a:r>
            <a:r>
              <a:rPr lang="en-US" sz="2600" dirty="0">
                <a:solidFill>
                  <a:srgbClr val="CC00CC"/>
                </a:solidFill>
              </a:rPr>
              <a:t>TBD</a:t>
            </a:r>
            <a:endParaRPr lang="en-US" sz="2600" dirty="0">
              <a:solidFill>
                <a:srgbClr val="FF0000"/>
              </a:solidFill>
            </a:endParaRPr>
          </a:p>
          <a:p>
            <a:r>
              <a:rPr lang="en-US" sz="2800" b="1" i="1" dirty="0"/>
              <a:t>K12 Portfolio Deadline*:  </a:t>
            </a:r>
          </a:p>
          <a:p>
            <a:pPr lvl="1"/>
            <a:r>
              <a:rPr lang="en-US" sz="2400" i="1" dirty="0">
                <a:solidFill>
                  <a:srgbClr val="FF0000"/>
                </a:solidFill>
                <a:highlight>
                  <a:srgbClr val="FFFF00"/>
                </a:highlight>
              </a:rPr>
              <a:t>November 21</a:t>
            </a:r>
            <a:r>
              <a:rPr lang="en-US" sz="2400" i="1" dirty="0">
                <a:solidFill>
                  <a:srgbClr val="CC00CC"/>
                </a:solidFill>
                <a:highlight>
                  <a:srgbClr val="FFFF00"/>
                </a:highlight>
              </a:rPr>
              <a:t> </a:t>
            </a:r>
            <a:r>
              <a:rPr lang="en-US" sz="2400" i="1" dirty="0">
                <a:solidFill>
                  <a:srgbClr val="CC00CC"/>
                </a:solidFill>
              </a:rPr>
              <a:t>to D2L for final submission to Coordinator</a:t>
            </a:r>
          </a:p>
          <a:p>
            <a:r>
              <a:rPr lang="en-US" sz="2800" b="1" dirty="0"/>
              <a:t>K12 FIP Deadline:  </a:t>
            </a:r>
          </a:p>
          <a:p>
            <a:pPr lvl="1"/>
            <a:r>
              <a:rPr lang="en-US" sz="2400" dirty="0">
                <a:solidFill>
                  <a:srgbClr val="FF0000"/>
                </a:solidFill>
                <a:highlight>
                  <a:srgbClr val="FFFF00"/>
                </a:highlight>
              </a:rPr>
              <a:t>November 21 </a:t>
            </a:r>
            <a:r>
              <a:rPr lang="en-US" sz="2400" dirty="0">
                <a:solidFill>
                  <a:srgbClr val="CC00CC"/>
                </a:solidFill>
              </a:rPr>
              <a:t>upload PPT DRAFT to D2L for Comments from Coordinator (set up meeting week after Thanksgiving break (Dec 1-7) </a:t>
            </a:r>
          </a:p>
          <a:p>
            <a:pPr lvl="1"/>
            <a:r>
              <a:rPr lang="en-US" sz="2400" dirty="0">
                <a:solidFill>
                  <a:srgbClr val="CC00CC"/>
                </a:solidFill>
              </a:rPr>
              <a:t>Final presentation – </a:t>
            </a:r>
            <a:r>
              <a:rPr lang="en-US" sz="2400" dirty="0">
                <a:solidFill>
                  <a:srgbClr val="FF0000"/>
                </a:solidFill>
                <a:highlight>
                  <a:srgbClr val="FFFF00"/>
                </a:highlight>
              </a:rPr>
              <a:t>Finals week TBD</a:t>
            </a:r>
            <a:endParaRPr lang="en-US" sz="2400" dirty="0">
              <a:solidFill>
                <a:srgbClr val="CC00CC"/>
              </a:solidFill>
            </a:endParaRPr>
          </a:p>
          <a:p>
            <a:r>
              <a:rPr lang="en-US" sz="2800" b="1" dirty="0"/>
              <a:t>Teacher Education Fair</a:t>
            </a:r>
          </a:p>
          <a:p>
            <a:pPr lvl="1"/>
            <a:r>
              <a:rPr lang="en-US" sz="2400" dirty="0">
                <a:solidFill>
                  <a:srgbClr val="92D050"/>
                </a:solidFill>
              </a:rPr>
              <a:t>March 2026</a:t>
            </a:r>
          </a:p>
          <a:p>
            <a:pPr lvl="2"/>
            <a:r>
              <a:rPr lang="en-US" sz="2000" dirty="0"/>
              <a:t>Time: </a:t>
            </a:r>
            <a:r>
              <a:rPr lang="en-US" sz="1600" dirty="0"/>
              <a:t>8am to 5pm in the University Center</a:t>
            </a:r>
          </a:p>
          <a:p>
            <a:pPr lvl="2"/>
            <a:r>
              <a:rPr lang="en-US" sz="2000" dirty="0"/>
              <a:t>Interview with possible employers </a:t>
            </a:r>
          </a:p>
          <a:p>
            <a:pPr lvl="2"/>
            <a:r>
              <a:rPr lang="en-US" sz="2000" dirty="0"/>
              <a:t>Registration is free for CMU teacher candidates and graduates: </a:t>
            </a:r>
            <a:r>
              <a:rPr lang="en-US" sz="1500" dirty="0">
                <a:hlinkClick r:id="rId4"/>
              </a:rPr>
              <a:t>http://www.coloradomesa.edu/career/students/fairs/teacher.html</a:t>
            </a:r>
            <a:r>
              <a:rPr lang="en-US" sz="1500" dirty="0"/>
              <a:t> </a:t>
            </a:r>
          </a:p>
          <a:p>
            <a:r>
              <a:rPr lang="en-US" sz="2800" b="1" dirty="0"/>
              <a:t>Final Mentor/Supervisor Evaluation: </a:t>
            </a:r>
            <a:br>
              <a:rPr lang="en-US" sz="2300" b="1" dirty="0"/>
            </a:br>
            <a:r>
              <a:rPr lang="en-US" sz="2300" b="1" dirty="0">
                <a:solidFill>
                  <a:srgbClr val="CC00CC"/>
                </a:solidFill>
              </a:rPr>
              <a:t>by</a:t>
            </a:r>
            <a:r>
              <a:rPr lang="en-US" sz="2300" b="1" dirty="0"/>
              <a:t> </a:t>
            </a:r>
            <a:r>
              <a:rPr lang="en-US" sz="2300" b="1" dirty="0">
                <a:solidFill>
                  <a:srgbClr val="FF0000"/>
                </a:solidFill>
              </a:rPr>
              <a:t>first week in December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828029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XPANDSHOWBAR" val="True"/>
  <p:tag name="ANSWERNOWTEXT" val="Answer Now"/>
  <p:tag name="RESPTABLESTYLE" val="-1"/>
  <p:tag name="ALLOWDUPLICATES" val="False"/>
  <p:tag name="AUTOADVANCE" val="False"/>
  <p:tag name="STDCHART" val="1"/>
  <p:tag name="BUBBLENAMEVISIBLE" val="True"/>
  <p:tag name="DEFAULTNUMTEAMS" val="5"/>
  <p:tag name="CUSTOMCELLBACKCOLOR2" val="-13395457"/>
  <p:tag name="DISPLAYNAME" val="True"/>
  <p:tag name="GRIDROTATIONINTERVAL" val="2"/>
  <p:tag name="POLLINGCYCLE" val="2"/>
  <p:tag name="INCLUDENONRESPONDERS" val="False"/>
  <p:tag name="ALLOWUSERFEEDBACK" val="True"/>
  <p:tag name="REALTIMEBACKUPPATH" val="(None)"/>
  <p:tag name="ADVANCEDSETTINGSVIEW" val="False"/>
  <p:tag name="USESECONDARYMONITOR" val="True"/>
  <p:tag name="RESPCOUNTERSTYLE" val="-1"/>
  <p:tag name="NUMRESPONSES" val="1"/>
  <p:tag name="REVIEWONLY" val="False"/>
  <p:tag name="TEAMSINLEADERBOARD" val="5"/>
  <p:tag name="BUBBLEGROUPING" val="3"/>
  <p:tag name="CUSTOMCELLBACKCOLOR3" val="-268652"/>
  <p:tag name="DISPLAYDEVICEID" val="True"/>
  <p:tag name="GRIDPOSITION" val="1"/>
  <p:tag name="MULTIRESPDIVISOR" val="1"/>
  <p:tag name="INCORRECTPOINTVALUE" val="0"/>
  <p:tag name="CHARTSCALE" val="True"/>
  <p:tag name="BULLETTYPE" val="3"/>
  <p:tag name="COUNTDOWNSECONDS" val="10"/>
  <p:tag name="CHARTVALUEFORMAT" val="0%"/>
  <p:tag name="MAXRESPONDERS" val="5"/>
  <p:tag name="CUSTOMCELLFORECOLOR" val="-16777216"/>
  <p:tag name="DISPLAYDEVICENUMBER" val="True"/>
  <p:tag name="CHARTCOLORS" val="0"/>
  <p:tag name="INCLUDEPPT" val="True"/>
  <p:tag name="AUTOADJUSTPARTRANGE" val="True"/>
  <p:tag name="ANSWERNOWSTYLE" val="-1"/>
  <p:tag name="BACKUPSESSIONS" val="True"/>
  <p:tag name="PARTICIPANTSINLEADERBOARD" val="5"/>
  <p:tag name="CUSTOMCELLBACKCOLOR1" val="-657956"/>
  <p:tag name="AUTOSIZEGRID" val="True"/>
  <p:tag name="PARTLISTDEFAULT" val="0"/>
  <p:tag name="TPVERSION" val="2006"/>
  <p:tag name="RESPCOUNTERFORMAT" val="0"/>
  <p:tag name="AUTOUPDATEALIASES" val="True"/>
  <p:tag name="CUSTOMCELLBACKCOLOR4" val="-8355712"/>
  <p:tag name="CHARTLABELS" val="0"/>
  <p:tag name="ZEROBASED" val="False"/>
  <p:tag name="INPUTSOURCE" val="1"/>
  <p:tag name="BUBBLEVALUEFORMAT" val="0.0"/>
  <p:tag name="GRIDSIZE" val="{Width=800, Height=600}"/>
  <p:tag name="POWERPOINTVERSION" val="11.0"/>
  <p:tag name="ROTATIONINTERVAL" val="2"/>
  <p:tag name="GRIDOPACITY" val="90"/>
  <p:tag name="SHOWBARVISIBLE" val="True"/>
  <p:tag name="CUSTOMGRIDBACKCOLOR" val="-2830136"/>
  <p:tag name="REALTIMEBACKUP" val="False"/>
  <p:tag name="USESCHEMECOLORS" val="True"/>
  <p:tag name="BACKUPMAINTENANCE" val="7"/>
  <p:tag name="COUNTDOWNSTYLE" val="-1"/>
  <p:tag name="BUBBLESIZEVISIBLE" val="True"/>
  <p:tag name="CORRECTPOINTVALUE" val="100"/>
  <p:tag name="RESETCHARTS" val="True"/>
  <p:tag name="DELIMITERS" val="3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heme/theme1.xml><?xml version="1.0" encoding="utf-8"?>
<a:theme xmlns:a="http://schemas.openxmlformats.org/drawingml/2006/main" name="Chalk design template [1]">
  <a:themeElements>
    <a:clrScheme name="Chalk design template [1]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halk design template [1]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halk design template [1]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lk design template [1]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lk design template [1]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lk design template [1]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lk design template [1]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lk design template [1]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lk design template [1]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lk design template [1]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lk design template [1]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lk design template [1]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lk design template [1]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lk design template [1]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lk design template [1] 1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Chalk design template [1]</Template>
  <TotalTime>11970</TotalTime>
  <Words>1534</Words>
  <Application>Microsoft Office PowerPoint</Application>
  <PresentationFormat>On-screen Show (4:3)</PresentationFormat>
  <Paragraphs>156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Garamond</vt:lpstr>
      <vt:lpstr>Wingdings</vt:lpstr>
      <vt:lpstr>Chalk design template [1]</vt:lpstr>
      <vt:lpstr>    K12 PE &amp; Music  Intern &amp; Mentor Teacher  Orientation  May 14, 2025 5 pm via Zoom   </vt:lpstr>
      <vt:lpstr>Overview</vt:lpstr>
      <vt:lpstr>Expectations</vt:lpstr>
      <vt:lpstr>Professionalism</vt:lpstr>
      <vt:lpstr>Observations - Internship</vt:lpstr>
      <vt:lpstr>Evaluations</vt:lpstr>
      <vt:lpstr>K12- FIP &amp; Portfolio:</vt:lpstr>
      <vt:lpstr>Substitute Teaching During Internship</vt:lpstr>
      <vt:lpstr>Important Dates</vt:lpstr>
    </vt:vector>
  </TitlesOfParts>
  <Company>Duquesne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You Could be one of them!</dc:title>
  <dc:creator>rhodesst</dc:creator>
  <cp:lastModifiedBy>Morales, Joanelle</cp:lastModifiedBy>
  <cp:revision>536</cp:revision>
  <cp:lastPrinted>2023-08-16T18:12:04Z</cp:lastPrinted>
  <dcterms:created xsi:type="dcterms:W3CDTF">2003-10-16T15:20:22Z</dcterms:created>
  <dcterms:modified xsi:type="dcterms:W3CDTF">2025-07-30T20:36:12Z</dcterms:modified>
</cp:coreProperties>
</file>