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376" r:id="rId4"/>
    <p:sldId id="377" r:id="rId5"/>
    <p:sldId id="374" r:id="rId6"/>
    <p:sldId id="370" r:id="rId7"/>
    <p:sldId id="371" r:id="rId8"/>
    <p:sldId id="372" r:id="rId9"/>
    <p:sldId id="380" r:id="rId10"/>
    <p:sldId id="373" r:id="rId11"/>
    <p:sldId id="375" r:id="rId12"/>
    <p:sldId id="355" r:id="rId13"/>
    <p:sldId id="354" r:id="rId14"/>
    <p:sldId id="342" r:id="rId15"/>
  </p:sldIdLst>
  <p:sldSz cx="9144000" cy="6858000" type="screen4x3"/>
  <p:notesSz cx="7315200" cy="96012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98983-60D2-042E-5554-37A26A46C895}" name="Elliott, Devyn" initials="DE" userId="S::delliott2@coloradomesa.edu::152c2bd0-36f8-40ad-ba7f-8b12e5d68a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D200"/>
    <a:srgbClr val="CC00CC"/>
    <a:srgbClr val="006600"/>
    <a:srgbClr val="F52603"/>
    <a:srgbClr val="0099FF"/>
    <a:srgbClr val="0066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5313" autoAdjust="0"/>
  </p:normalViewPr>
  <p:slideViewPr>
    <p:cSldViewPr>
      <p:cViewPr varScale="1">
        <p:scale>
          <a:sx n="105" d="100"/>
          <a:sy n="105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42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fld id="{AA79D0B7-B8F8-4435-A2EA-227D2A546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3989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704"/>
            <a:ext cx="5852160" cy="4319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fld id="{825A848C-F930-4455-B260-C040B7DDE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25871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1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7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19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21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87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872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42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35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hyperlink" Target="https://www.coloradomesa.edu/teacher-education/undergraduate/required-testing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delliott2@coloradomesa.edu" TargetMode="External"/><Relationship Id="rId3" Type="http://schemas.openxmlformats.org/officeDocument/2006/relationships/notesSlide" Target="../notesSlides/notesSlide7.xml"/><Relationship Id="rId7" Type="http://schemas.openxmlformats.org/officeDocument/2006/relationships/hyperlink" Target="mailto:jmorales@coloraomesa.edu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hyperlink" Target="mailto:bbickham@coloradomesa.edu" TargetMode="External"/><Relationship Id="rId5" Type="http://schemas.openxmlformats.org/officeDocument/2006/relationships/hyperlink" Target="mailto:nbardo@coloradomesa.edu" TargetMode="External"/><Relationship Id="rId4" Type="http://schemas.openxmlformats.org/officeDocument/2006/relationships/hyperlink" Target="mailto:awallin@coloradomesa.edu" TargetMode="External"/><Relationship Id="rId9" Type="http://schemas.openxmlformats.org/officeDocument/2006/relationships/hyperlink" Target="mailto:mkieniet@coloradomesa.ed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hyperlink" Target="https://www.coloradomesa.edu/teacher-education/undergraduate.html" TargetMode="External"/><Relationship Id="rId4" Type="http://schemas.openxmlformats.org/officeDocument/2006/relationships/hyperlink" Target="https://www.coloradomesa.edu/teacher-education/mentor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oradomesa.edu/teacher-education/documents/300and400levelFieldExperienceTimeLog.pdf" TargetMode="External"/><Relationship Id="rId2" Type="http://schemas.openxmlformats.org/officeDocument/2006/relationships/hyperlink" Target="https://www.coloradomesa.edu/teacher-education/documents/dispositionform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oloradomesa.edu/teacher-education/documents/updated-intern-handbook-2024-2025.pdf" TargetMode="External"/><Relationship Id="rId4" Type="http://schemas.openxmlformats.org/officeDocument/2006/relationships/hyperlink" Target="https://www.coloradomesa.edu/teacher-education/documents/Absencerequestform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7543800" cy="5791200"/>
          </a:xfrm>
        </p:spPr>
        <p:txBody>
          <a:bodyPr/>
          <a:lstStyle/>
          <a:p>
            <a:pPr algn="ctr" eaLnBrk="1" hangingPunct="1"/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 </a:t>
            </a:r>
            <a:br>
              <a:rPr lang="en-US" sz="3200" b="0" dirty="0"/>
            </a:br>
            <a:br>
              <a:rPr lang="en-US" sz="3200" b="0" dirty="0"/>
            </a:br>
            <a: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  <a:t>Elementary</a:t>
            </a:r>
            <a:b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</a:br>
            <a: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  <a:t>Pre-Internship</a:t>
            </a:r>
            <a:b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</a:br>
            <a: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  <a:t>Teacher Candidate &amp; </a:t>
            </a:r>
            <a:b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</a:br>
            <a:r>
              <a:rPr lang="en-US" sz="4800" b="0" dirty="0">
                <a:solidFill>
                  <a:schemeClr val="tx1"/>
                </a:solidFill>
                <a:latin typeface="Acumin Pro" panose="020B0504020202020204" pitchFamily="34" charset="0"/>
              </a:rPr>
              <a:t>Supervisor Orientation</a:t>
            </a:r>
            <a:br>
              <a:rPr lang="en-US" sz="4800" b="0" dirty="0">
                <a:solidFill>
                  <a:srgbClr val="006600"/>
                </a:solidFill>
                <a:latin typeface="Acumin Pro" panose="020B0504020202020204" pitchFamily="34" charset="0"/>
              </a:rPr>
            </a:br>
            <a:br>
              <a:rPr lang="en-US" sz="4800" b="0" dirty="0">
                <a:latin typeface="Acumin Pro" panose="020B0504020202020204" pitchFamily="34" charset="0"/>
              </a:rPr>
            </a:br>
            <a:r>
              <a:rPr lang="en-US" sz="3600" b="0" dirty="0">
                <a:latin typeface="Acumin Pro" panose="020B0504020202020204" pitchFamily="34" charset="0"/>
              </a:rPr>
              <a:t>May 7, 2025</a:t>
            </a:r>
            <a:br>
              <a:rPr lang="en-US" sz="4800" b="0" dirty="0">
                <a:latin typeface="Acumin Pro" panose="020B0504020202020204" pitchFamily="34" charset="0"/>
              </a:rPr>
            </a:br>
            <a:endParaRPr lang="en-US" sz="4800" b="0" dirty="0">
              <a:solidFill>
                <a:schemeClr val="tx1"/>
              </a:solidFill>
              <a:latin typeface="Acumin Pro" panose="020B0504020202020204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7000" y="414672"/>
            <a:ext cx="4724400" cy="130425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1143000"/>
          </a:xfrm>
        </p:spPr>
        <p:txBody>
          <a:bodyPr/>
          <a:lstStyle/>
          <a:p>
            <a:pPr algn="l" eaLnBrk="1" hangingPunct="1"/>
            <a:r>
              <a:rPr lang="en-US" sz="3600" dirty="0"/>
              <a:t>Pre-Internship 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219200"/>
            <a:ext cx="7315200" cy="5181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0000"/>
                </a:solidFill>
                <a:ea typeface="+mj-ea"/>
                <a:cs typeface="+mj-cs"/>
              </a:rPr>
              <a:t>Guidelines for Continuing into Internship</a:t>
            </a:r>
          </a:p>
          <a:p>
            <a:pPr algn="l"/>
            <a:r>
              <a:rPr lang="en-US" sz="2400" dirty="0"/>
              <a:t>To continue in this placement and into student teaching, pre-interns must: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Turn in evidence of current CPR/FA certification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Pass content area exams (Praxis licensure exams)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/>
              <a:t>See </a:t>
            </a:r>
            <a:r>
              <a:rPr lang="en-US" sz="1600" dirty="0">
                <a:hlinkClick r:id="rId4"/>
              </a:rPr>
              <a:t>Required Licensure Testing</a:t>
            </a:r>
            <a:r>
              <a:rPr lang="en-US" sz="1600" dirty="0"/>
              <a:t> website for more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Pass all EDUC courses with a “B” or better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Maintain overall and content GPA of 2.8 </a:t>
            </a:r>
            <a:r>
              <a:rPr lang="en-US" sz="2000" u="sng" dirty="0"/>
              <a:t>or higher</a:t>
            </a:r>
            <a:endParaRPr lang="en-US" sz="2000" dirty="0"/>
          </a:p>
          <a:p>
            <a:pPr marL="457200" lvl="1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3549993"/>
      </p:ext>
    </p:extLst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838200"/>
          </a:xfrm>
        </p:spPr>
        <p:txBody>
          <a:bodyPr/>
          <a:lstStyle/>
          <a:p>
            <a:pPr algn="l" eaLnBrk="1" hangingPunct="1"/>
            <a:r>
              <a:rPr lang="en-US" sz="3600" dirty="0"/>
              <a:t>Internship Requirements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914400"/>
            <a:ext cx="7315200" cy="5791200"/>
          </a:xfrm>
        </p:spPr>
        <p:txBody>
          <a:bodyPr/>
          <a:lstStyle/>
          <a:p>
            <a:pPr marL="274320" indent="-274320" algn="l" eaLnBrk="1" hangingPunct="1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/>
              <a:t>Spring 2026 Colloquia meeting (“Getting Hired Panel”) </a:t>
            </a:r>
          </a:p>
          <a:p>
            <a:pPr lvl="1"/>
            <a:r>
              <a:rPr lang="en-US" sz="1800" dirty="0"/>
              <a:t>Intern attendance required (interns only) </a:t>
            </a:r>
            <a:endParaRPr lang="en-US" sz="1800" b="1" dirty="0"/>
          </a:p>
          <a:p>
            <a:pPr lvl="1"/>
            <a:r>
              <a:rPr lang="en-US" sz="1800" b="1" dirty="0"/>
              <a:t>Colloquium  </a:t>
            </a:r>
            <a:r>
              <a:rPr lang="en-US" sz="1800" b="1"/>
              <a:t>– </a:t>
            </a:r>
            <a:r>
              <a:rPr lang="en-US" sz="1800" b="1">
                <a:solidFill>
                  <a:srgbClr val="CC00CC"/>
                </a:solidFill>
              </a:rPr>
              <a:t>March 2026 </a:t>
            </a:r>
            <a:r>
              <a:rPr lang="en-US" sz="1800" b="1" dirty="0">
                <a:solidFill>
                  <a:srgbClr val="CC00CC"/>
                </a:solidFill>
              </a:rPr>
              <a:t>TBA</a:t>
            </a:r>
          </a:p>
          <a:p>
            <a:pPr marL="342900" indent="-342900" algn="l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Field Evaluation</a:t>
            </a:r>
            <a:endParaRPr lang="en-US" sz="2000" b="1" dirty="0"/>
          </a:p>
          <a:p>
            <a:pPr lvl="1"/>
            <a:r>
              <a:rPr lang="en-US" sz="1800" dirty="0"/>
              <a:t>Field Evaluations:</a:t>
            </a:r>
          </a:p>
          <a:p>
            <a:pPr lvl="2"/>
            <a:r>
              <a:rPr lang="en-US" sz="1400" dirty="0"/>
              <a:t>Completed with intern, mentor, &amp; supervisor at midterm and final.</a:t>
            </a:r>
          </a:p>
          <a:p>
            <a:pPr lvl="1"/>
            <a:r>
              <a:rPr lang="en-US" sz="1800" dirty="0"/>
              <a:t>Lesson Plans: </a:t>
            </a:r>
          </a:p>
          <a:p>
            <a:pPr lvl="2"/>
            <a:r>
              <a:rPr lang="en-US" sz="1400" dirty="0"/>
              <a:t>Interns are expected to have written lesson plans for </a:t>
            </a:r>
            <a:br>
              <a:rPr lang="en-US" sz="1400" dirty="0"/>
            </a:br>
            <a:r>
              <a:rPr lang="en-US" sz="1400" dirty="0"/>
              <a:t>every lesson they teach.</a:t>
            </a:r>
          </a:p>
          <a:p>
            <a:pPr lvl="2"/>
            <a:r>
              <a:rPr lang="en-US" sz="1400" dirty="0"/>
              <a:t>Lesson plans are submitted to supervisor prior to observation.</a:t>
            </a:r>
          </a:p>
          <a:p>
            <a:pPr lvl="2"/>
            <a:r>
              <a:rPr lang="en-US" sz="1400" dirty="0"/>
              <a:t>During internship, supervisors will complete 4 formal observations.</a:t>
            </a:r>
            <a:endParaRPr lang="en-US" sz="2800" i="1" dirty="0"/>
          </a:p>
          <a:p>
            <a:pPr marL="342900" indent="-342900" algn="l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 err="1"/>
              <a:t>edTPA</a:t>
            </a:r>
            <a:r>
              <a:rPr lang="en-US" sz="2000" dirty="0"/>
              <a:t>  </a:t>
            </a:r>
          </a:p>
          <a:p>
            <a:pPr lvl="1" eaLnBrk="1" hangingPunct="1"/>
            <a:r>
              <a:rPr lang="en-US" sz="1600" i="1" dirty="0" err="1"/>
              <a:t>edTPA</a:t>
            </a:r>
            <a:r>
              <a:rPr lang="en-US" sz="1600" i="1" dirty="0"/>
              <a:t> is a national performance-based assessment for teacher candidates.</a:t>
            </a:r>
          </a:p>
          <a:p>
            <a:pPr lvl="1" eaLnBrk="1" hangingPunct="1"/>
            <a:r>
              <a:rPr lang="en-US" sz="1600" dirty="0" err="1"/>
              <a:t>edTPA</a:t>
            </a:r>
            <a:r>
              <a:rPr lang="en-US" sz="1600" dirty="0"/>
              <a:t> Lesson Segment:</a:t>
            </a:r>
          </a:p>
          <a:p>
            <a:pPr lvl="2" eaLnBrk="1" hangingPunct="1"/>
            <a:r>
              <a:rPr lang="en-US" sz="1200" dirty="0"/>
              <a:t>Interns will plan, instruct (video), assess and analyze student learning</a:t>
            </a:r>
            <a:endParaRPr lang="en-US" sz="1600" i="1" dirty="0"/>
          </a:p>
          <a:p>
            <a:pPr lvl="1" eaLnBrk="1" hangingPunct="1"/>
            <a:r>
              <a:rPr lang="en-US" sz="1600" dirty="0">
                <a:solidFill>
                  <a:srgbClr val="CC00CC"/>
                </a:solidFill>
              </a:rPr>
              <a:t>Submission Date – March 2026 TBD*</a:t>
            </a:r>
            <a:endParaRPr lang="en-US" sz="2000" dirty="0"/>
          </a:p>
          <a:p>
            <a:pPr marL="0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CC00CC"/>
                </a:solidFill>
              </a:rPr>
              <a:t>   </a:t>
            </a:r>
            <a:br>
              <a:rPr lang="en-US" sz="1600" dirty="0">
                <a:solidFill>
                  <a:srgbClr val="CC00CC"/>
                </a:solidFill>
              </a:rPr>
            </a:br>
            <a:r>
              <a:rPr lang="en-US" sz="1600" dirty="0">
                <a:solidFill>
                  <a:srgbClr val="CC00CC"/>
                </a:solidFill>
              </a:rPr>
              <a:t>  * </a:t>
            </a:r>
            <a:r>
              <a:rPr lang="en-US" sz="1600" i="1" dirty="0">
                <a:solidFill>
                  <a:srgbClr val="00B050"/>
                </a:solidFill>
              </a:rPr>
              <a:t>TCs: check D2L and CMU email next spring for specific dates and times.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2673998"/>
      </p:ext>
    </p:extLst>
  </p:cSld>
  <p:clrMapOvr>
    <a:masterClrMapping/>
  </p:clrMapOvr>
  <p:transition>
    <p:cover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@mavs.coloradomesa.edu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24000"/>
            <a:ext cx="7391400" cy="4953000"/>
          </a:xfrm>
        </p:spPr>
        <p:txBody>
          <a:bodyPr/>
          <a:lstStyle/>
          <a:p>
            <a:r>
              <a:rPr lang="en-US" sz="2400" dirty="0"/>
              <a:t>The Center for Teacher Education uses students’ CMU email to share important information</a:t>
            </a:r>
          </a:p>
          <a:p>
            <a:endParaRPr lang="en-US" sz="2400" dirty="0"/>
          </a:p>
          <a:p>
            <a:r>
              <a:rPr lang="en-US" sz="2400" dirty="0"/>
              <a:t>It is </a:t>
            </a:r>
            <a:r>
              <a:rPr lang="en-US" sz="2400" b="1" u="sng" dirty="0"/>
              <a:t>the student’s responsibility</a:t>
            </a:r>
            <a:r>
              <a:rPr lang="en-US" sz="2400" b="1" dirty="0"/>
              <a:t> </a:t>
            </a:r>
            <a:r>
              <a:rPr lang="en-US" sz="2400" dirty="0"/>
              <a:t>to monitor his/her CMU email account: </a:t>
            </a:r>
            <a:r>
              <a:rPr lang="en-US" sz="2400" i="1" dirty="0"/>
              <a:t>student@mavs.coloradomesa.edu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i="1" dirty="0">
                <a:solidFill>
                  <a:srgbClr val="990033"/>
                </a:solidFill>
              </a:rPr>
              <a:t>Check your email daily!  </a:t>
            </a:r>
          </a:p>
          <a:p>
            <a:pPr marL="0" indent="0" algn="ctr">
              <a:buNone/>
            </a:pPr>
            <a:r>
              <a:rPr lang="en-US" sz="2400" i="1" dirty="0">
                <a:solidFill>
                  <a:srgbClr val="990033"/>
                </a:solidFill>
              </a:rPr>
              <a:t>You do not want to miss deadlines.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52400"/>
            <a:ext cx="7010400" cy="838200"/>
          </a:xfrm>
        </p:spPr>
        <p:txBody>
          <a:bodyPr/>
          <a:lstStyle/>
          <a:p>
            <a:pPr algn="l" eaLnBrk="1" hangingPunct="1"/>
            <a:r>
              <a:rPr lang="en-US" sz="3600" dirty="0"/>
              <a:t>Contact Information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914400"/>
            <a:ext cx="6934200" cy="57912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990033"/>
                </a:solidFill>
              </a:rPr>
              <a:t>Elementary Program Advisor</a:t>
            </a:r>
          </a:p>
          <a:p>
            <a:pPr algn="l">
              <a:lnSpc>
                <a:spcPct val="80000"/>
              </a:lnSpc>
            </a:pPr>
            <a:r>
              <a:rPr lang="en-US" sz="1800" b="1" dirty="0"/>
              <a:t>Dr. Abe Wallin, </a:t>
            </a:r>
            <a:r>
              <a:rPr lang="en-US" sz="1800" dirty="0"/>
              <a:t>Elementary Advisor</a:t>
            </a:r>
          </a:p>
          <a:p>
            <a:pPr algn="l">
              <a:lnSpc>
                <a:spcPct val="80000"/>
              </a:lnSpc>
            </a:pPr>
            <a:r>
              <a:rPr lang="en-US" sz="1800" dirty="0"/>
              <a:t>(970) 248-1106 </a:t>
            </a:r>
            <a:r>
              <a:rPr lang="en-US" sz="1800" dirty="0">
                <a:hlinkClick r:id="rId4"/>
              </a:rPr>
              <a:t>awallin@coloradomesa.edu</a:t>
            </a:r>
            <a:endParaRPr lang="en-US" sz="1800" dirty="0"/>
          </a:p>
          <a:p>
            <a:pPr algn="l">
              <a:lnSpc>
                <a:spcPct val="80000"/>
              </a:lnSpc>
            </a:pPr>
            <a:endParaRPr lang="en-US" sz="1800" dirty="0"/>
          </a:p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990033"/>
                </a:solidFill>
              </a:rPr>
              <a:t>Other Program Instructors: </a:t>
            </a:r>
            <a:endParaRPr lang="en-US" sz="1800" dirty="0">
              <a:solidFill>
                <a:srgbClr val="990033"/>
              </a:solidFill>
            </a:endParaRPr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Nick Bardo, </a:t>
            </a:r>
            <a:r>
              <a:rPr lang="de-DE" sz="1600" dirty="0"/>
              <a:t>Department Head for the</a:t>
            </a:r>
            <a:r>
              <a:rPr lang="en-US" sz="1600" dirty="0"/>
              <a:t> Center for Teacher Education &amp; </a:t>
            </a:r>
            <a:r>
              <a:rPr lang="de-DE" sz="1600" dirty="0"/>
              <a:t>Social Studies Methods Instructor</a:t>
            </a:r>
            <a:br>
              <a:rPr lang="de-DE" sz="1600" dirty="0"/>
            </a:br>
            <a:r>
              <a:rPr lang="de-DE" sz="1600" dirty="0"/>
              <a:t>(970) 248-1953 </a:t>
            </a:r>
            <a:r>
              <a:rPr lang="de-DE" sz="1600" dirty="0">
                <a:hlinkClick r:id="rId5"/>
              </a:rPr>
              <a:t>nbardo@coloradomesa.edu</a:t>
            </a:r>
            <a:endParaRPr lang="de-DE" sz="1600" dirty="0"/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Dr. Blake Bickham</a:t>
            </a:r>
            <a:r>
              <a:rPr lang="en-US" sz="1600" dirty="0"/>
              <a:t>, Secondary Advisor &amp; Assistant Department Head for the Center for Teacher Education</a:t>
            </a:r>
            <a:br>
              <a:rPr lang="en-US" sz="1600" dirty="0"/>
            </a:br>
            <a:r>
              <a:rPr lang="en-US" sz="1600" dirty="0"/>
              <a:t>(970) 248-1729 </a:t>
            </a:r>
            <a:r>
              <a:rPr lang="en-US" sz="1600" u="sng" dirty="0">
                <a:hlinkClick r:id="rId6"/>
              </a:rPr>
              <a:t>bbickham@coloradomesa.edu</a:t>
            </a:r>
            <a:r>
              <a:rPr lang="en-US" sz="1600" dirty="0"/>
              <a:t> </a:t>
            </a:r>
            <a:endParaRPr lang="de-DE" sz="1600" dirty="0"/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Joanelle Morales, </a:t>
            </a:r>
            <a:r>
              <a:rPr lang="de-DE" sz="1600" dirty="0"/>
              <a:t>Literacy &amp; Diversity Instructor &amp; K12 Education Coordinator</a:t>
            </a:r>
          </a:p>
          <a:p>
            <a:pPr algn="l">
              <a:lnSpc>
                <a:spcPct val="80000"/>
              </a:lnSpc>
            </a:pPr>
            <a:r>
              <a:rPr lang="de-DE" sz="1600" dirty="0"/>
              <a:t>     (970) 248-1705 </a:t>
            </a:r>
            <a:r>
              <a:rPr lang="de-DE" sz="1600" dirty="0">
                <a:hlinkClick r:id="rId7"/>
              </a:rPr>
              <a:t>jmorales@coloraomesa.edu</a:t>
            </a:r>
            <a:endParaRPr lang="de-DE" sz="1600" dirty="0"/>
          </a:p>
          <a:p>
            <a:pPr algn="l">
              <a:lnSpc>
                <a:spcPct val="80000"/>
              </a:lnSpc>
            </a:pPr>
            <a:endParaRPr lang="en-US" sz="1400" dirty="0"/>
          </a:p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990033"/>
                </a:solidFill>
              </a:rPr>
              <a:t>Program Support Personnel:</a:t>
            </a:r>
          </a:p>
          <a:p>
            <a:pPr marL="285750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Devyn Elliott</a:t>
            </a:r>
            <a:r>
              <a:rPr lang="en-US" sz="1600" dirty="0"/>
              <a:t>, Program Support Coordinator </a:t>
            </a:r>
            <a:r>
              <a:rPr lang="en-US" sz="1100" i="1" dirty="0"/>
              <a:t>(Support in field placement, student teaching progress monitoring and communication, graduate admission &amp; program reporting) </a:t>
            </a:r>
            <a:br>
              <a:rPr lang="en-US" sz="1100" i="1" dirty="0"/>
            </a:br>
            <a:r>
              <a:rPr lang="en-US" sz="1600" dirty="0"/>
              <a:t>(970) 248-1732 </a:t>
            </a:r>
            <a:r>
              <a:rPr lang="en-US" sz="1600" dirty="0">
                <a:hlinkClick r:id="rId8"/>
              </a:rPr>
              <a:t>delliott2@coloradomesa.edu</a:t>
            </a:r>
            <a:r>
              <a:rPr lang="en-US" sz="1600" dirty="0"/>
              <a:t> </a:t>
            </a:r>
          </a:p>
          <a:p>
            <a:pPr marL="285750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Mary Kienietz</a:t>
            </a:r>
            <a:r>
              <a:rPr lang="en-US" sz="1600" dirty="0"/>
              <a:t>, Administrative III Support </a:t>
            </a:r>
            <a:r>
              <a:rPr lang="en-US" sz="1100" i="1" dirty="0"/>
              <a:t>(Specializes in undergraduate program admission, mentor, supervisor and other contracts, stipend, CEU, and licensure authorization) </a:t>
            </a:r>
            <a:br>
              <a:rPr lang="en-US" sz="1100" i="1" dirty="0"/>
            </a:br>
            <a:r>
              <a:rPr lang="en-US" sz="1600" dirty="0"/>
              <a:t>(970) 248-1786 </a:t>
            </a:r>
            <a:r>
              <a:rPr lang="en-US" sz="1600" dirty="0">
                <a:hlinkClick r:id="rId9"/>
              </a:rPr>
              <a:t>mkieniet@coloradomesa.edu</a:t>
            </a:r>
            <a:r>
              <a:rPr lang="en-US" sz="1600" dirty="0"/>
              <a:t> </a:t>
            </a:r>
          </a:p>
          <a:p>
            <a:pPr algn="l" eaLnBrk="1" hangingPunct="1"/>
            <a:endParaRPr lang="en-US" sz="1800" dirty="0"/>
          </a:p>
          <a:p>
            <a:pPr algn="l">
              <a:lnSpc>
                <a:spcPct val="80000"/>
              </a:lnSpc>
            </a:pPr>
            <a:endParaRPr lang="en-US" sz="2800" dirty="0"/>
          </a:p>
          <a:p>
            <a:pPr algn="l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0"/>
            <a:ext cx="7010400" cy="1752600"/>
          </a:xfrm>
        </p:spPr>
        <p:txBody>
          <a:bodyPr/>
          <a:lstStyle/>
          <a:p>
            <a:pPr eaLnBrk="1" hangingPunct="1"/>
            <a:r>
              <a:rPr lang="en-US" sz="3600" dirty="0"/>
              <a:t>Questions/Discussions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1026" name="Picture 2" descr="C:\Documents and Settings\kcalvin\Local Settings\Temporary Internet Files\Content.IE5\8AA56UQW\MCj0441498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914400"/>
            <a:ext cx="1981200" cy="19812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10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Purpose of the Meeting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752600"/>
            <a:ext cx="7010400" cy="45720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400" dirty="0"/>
              <a:t>To review the details of your pre-internship and internship teaching experiences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2400" dirty="0"/>
          </a:p>
          <a:p>
            <a:pPr eaLnBrk="1" hangingPunct="1">
              <a:spcBef>
                <a:spcPts val="0"/>
              </a:spcBef>
            </a:pPr>
            <a:r>
              <a:rPr lang="en-US" sz="2400" dirty="0"/>
              <a:t>To review the role and responsibilities of the intern, mentor teacher, supervisor, and level coordinator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2000" dirty="0"/>
          </a:p>
          <a:p>
            <a:pPr eaLnBrk="1" hangingPunct="1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505960"/>
            <a:ext cx="2133600" cy="181864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010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19200"/>
            <a:ext cx="7010400" cy="5257800"/>
          </a:xfrm>
        </p:spPr>
        <p:txBody>
          <a:bodyPr/>
          <a:lstStyle/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Overview of Pre-Internship Requirements and Expectations </a:t>
            </a:r>
            <a:r>
              <a:rPr lang="en-US" dirty="0">
                <a:solidFill>
                  <a:srgbClr val="990033"/>
                </a:solidFill>
              </a:rPr>
              <a:t>(Fall 2025)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Overview of Methods Courses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Internship Expectations </a:t>
            </a:r>
            <a:r>
              <a:rPr lang="en-US" dirty="0">
                <a:solidFill>
                  <a:srgbClr val="990033"/>
                </a:solidFill>
              </a:rPr>
              <a:t>(Spring 2026)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Questions/Discussion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Contact Information</a:t>
            </a:r>
          </a:p>
          <a:p>
            <a:pPr marL="0" lvl="2" indent="0">
              <a:buNone/>
              <a:tabLst>
                <a:tab pos="228600" algn="l"/>
                <a:tab pos="406400" algn="l"/>
              </a:tabLst>
            </a:pPr>
            <a:r>
              <a:rPr lang="en-US" dirty="0"/>
              <a:t>						</a:t>
            </a:r>
          </a:p>
          <a:p>
            <a:pPr lvl="3">
              <a:tabLst>
                <a:tab pos="228600" algn="l"/>
                <a:tab pos="406400" algn="l"/>
              </a:tabLst>
            </a:pPr>
            <a:endParaRPr lang="en-US" dirty="0"/>
          </a:p>
          <a:p>
            <a:pPr lvl="3">
              <a:tabLst>
                <a:tab pos="228600" algn="l"/>
                <a:tab pos="406400" algn="l"/>
              </a:tabLst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97348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104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/>
              <a:t>Expectations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76400"/>
            <a:ext cx="7162800" cy="4648200"/>
          </a:xfrm>
        </p:spPr>
        <p:txBody>
          <a:bodyPr/>
          <a:lstStyle/>
          <a:p>
            <a:pPr eaLnBrk="1" hangingPunct="1"/>
            <a:r>
              <a:rPr lang="en-US" sz="2200" dirty="0"/>
              <a:t>Team Teaching Model</a:t>
            </a:r>
            <a:endParaRPr lang="en-US" sz="1600" dirty="0"/>
          </a:p>
          <a:p>
            <a:pPr lvl="1" eaLnBrk="1" hangingPunct="1"/>
            <a:r>
              <a:rPr lang="en-US" sz="1600" dirty="0"/>
              <a:t>Learners come 1</a:t>
            </a:r>
            <a:r>
              <a:rPr lang="en-US" sz="1600" baseline="30000" dirty="0"/>
              <a:t>st</a:t>
            </a:r>
            <a:r>
              <a:rPr lang="en-US" sz="1600" dirty="0"/>
              <a:t> </a:t>
            </a:r>
          </a:p>
          <a:p>
            <a:pPr lvl="1" eaLnBrk="1" hangingPunct="1"/>
            <a:r>
              <a:rPr lang="en-US" sz="1600" dirty="0"/>
              <a:t>Teacher Candidates (TCs) should not be left alone in the classroom</a:t>
            </a:r>
          </a:p>
          <a:p>
            <a:pPr lvl="1" eaLnBrk="1" hangingPunct="1"/>
            <a:r>
              <a:rPr lang="en-US" sz="1600" dirty="0"/>
              <a:t>TCs </a:t>
            </a:r>
            <a:r>
              <a:rPr lang="en-US" sz="1600"/>
              <a:t>are not substitute </a:t>
            </a:r>
            <a:r>
              <a:rPr lang="en-US" sz="1600" dirty="0"/>
              <a:t>teachers (see slide 11)</a:t>
            </a:r>
          </a:p>
          <a:p>
            <a:pPr lvl="1" eaLnBrk="1" hangingPunct="1"/>
            <a:r>
              <a:rPr lang="en-US" sz="1600" dirty="0"/>
              <a:t>Guide TCs through reflective practice: </a:t>
            </a:r>
            <a:r>
              <a:rPr lang="en-US" sz="1200" dirty="0"/>
              <a:t>the why, how, what &amp; when of teaching</a:t>
            </a:r>
          </a:p>
          <a:p>
            <a:pPr lvl="1" eaLnBrk="1" hangingPunct="1"/>
            <a:r>
              <a:rPr lang="en-US" sz="1600" dirty="0"/>
              <a:t>Mentor Resources: </a:t>
            </a:r>
            <a:r>
              <a:rPr lang="en-US" sz="1200" dirty="0">
                <a:hlinkClick r:id="rId4"/>
              </a:rPr>
              <a:t>https://www.coloradomesa.edu/teacher-education/mentors.html</a:t>
            </a:r>
            <a:r>
              <a:rPr lang="en-US" sz="1200" dirty="0"/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Program Supervisor: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Facilitates strong triad relationship between intern, mentor and program.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Teacher Candidate: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It is your responsibility to complete ALL CMU program requirements. Stay connected through D2L, colloquia, email, and the CTE </a:t>
            </a:r>
            <a:r>
              <a:rPr lang="en-US" sz="1600" dirty="0">
                <a:hlinkClick r:id="rId5"/>
              </a:rPr>
              <a:t>website</a:t>
            </a:r>
            <a:r>
              <a:rPr lang="en-US" sz="1600" dirty="0"/>
              <a:t>.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Communicate well with your mentor, supervisor, and CMU professors/advisors.  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5905500" y="609600"/>
            <a:ext cx="2057400" cy="1371600"/>
          </a:xfrm>
          <a:prstGeom prst="triangl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312003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C00CC"/>
                </a:solidFill>
              </a:rPr>
              <a:t>Teacher Candidate</a:t>
            </a:r>
          </a:p>
          <a:p>
            <a:pPr algn="ctr"/>
            <a:r>
              <a:rPr lang="en-US" sz="1600" b="1" dirty="0">
                <a:solidFill>
                  <a:srgbClr val="CC00CC"/>
                </a:solidFill>
              </a:rPr>
              <a:t>  </a:t>
            </a:r>
          </a:p>
          <a:p>
            <a:pPr algn="ctr"/>
            <a:r>
              <a:rPr lang="en-US" sz="1600" b="1" dirty="0">
                <a:solidFill>
                  <a:srgbClr val="CC00CC"/>
                </a:solidFill>
              </a:rPr>
              <a:t>(TC)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7284" y="1193342"/>
            <a:ext cx="167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6600"/>
                </a:solidFill>
              </a:rPr>
              <a:t>FIELD: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Mentor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Administrators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    Resources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PLCs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1004" y="1084370"/>
            <a:ext cx="1638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 </a:t>
            </a:r>
            <a:r>
              <a:rPr lang="en-US" sz="1600" b="1" dirty="0">
                <a:solidFill>
                  <a:srgbClr val="990033"/>
                </a:solidFill>
              </a:rPr>
              <a:t>CMU</a:t>
            </a:r>
          </a:p>
          <a:p>
            <a:pPr>
              <a:tabLst>
                <a:tab pos="228600" algn="l"/>
              </a:tabLst>
            </a:pPr>
            <a:r>
              <a:rPr lang="en-US" sz="1200" dirty="0"/>
              <a:t> 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Coordinators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Course Instructor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 Supervisor</a:t>
            </a:r>
            <a:br>
              <a:rPr lang="en-US" sz="600" dirty="0">
                <a:solidFill>
                  <a:schemeClr val="bg1">
                    <a:lumMod val="65000"/>
                  </a:schemeClr>
                </a:solidFill>
              </a:rPr>
            </a:br>
            <a:endParaRPr lang="en-US" sz="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Desire 2 Learn</a:t>
            </a:r>
          </a:p>
        </p:txBody>
      </p:sp>
      <p:sp>
        <p:nvSpPr>
          <p:cNvPr id="2" name="Rectangle 1"/>
          <p:cNvSpPr/>
          <p:nvPr/>
        </p:nvSpPr>
        <p:spPr>
          <a:xfrm>
            <a:off x="6085865" y="1639618"/>
            <a:ext cx="17347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Communication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422076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010400" cy="838200"/>
          </a:xfrm>
        </p:spPr>
        <p:txBody>
          <a:bodyPr/>
          <a:lstStyle/>
          <a:p>
            <a:r>
              <a:rPr lang="en-US" sz="3600" dirty="0"/>
              <a:t>Professionalism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914400"/>
            <a:ext cx="7010400" cy="5334000"/>
          </a:xfrm>
        </p:spPr>
        <p:txBody>
          <a:bodyPr/>
          <a:lstStyle/>
          <a:p>
            <a:r>
              <a:rPr lang="en-US" sz="2400" dirty="0"/>
              <a:t>Dispositions: </a:t>
            </a:r>
            <a:r>
              <a:rPr lang="en-US" sz="1800" dirty="0"/>
              <a:t>see </a:t>
            </a:r>
            <a:r>
              <a:rPr lang="en-US" sz="1800" dirty="0">
                <a:solidFill>
                  <a:srgbClr val="99003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Professional Dispositions Form</a:t>
            </a:r>
            <a:endParaRPr lang="en-US" sz="1800" dirty="0">
              <a:solidFill>
                <a:srgbClr val="990033"/>
              </a:solidFill>
            </a:endParaRPr>
          </a:p>
          <a:p>
            <a:r>
              <a:rPr lang="en-US" sz="2400" dirty="0"/>
              <a:t>Attendance and Punctuality</a:t>
            </a:r>
          </a:p>
          <a:p>
            <a:pPr lvl="1"/>
            <a:r>
              <a:rPr lang="en-US" sz="1800" dirty="0"/>
              <a:t>Notify mentor and program coordinator of issues</a:t>
            </a:r>
          </a:p>
          <a:p>
            <a:pPr lvl="1"/>
            <a:r>
              <a:rPr lang="en-US" sz="1800" dirty="0"/>
              <a:t>Record hours on program </a:t>
            </a:r>
            <a:r>
              <a:rPr lang="en-US" sz="1800" dirty="0">
                <a:solidFill>
                  <a:srgbClr val="99003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time log</a:t>
            </a:r>
            <a:r>
              <a:rPr lang="en-US" sz="1800" dirty="0">
                <a:solidFill>
                  <a:srgbClr val="990033"/>
                </a:solidFill>
              </a:rPr>
              <a:t> </a:t>
            </a:r>
          </a:p>
          <a:p>
            <a:pPr lvl="2"/>
            <a:r>
              <a:rPr lang="en-US" sz="1200" i="1" dirty="0"/>
              <a:t>Absences are generally not acceptable. </a:t>
            </a:r>
          </a:p>
          <a:p>
            <a:pPr lvl="2"/>
            <a:r>
              <a:rPr lang="en-US" sz="1200" i="1" dirty="0"/>
              <a:t>An </a:t>
            </a:r>
            <a:r>
              <a:rPr lang="en-US" sz="1200" i="1" dirty="0">
                <a:hlinkClick r:id="rId4"/>
              </a:rPr>
              <a:t>Absence Form</a:t>
            </a:r>
            <a:r>
              <a:rPr lang="en-US" sz="1200" i="1" dirty="0"/>
              <a:t> must be submitted for all absences.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Dress: </a:t>
            </a:r>
            <a:r>
              <a:rPr lang="en-US" sz="1400" i="1" dirty="0">
                <a:solidFill>
                  <a:schemeClr val="bg1"/>
                </a:solidFill>
                <a:highlight>
                  <a:srgbClr val="990033"/>
                </a:highlight>
              </a:rPr>
              <a:t>Remember this is a yearlong interview. </a:t>
            </a:r>
            <a:r>
              <a:rPr lang="en-US" sz="1400" i="1" dirty="0"/>
              <a:t>You want to look like the responsible adult in the room, not like a student or visitor. Start off by dressing business casual, then adapt to the school culture.</a:t>
            </a:r>
          </a:p>
          <a:p>
            <a:r>
              <a:rPr lang="en-US" sz="2400" dirty="0"/>
              <a:t>Communication</a:t>
            </a:r>
          </a:p>
          <a:p>
            <a:pPr lvl="1"/>
            <a:r>
              <a:rPr lang="en-US" sz="2000" dirty="0"/>
              <a:t>Oral: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Express yourself thoughtfully with appropriate language.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Written: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Be mindful of your audience. Emails can be forwarded. Proofread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Social Media/Cell Phones: </a:t>
            </a:r>
            <a:r>
              <a:rPr lang="en-US" sz="1300" i="1" dirty="0"/>
              <a:t>See pg. 8 of the </a:t>
            </a:r>
            <a:r>
              <a:rPr lang="en-US" sz="1300" i="1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5"/>
              </a:rPr>
              <a:t>Intern Handbook</a:t>
            </a:r>
            <a:endParaRPr lang="en-US" sz="1300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2">
              <a:spcAft>
                <a:spcPts val="600"/>
              </a:spcAft>
            </a:pPr>
            <a:r>
              <a:rPr lang="en-US" sz="9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Kids are cute, but you should not be taking or posting photos of them on any platforms. </a:t>
            </a:r>
            <a:endParaRPr lang="en-US" sz="900" dirty="0"/>
          </a:p>
          <a:p>
            <a:r>
              <a:rPr lang="en-US" sz="2400" dirty="0"/>
              <a:t>Attitude: </a:t>
            </a:r>
            <a:r>
              <a:rPr lang="en-US" sz="1400" i="1" dirty="0"/>
              <a:t>As this is a yearlong interview, all impressions are important. </a:t>
            </a:r>
            <a:br>
              <a:rPr lang="en-US" sz="1400" i="1" dirty="0"/>
            </a:br>
            <a:r>
              <a:rPr lang="en-US" sz="1400" i="1" dirty="0">
                <a:solidFill>
                  <a:srgbClr val="990033"/>
                </a:solidFill>
              </a:rPr>
              <a:t>TQS 4: Teacher’s demonstrate professionalism though ethical conduct, reflection, and leadership.</a:t>
            </a:r>
            <a:endParaRPr 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85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Pre-Internship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7010400" cy="5486400"/>
          </a:xfrm>
        </p:spPr>
        <p:txBody>
          <a:bodyPr/>
          <a:lstStyle/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START and END with school district calendar – </a:t>
            </a:r>
            <a:r>
              <a:rPr lang="en-US" sz="2400" b="1" u="sng" dirty="0"/>
              <a:t>not</a:t>
            </a:r>
            <a:r>
              <a:rPr lang="en-US" sz="2400" dirty="0"/>
              <a:t> by hours completed or by CMU calendar</a:t>
            </a:r>
          </a:p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Balance between coursework, observation, and working with students. </a:t>
            </a:r>
          </a:p>
          <a:p>
            <a:pPr lvl="1"/>
            <a:r>
              <a:rPr lang="en-US" sz="2200" dirty="0"/>
              <a:t>Taking methods courses</a:t>
            </a:r>
          </a:p>
          <a:p>
            <a:pPr lvl="1"/>
            <a:r>
              <a:rPr lang="en-US" sz="2200" dirty="0"/>
              <a:t>Have a full course load</a:t>
            </a:r>
          </a:p>
          <a:p>
            <a:pPr lvl="1">
              <a:spcBef>
                <a:spcPts val="500"/>
              </a:spcBef>
            </a:pPr>
            <a:r>
              <a:rPr lang="en-US" sz="2200" dirty="0"/>
              <a:t>Should NOT be teaching a lot</a:t>
            </a:r>
          </a:p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Team Teaching Model: </a:t>
            </a:r>
          </a:p>
          <a:p>
            <a:pPr lvl="1">
              <a:spcBef>
                <a:spcPts val="1000"/>
              </a:spcBef>
              <a:spcAft>
                <a:spcPts val="600"/>
              </a:spcAft>
            </a:pPr>
            <a:r>
              <a:rPr lang="en-US" sz="2000" dirty="0"/>
              <a:t>Pre-interns spend time in the classroom building relationships with mentors and students.</a:t>
            </a:r>
          </a:p>
          <a:p>
            <a:pPr lvl="1">
              <a:spcBef>
                <a:spcPts val="1000"/>
              </a:spcBef>
              <a:spcAft>
                <a:spcPts val="600"/>
              </a:spcAft>
            </a:pPr>
            <a:r>
              <a:rPr lang="en-US" sz="2000" dirty="0"/>
              <a:t>Focus on learning classroom routines and the logistics of the school. Integrate in class and building.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4431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109" y="914400"/>
            <a:ext cx="7010400" cy="838200"/>
          </a:xfrm>
        </p:spPr>
        <p:txBody>
          <a:bodyPr/>
          <a:lstStyle/>
          <a:p>
            <a:r>
              <a:rPr lang="en-US" sz="3500" dirty="0"/>
              <a:t>Pre-Internship Observations &amp; Evaluations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679" y="1981200"/>
            <a:ext cx="6934200" cy="4495800"/>
          </a:xfrm>
        </p:spPr>
        <p:txBody>
          <a:bodyPr/>
          <a:lstStyle/>
          <a:p>
            <a:r>
              <a:rPr lang="en-US" sz="2400" dirty="0"/>
              <a:t>Observation – CMU Faculty/Supervisor  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Minimum 2 formal lesson observations</a:t>
            </a:r>
          </a:p>
          <a:p>
            <a:r>
              <a:rPr lang="en-US" sz="2400" dirty="0"/>
              <a:t>Lesson Observation – Mentor Teacher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Some courses may require formal lesson observations</a:t>
            </a:r>
          </a:p>
          <a:p>
            <a:r>
              <a:rPr lang="en-US" sz="2400" dirty="0"/>
              <a:t>Pre-Interns are expected to have </a:t>
            </a:r>
            <a:r>
              <a:rPr lang="en-US" sz="2400" b="1" dirty="0"/>
              <a:t>written lesson plans for any</a:t>
            </a:r>
            <a:r>
              <a:rPr lang="en-US" sz="2400" dirty="0"/>
              <a:t> lesson they teach</a:t>
            </a:r>
          </a:p>
          <a:p>
            <a:pPr>
              <a:spcBef>
                <a:spcPts val="1500"/>
              </a:spcBef>
            </a:pPr>
            <a:r>
              <a:rPr lang="en-US" sz="2400" dirty="0"/>
              <a:t>Evaluations (Pre-intern and Mentor)</a:t>
            </a:r>
          </a:p>
          <a:p>
            <a:pPr lvl="1"/>
            <a:r>
              <a:rPr lang="en-US" sz="2000" dirty="0">
                <a:ea typeface="+mn-ea"/>
                <a:cs typeface="+mn-cs"/>
              </a:rPr>
              <a:t>Midterm = </a:t>
            </a:r>
            <a:r>
              <a:rPr lang="en-US" sz="2000" b="1" dirty="0">
                <a:solidFill>
                  <a:srgbClr val="FFD200"/>
                </a:solidFill>
                <a:ea typeface="+mn-ea"/>
                <a:cs typeface="+mn-cs"/>
              </a:rPr>
              <a:t>Gold</a:t>
            </a:r>
          </a:p>
          <a:p>
            <a:pPr lvl="1"/>
            <a:r>
              <a:rPr lang="en-US" sz="2000" dirty="0">
                <a:ea typeface="+mn-ea"/>
                <a:cs typeface="+mn-cs"/>
              </a:rPr>
              <a:t>Final = </a:t>
            </a:r>
            <a:r>
              <a:rPr lang="en-US" sz="2000" b="1" dirty="0" err="1">
                <a:solidFill>
                  <a:srgbClr val="990033"/>
                </a:solidFill>
                <a:ea typeface="+mn-ea"/>
                <a:cs typeface="+mn-cs"/>
              </a:rPr>
              <a:t>Mavroon</a:t>
            </a:r>
            <a:endParaRPr lang="en-US" sz="2000" b="1" dirty="0">
              <a:solidFill>
                <a:srgbClr val="990033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87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Pre-Internship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486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Elementary:</a:t>
            </a:r>
            <a:r>
              <a:rPr lang="en-US" sz="2400" dirty="0"/>
              <a:t> Every Wednesday &amp; Thursday, full day, and an occasional Friday. (It is recommended mentors and pre-interns discuss which Friday afternoons would be beneficial to stay for either planning or professional development).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D51 Schedule:</a:t>
            </a:r>
          </a:p>
          <a:p>
            <a:pPr marL="457200" lvl="1" indent="0">
              <a:buNone/>
            </a:pPr>
            <a:r>
              <a:rPr lang="en-US" sz="2000" dirty="0"/>
              <a:t>Teacher Work Days: 7/31, 8/4-5</a:t>
            </a:r>
          </a:p>
          <a:p>
            <a:pPr marL="457200" lvl="1" indent="0">
              <a:buNone/>
            </a:pPr>
            <a:r>
              <a:rPr lang="en-US" sz="2000" dirty="0"/>
              <a:t>Students Back in Class: 8/6/25</a:t>
            </a:r>
          </a:p>
          <a:p>
            <a:pPr marL="457200" lvl="1" indent="0">
              <a:buNone/>
            </a:pPr>
            <a:r>
              <a:rPr lang="en-US" sz="2000" dirty="0"/>
              <a:t>Thanksgiving: 11/24 – 11/28/25</a:t>
            </a:r>
          </a:p>
          <a:p>
            <a:pPr marL="457200" lvl="1" indent="0">
              <a:buNone/>
            </a:pPr>
            <a:r>
              <a:rPr lang="en-US" sz="2000" dirty="0"/>
              <a:t>Last Day for Students: 12/19/25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7E6FBCB-3E65-B49D-A6BC-2A86F9AEADE8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096000" y="4343400"/>
            <a:ext cx="685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6CD979E-3BC2-0478-C427-EA56A04A9AB7}"/>
              </a:ext>
            </a:extLst>
          </p:cNvPr>
          <p:cNvSpPr txBox="1"/>
          <p:nvPr/>
        </p:nvSpPr>
        <p:spPr>
          <a:xfrm>
            <a:off x="6790944" y="4202668"/>
            <a:ext cx="12100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NOTE: CMU classes start 8/18/25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7B01A4-7492-FFD1-55A3-C3EE2835889C}"/>
              </a:ext>
            </a:extLst>
          </p:cNvPr>
          <p:cNvSpPr txBox="1"/>
          <p:nvPr/>
        </p:nvSpPr>
        <p:spPr>
          <a:xfrm>
            <a:off x="6790944" y="5222224"/>
            <a:ext cx="12100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NOTE: CMU classes end 12/12/25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CEFF843-25FF-1A02-C066-D528EFB27148}"/>
              </a:ext>
            </a:extLst>
          </p:cNvPr>
          <p:cNvCxnSpPr>
            <a:cxnSpLocks/>
          </p:cNvCxnSpPr>
          <p:nvPr/>
        </p:nvCxnSpPr>
        <p:spPr bwMode="auto">
          <a:xfrm flipH="1">
            <a:off x="5952744" y="5359908"/>
            <a:ext cx="838200" cy="1005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927760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59D56-1A36-74AA-B614-B5290CB4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3600" b="1" dirty="0"/>
            </a:br>
            <a:r>
              <a:rPr lang="en-US" sz="3600" b="1" dirty="0"/>
              <a:t>Paperwork Due </a:t>
            </a:r>
            <a:r>
              <a:rPr lang="en-US" sz="3600" dirty="0"/>
              <a:t>(see checklist)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7DE7-A410-A5CC-EB4F-E9FA1436C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Evaluations (Pre-Intern and Mentor)</a:t>
            </a:r>
          </a:p>
          <a:p>
            <a:pPr lvl="1"/>
            <a:r>
              <a:rPr lang="en-US" sz="2000" dirty="0"/>
              <a:t>Midterm and Final</a:t>
            </a:r>
          </a:p>
          <a:p>
            <a:r>
              <a:rPr lang="en-US" sz="2400" dirty="0"/>
              <a:t>Time Log  </a:t>
            </a:r>
          </a:p>
          <a:p>
            <a:pPr lvl="1"/>
            <a:r>
              <a:rPr lang="en-US" sz="2000" dirty="0"/>
              <a:t>Pre-interns log hours and absences (daily/weekly)</a:t>
            </a:r>
          </a:p>
          <a:p>
            <a:pPr lvl="1"/>
            <a:r>
              <a:rPr lang="en-US" sz="2000" dirty="0"/>
              <a:t>Mentor’s signature is required on time log at the end of the semester. </a:t>
            </a:r>
          </a:p>
          <a:p>
            <a:r>
              <a:rPr lang="en-US" sz="2400" dirty="0"/>
              <a:t>Growth Plan </a:t>
            </a:r>
          </a:p>
          <a:p>
            <a:pPr lvl="1"/>
            <a:r>
              <a:rPr lang="en-US" sz="2000" dirty="0"/>
              <a:t>Candidates and mentors will fill this out together at the end of the pre-internship semester.</a:t>
            </a:r>
          </a:p>
        </p:txBody>
      </p:sp>
    </p:spTree>
    <p:extLst>
      <p:ext uri="{BB962C8B-B14F-4D97-AF65-F5344CB8AC3E}">
        <p14:creationId xmlns:p14="http://schemas.microsoft.com/office/powerpoint/2010/main" val="1173519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BULLETTYPE" val="3"/>
  <p:tag name="COUNTDOWNSECONDS" val="10"/>
  <p:tag name="CHARTVALUEFORMAT" val="0%"/>
  <p:tag name="MAXRESPONDERS" val="5"/>
  <p:tag name="CUSTOMCELLFORECOLOR" val="-16777216"/>
  <p:tag name="DISPLAYDEVICENUMBER" val="True"/>
  <p:tag name="CHARTCOLORS" val="0"/>
  <p:tag name="INCLUDEPPT" val="True"/>
  <p:tag name="AUTOADJUSTPARTRANGE" val="True"/>
  <p:tag name="ANSWERNOWSTYLE" val="-1"/>
  <p:tag name="BACKUPSESSIONS" val="True"/>
  <p:tag name="PARTICIPANTSINLEADERBOARD" val="5"/>
  <p:tag name="CUSTOMCELLBACKCOLOR1" val="-657956"/>
  <p:tag name="AUTOSIZEGRID" val="True"/>
  <p:tag name="PARTLISTDEFAULT" val="0"/>
  <p:tag name="TPVERSION" val="2006"/>
  <p:tag name="RESPCOUNTERFORMAT" val="0"/>
  <p:tag name="AUTOUPDATEALIASES" val="True"/>
  <p:tag name="CUSTOMCELLBACKCOLOR4" val="-8355712"/>
  <p:tag name="CHARTLABELS" val="0"/>
  <p:tag name="ZEROBASED" val="False"/>
  <p:tag name="INPUTSOURCE" val="1"/>
  <p:tag name="BUBBLEVALUEFORMAT" val="0.0"/>
  <p:tag name="GRIDSIZE" val="{Width=800, Height=600}"/>
  <p:tag name="POWERPOINTVERSION" val="11.0"/>
  <p:tag name="ROTATIONINTERVAL" val="2"/>
  <p:tag name="GRIDOPACITY" val="90"/>
  <p:tag name="SHOWBARVISIBLE" val="True"/>
  <p:tag name="CUSTOMGRIDBACKCOLOR" val="-2830136"/>
  <p:tag name="REALTIMEBACKUP" val="False"/>
  <p:tag name="USESCHEMECOLORS" val="True"/>
  <p:tag name="BACKUPMAINTENANCE" val="7"/>
  <p:tag name="COUNTDOWNSTYLE" val="-1"/>
  <p:tag name="BUBBLESIZEVISIBLE" val="True"/>
  <p:tag name="CORRECTPOINTVALUE" val="100"/>
  <p:tag name="RESETCHARTS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 [1]</Template>
  <TotalTime>9952</TotalTime>
  <Words>1194</Words>
  <Application>Microsoft Office PowerPoint</Application>
  <PresentationFormat>On-screen Show (4:3)</PresentationFormat>
  <Paragraphs>153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Acumin Pro</vt:lpstr>
      <vt:lpstr>Arial</vt:lpstr>
      <vt:lpstr>Garamond</vt:lpstr>
      <vt:lpstr>Wingdings</vt:lpstr>
      <vt:lpstr>Chalk design template [1]</vt:lpstr>
      <vt:lpstr>     Elementary Pre-Internship Teacher Candidate &amp;  Supervisor Orientation  May 7, 2025 </vt:lpstr>
      <vt:lpstr>Purpose of the Meeting</vt:lpstr>
      <vt:lpstr>Agenda</vt:lpstr>
      <vt:lpstr>Expectations</vt:lpstr>
      <vt:lpstr>Professionalism</vt:lpstr>
      <vt:lpstr>Pre-Internship Overview</vt:lpstr>
      <vt:lpstr>Pre-Internship Observations &amp; Evaluations </vt:lpstr>
      <vt:lpstr>Pre-Internship Schedule</vt:lpstr>
      <vt:lpstr> Paperwork Due (see checklist) </vt:lpstr>
      <vt:lpstr>Pre-Internship </vt:lpstr>
      <vt:lpstr>Internship Requirements</vt:lpstr>
      <vt:lpstr>@mavs.coloradomesa.edu</vt:lpstr>
      <vt:lpstr>Contact Information</vt:lpstr>
      <vt:lpstr>Questions/Discussions </vt:lpstr>
    </vt:vector>
  </TitlesOfParts>
  <Company>Duquesne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Could be one of them!</dc:title>
  <dc:creator>rhodesst</dc:creator>
  <cp:lastModifiedBy>Elliott, Devyn</cp:lastModifiedBy>
  <cp:revision>511</cp:revision>
  <cp:lastPrinted>2021-01-13T20:59:42Z</cp:lastPrinted>
  <dcterms:created xsi:type="dcterms:W3CDTF">2003-10-16T15:20:22Z</dcterms:created>
  <dcterms:modified xsi:type="dcterms:W3CDTF">2025-05-07T19:47:14Z</dcterms:modified>
</cp:coreProperties>
</file>