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  <p:sldMasterId id="2147483771" r:id="rId2"/>
  </p:sldMasterIdLst>
  <p:notesMasterIdLst>
    <p:notesMasterId r:id="rId21"/>
  </p:notesMasterIdLst>
  <p:handoutMasterIdLst>
    <p:handoutMasterId r:id="rId22"/>
  </p:handoutMasterIdLst>
  <p:sldIdLst>
    <p:sldId id="280" r:id="rId3"/>
    <p:sldId id="281" r:id="rId4"/>
    <p:sldId id="376" r:id="rId5"/>
    <p:sldId id="377" r:id="rId6"/>
    <p:sldId id="374" r:id="rId7"/>
    <p:sldId id="370" r:id="rId8"/>
    <p:sldId id="371" r:id="rId9"/>
    <p:sldId id="372" r:id="rId10"/>
    <p:sldId id="380" r:id="rId11"/>
    <p:sldId id="373" r:id="rId12"/>
    <p:sldId id="375" r:id="rId13"/>
    <p:sldId id="381" r:id="rId14"/>
    <p:sldId id="379" r:id="rId15"/>
    <p:sldId id="355" r:id="rId16"/>
    <p:sldId id="354" r:id="rId17"/>
    <p:sldId id="342" r:id="rId18"/>
    <p:sldId id="361" r:id="rId19"/>
    <p:sldId id="335" r:id="rId20"/>
  </p:sldIdLst>
  <p:sldSz cx="9144000" cy="6858000" type="screen4x3"/>
  <p:notesSz cx="7315200" cy="96012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B98983-60D2-042E-5554-37A26A46C895}" name="Elliott, Devyn" initials="DE" userId="S::delliott2@coloradomesa.edu::152c2bd0-36f8-40ad-ba7f-8b12e5d68a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CC00CC"/>
    <a:srgbClr val="006600"/>
    <a:srgbClr val="F52603"/>
    <a:srgbClr val="0099FF"/>
    <a:srgbClr val="0066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2DE9BD-1028-4956-B73A-CEC2FE5A30B6}" v="3" dt="2025-08-12T18:55:05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5313" autoAdjust="0"/>
  </p:normalViewPr>
  <p:slideViewPr>
    <p:cSldViewPr>
      <p:cViewPr varScale="1">
        <p:scale>
          <a:sx n="105" d="100"/>
          <a:sy n="105" d="100"/>
        </p:scale>
        <p:origin x="18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2742" y="96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Relationship Id="rId3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ckham, Blake" userId="76bf291c-5f57-4849-9336-5c2c2e24e7da" providerId="ADAL" clId="{0F2DE9BD-1028-4956-B73A-CEC2FE5A30B6}"/>
    <pc:docChg chg="custSel modSld">
      <pc:chgData name="Bickham, Blake" userId="76bf291c-5f57-4849-9336-5c2c2e24e7da" providerId="ADAL" clId="{0F2DE9BD-1028-4956-B73A-CEC2FE5A30B6}" dt="2025-08-12T18:57:33.050" v="451" actId="20577"/>
      <pc:docMkLst>
        <pc:docMk/>
      </pc:docMkLst>
      <pc:sldChg chg="addSp delSp modSp mod">
        <pc:chgData name="Bickham, Blake" userId="76bf291c-5f57-4849-9336-5c2c2e24e7da" providerId="ADAL" clId="{0F2DE9BD-1028-4956-B73A-CEC2FE5A30B6}" dt="2025-08-12T18:56:05.832" v="435" actId="1076"/>
        <pc:sldMkLst>
          <pc:docMk/>
          <pc:sldMk cId="0" sldId="280"/>
        </pc:sldMkLst>
        <pc:spChg chg="mod">
          <ac:chgData name="Bickham, Blake" userId="76bf291c-5f57-4849-9336-5c2c2e24e7da" providerId="ADAL" clId="{0F2DE9BD-1028-4956-B73A-CEC2FE5A30B6}" dt="2025-08-12T17:19:28.681" v="424" actId="6549"/>
          <ac:spMkLst>
            <pc:docMk/>
            <pc:sldMk cId="0" sldId="280"/>
            <ac:spMk id="3074" creationId="{00000000-0000-0000-0000-000000000000}"/>
          </ac:spMkLst>
        </pc:spChg>
        <pc:picChg chg="add mod">
          <ac:chgData name="Bickham, Blake" userId="76bf291c-5f57-4849-9336-5c2c2e24e7da" providerId="ADAL" clId="{0F2DE9BD-1028-4956-B73A-CEC2FE5A30B6}" dt="2025-08-12T17:19:31.379" v="425"/>
          <ac:picMkLst>
            <pc:docMk/>
            <pc:sldMk cId="0" sldId="280"/>
            <ac:picMk id="2" creationId="{FDB17AA1-C155-A2FC-C194-19BE5C2E5E0A}"/>
          </ac:picMkLst>
        </pc:picChg>
        <pc:picChg chg="del">
          <ac:chgData name="Bickham, Blake" userId="76bf291c-5f57-4849-9336-5c2c2e24e7da" providerId="ADAL" clId="{0F2DE9BD-1028-4956-B73A-CEC2FE5A30B6}" dt="2025-08-12T17:19:21.724" v="423" actId="478"/>
          <ac:picMkLst>
            <pc:docMk/>
            <pc:sldMk cId="0" sldId="280"/>
            <ac:picMk id="3" creationId="{00000000-0000-0000-0000-000000000000}"/>
          </ac:picMkLst>
        </pc:picChg>
        <pc:picChg chg="add mod">
          <ac:chgData name="Bickham, Blake" userId="76bf291c-5f57-4849-9336-5c2c2e24e7da" providerId="ADAL" clId="{0F2DE9BD-1028-4956-B73A-CEC2FE5A30B6}" dt="2025-08-12T18:56:05.832" v="435" actId="1076"/>
          <ac:picMkLst>
            <pc:docMk/>
            <pc:sldMk cId="0" sldId="280"/>
            <ac:picMk id="4" creationId="{C0E0BE21-B0DE-A29B-A60E-07A4311977B4}"/>
          </ac:picMkLst>
        </pc:picChg>
      </pc:sldChg>
      <pc:sldChg chg="modSp mod">
        <pc:chgData name="Bickham, Blake" userId="76bf291c-5f57-4849-9336-5c2c2e24e7da" providerId="ADAL" clId="{0F2DE9BD-1028-4956-B73A-CEC2FE5A30B6}" dt="2025-08-04T18:35:10.076" v="273" actId="20577"/>
        <pc:sldMkLst>
          <pc:docMk/>
          <pc:sldMk cId="0" sldId="354"/>
        </pc:sldMkLst>
        <pc:spChg chg="mod">
          <ac:chgData name="Bickham, Blake" userId="76bf291c-5f57-4849-9336-5c2c2e24e7da" providerId="ADAL" clId="{0F2DE9BD-1028-4956-B73A-CEC2FE5A30B6}" dt="2025-08-04T18:35:10.076" v="273" actId="20577"/>
          <ac:spMkLst>
            <pc:docMk/>
            <pc:sldMk cId="0" sldId="354"/>
            <ac:spMk id="277507" creationId="{00000000-0000-0000-0000-000000000000}"/>
          </ac:spMkLst>
        </pc:spChg>
      </pc:sldChg>
      <pc:sldChg chg="modSp mod">
        <pc:chgData name="Bickham, Blake" userId="76bf291c-5f57-4849-9336-5c2c2e24e7da" providerId="ADAL" clId="{0F2DE9BD-1028-4956-B73A-CEC2FE5A30B6}" dt="2025-08-12T18:57:33.050" v="451" actId="20577"/>
        <pc:sldMkLst>
          <pc:docMk/>
          <pc:sldMk cId="1322673998" sldId="375"/>
        </pc:sldMkLst>
        <pc:spChg chg="mod">
          <ac:chgData name="Bickham, Blake" userId="76bf291c-5f57-4849-9336-5c2c2e24e7da" providerId="ADAL" clId="{0F2DE9BD-1028-4956-B73A-CEC2FE5A30B6}" dt="2025-08-12T18:57:33.050" v="451" actId="20577"/>
          <ac:spMkLst>
            <pc:docMk/>
            <pc:sldMk cId="1322673998" sldId="375"/>
            <ac:spMk id="237571" creationId="{00000000-0000-0000-0000-000000000000}"/>
          </ac:spMkLst>
        </pc:spChg>
      </pc:sldChg>
      <pc:sldChg chg="modSp mod">
        <pc:chgData name="Bickham, Blake" userId="76bf291c-5f57-4849-9336-5c2c2e24e7da" providerId="ADAL" clId="{0F2DE9BD-1028-4956-B73A-CEC2FE5A30B6}" dt="2025-08-04T18:30:02.048" v="22" actId="20577"/>
        <pc:sldMkLst>
          <pc:docMk/>
          <pc:sldMk cId="609734835" sldId="376"/>
        </pc:sldMkLst>
        <pc:spChg chg="mod">
          <ac:chgData name="Bickham, Blake" userId="76bf291c-5f57-4849-9336-5c2c2e24e7da" providerId="ADAL" clId="{0F2DE9BD-1028-4956-B73A-CEC2FE5A30B6}" dt="2025-08-04T18:30:02.048" v="22" actId="20577"/>
          <ac:spMkLst>
            <pc:docMk/>
            <pc:sldMk cId="609734835" sldId="376"/>
            <ac:spMk id="5123" creationId="{00000000-0000-0000-0000-000000000000}"/>
          </ac:spMkLst>
        </pc:spChg>
      </pc:sldChg>
      <pc:sldChg chg="modSp mod">
        <pc:chgData name="Bickham, Blake" userId="76bf291c-5f57-4849-9336-5c2c2e24e7da" providerId="ADAL" clId="{0F2DE9BD-1028-4956-B73A-CEC2FE5A30B6}" dt="2025-08-04T18:38:06.767" v="422" actId="20577"/>
        <pc:sldMkLst>
          <pc:docMk/>
          <pc:sldMk cId="4181017632" sldId="381"/>
        </pc:sldMkLst>
        <pc:spChg chg="mod">
          <ac:chgData name="Bickham, Blake" userId="76bf291c-5f57-4849-9336-5c2c2e24e7da" providerId="ADAL" clId="{0F2DE9BD-1028-4956-B73A-CEC2FE5A30B6}" dt="2025-08-04T18:38:06.767" v="422" actId="20577"/>
          <ac:spMkLst>
            <pc:docMk/>
            <pc:sldMk cId="4181017632" sldId="381"/>
            <ac:spMk id="3" creationId="{E3C6E46C-13BC-6341-105D-FA25EB55AE7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>
            <a:lvl1pPr defTabSz="946166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>
            <a:lvl1pPr algn="r" defTabSz="946166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728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b" anchorCtr="0" compatLnSpc="1">
            <a:prstTxWarp prst="textNoShape">
              <a:avLst/>
            </a:prstTxWarp>
          </a:bodyPr>
          <a:lstStyle>
            <a:lvl1pPr defTabSz="946166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728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b" anchorCtr="0" compatLnSpc="1">
            <a:prstTxWarp prst="textNoShape">
              <a:avLst/>
            </a:prstTxWarp>
          </a:bodyPr>
          <a:lstStyle>
            <a:lvl1pPr algn="r" defTabSz="946166" eaLnBrk="1" hangingPunct="1">
              <a:defRPr sz="1200" smtClean="0"/>
            </a:lvl1pPr>
          </a:lstStyle>
          <a:p>
            <a:pPr>
              <a:defRPr/>
            </a:pPr>
            <a:fld id="{AA79D0B7-B8F8-4435-A2EA-227D2A5465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03989"/>
      </p:ext>
    </p:extLst>
  </p:cSld>
  <p:clrMap bg1="lt1" tx1="dk1" bg2="lt2" tx2="dk2" accent1="accent1" accent2="accent2" accent3="accent3" accent4="accent4" accent5="accent5" accent6="accent6" hlink="hlink" folHlink="folHlink"/>
  <p:hf sldNum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>
            <a:lvl1pPr defTabSz="946166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7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>
            <a:lvl1pPr algn="r" defTabSz="946166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704"/>
            <a:ext cx="5852160" cy="4319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728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b" anchorCtr="0" compatLnSpc="1">
            <a:prstTxWarp prst="textNoShape">
              <a:avLst/>
            </a:prstTxWarp>
          </a:bodyPr>
          <a:lstStyle>
            <a:lvl1pPr defTabSz="946166" eaLnBrk="1" hangingPunct="1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728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13" tIns="47306" rIns="94613" bIns="47306" numCol="1" anchor="b" anchorCtr="0" compatLnSpc="1">
            <a:prstTxWarp prst="textNoShape">
              <a:avLst/>
            </a:prstTxWarp>
          </a:bodyPr>
          <a:lstStyle>
            <a:lvl1pPr algn="r" defTabSz="946166" eaLnBrk="1" hangingPunct="1">
              <a:defRPr sz="1200" smtClean="0"/>
            </a:lvl1pPr>
          </a:lstStyle>
          <a:p>
            <a:pPr>
              <a:defRPr/>
            </a:pPr>
            <a:fld id="{825A848C-F930-4455-B260-C040B7DDEA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25871"/>
      </p:ext>
    </p:extLst>
  </p:cSld>
  <p:clrMap bg1="lt1" tx1="dk1" bg2="lt2" tx2="dk2" accent1="accent1" accent2="accent2" accent3="accent3" accent4="accent4" accent5="accent5" accent6="accent6" hlink="hlink" folHlink="folHlink"/>
  <p:hf sldNum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610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834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27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419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021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287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872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442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435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Secondary Pre-Intern &amp; Mentor Teacher Orientation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January 13,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096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3810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B21BA6-CA2C-43A3-B1FE-444E6B27B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52AA7-9555-4288-AFE1-1F29FFC9BF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FDF7-9A41-4E27-A76C-93E194B8F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69D0D-06EA-4963-93B6-9571AFEC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28600" y="381000"/>
            <a:ext cx="510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B21BA6-CA2C-43A3-B1FE-444E6B27B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02E5-F2A2-44D1-B4D9-FCF0F25F6B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74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901D9-EE57-442A-AEBC-A6684E960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86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7381-D949-4AB7-BF6A-5F36AE5E07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676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B66C-6DA0-40E9-9859-F5C7A34E64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865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76EDA-79CF-4ECD-8476-FE6AAB4BEF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165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22303-F100-490B-89BD-8FD4A6907E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52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02E5-F2A2-44D1-B4D9-FCF0F25F6B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5E414-CB5D-465D-B347-45490FFFB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678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E58B8-48DD-49E2-8FE2-C9A071195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6438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52AA7-9555-4288-AFE1-1F29FFC9BF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60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FDF7-9A41-4E27-A76C-93E194B8F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9580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69D0D-06EA-4963-93B6-9571AFECC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16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901D9-EE57-442A-AEBC-A6684E960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7381-D949-4AB7-BF6A-5F36AE5E07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B66C-6DA0-40E9-9859-F5C7A34E64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76EDA-79CF-4ECD-8476-FE6AAB4BEF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22303-F100-490B-89BD-8FD4A6907E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5E414-CB5D-465D-B347-45490FFFB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E58B8-48DD-49E2-8FE2-C9A0711954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r>
              <a:rPr lang="en-US"/>
              <a:t>January 7, 2016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CAEA019-0BA2-4E8C-8DF1-BCFADBF2B6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0471" name="Text Box 7"/>
          <p:cNvSpPr txBox="1">
            <a:spLocks noChangeArrowheads="1"/>
          </p:cNvSpPr>
          <p:nvPr userDrawn="1"/>
        </p:nvSpPr>
        <p:spPr bwMode="auto">
          <a:xfrm>
            <a:off x="4191000" y="30480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pic>
        <p:nvPicPr>
          <p:cNvPr id="1032" name="Picture 8" descr="Do-More-Logo-Black-AI9-SO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86600" y="5867400"/>
            <a:ext cx="18002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CAEA019-0BA2-4E8C-8DF1-BCFADBF2B6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90471" name="Text Box 7"/>
          <p:cNvSpPr txBox="1">
            <a:spLocks noChangeArrowheads="1"/>
          </p:cNvSpPr>
          <p:nvPr userDrawn="1"/>
        </p:nvSpPr>
        <p:spPr bwMode="auto">
          <a:xfrm>
            <a:off x="4191000" y="30480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Garamond" pitchFamily="18" charset="0"/>
            </a:endParaRPr>
          </a:p>
        </p:txBody>
      </p:sp>
      <p:pic>
        <p:nvPicPr>
          <p:cNvPr id="1032" name="Picture 8" descr="Do-More-Logo-Black-AI9-SOE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86600" y="5867400"/>
            <a:ext cx="18002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040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hyperlink" Target="https://www.coloradomesa.edu/teacher-education/required-testing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state.co.us/cdeprof/checklist-substituteauth1year" TargetMode="Externa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mailto:mkieniet@coloradomesa.edu" TargetMode="External"/><Relationship Id="rId3" Type="http://schemas.openxmlformats.org/officeDocument/2006/relationships/notesSlide" Target="../notesSlides/notesSlide7.xml"/><Relationship Id="rId7" Type="http://schemas.openxmlformats.org/officeDocument/2006/relationships/hyperlink" Target="mailto:delliott2@coloradomesa.edu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6" Type="http://schemas.openxmlformats.org/officeDocument/2006/relationships/hyperlink" Target="mailto:jmorales@coloraomesa.edu" TargetMode="External"/><Relationship Id="rId5" Type="http://schemas.openxmlformats.org/officeDocument/2006/relationships/hyperlink" Target="mailto:nbardo@coloradomesa.edu" TargetMode="External"/><Relationship Id="rId4" Type="http://schemas.openxmlformats.org/officeDocument/2006/relationships/hyperlink" Target="mailto:bbickham@coloradomesa.edu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mesa.edu/teachered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hyperlink" Target="https://www.coloradomesa.edu/teacher-education/undergraduate.html" TargetMode="External"/><Relationship Id="rId4" Type="http://schemas.openxmlformats.org/officeDocument/2006/relationships/hyperlink" Target="https://www.coloradomesa.edu/teacher-education/mentors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loradomesa.edu/teacher-education/documents/300and400levelFieldExperienceTimeLog.pdf" TargetMode="External"/><Relationship Id="rId2" Type="http://schemas.openxmlformats.org/officeDocument/2006/relationships/hyperlink" Target="https://www.coloradomesa.edu/teacher-education/documents/dispositionform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oloradomesa.edu/teacher-education/documents/intern-handbook-2024-2025.pdf" TargetMode="External"/><Relationship Id="rId4" Type="http://schemas.openxmlformats.org/officeDocument/2006/relationships/hyperlink" Target="https://www.coloradomesa.edu/teacher-education/documents/Absencerequestform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bbickham@coloradomesa.edu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533400"/>
            <a:ext cx="7543800" cy="5791200"/>
          </a:xfrm>
        </p:spPr>
        <p:txBody>
          <a:bodyPr/>
          <a:lstStyle/>
          <a:p>
            <a:pPr algn="ctr" eaLnBrk="1" hangingPunct="1"/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/>
              <a:t> </a:t>
            </a:r>
            <a:br>
              <a:rPr lang="en-US" sz="3200" b="0" dirty="0"/>
            </a:br>
            <a:br>
              <a:rPr lang="en-US" sz="3200" b="0" dirty="0"/>
            </a:br>
            <a:r>
              <a:rPr lang="en-US" sz="3200" b="0" dirty="0">
                <a:solidFill>
                  <a:srgbClr val="990033"/>
                </a:solidFill>
              </a:rPr>
              <a:t>Secondary </a:t>
            </a:r>
            <a:br>
              <a:rPr lang="en-US" sz="3200" b="0" dirty="0">
                <a:solidFill>
                  <a:srgbClr val="990033"/>
                </a:solidFill>
              </a:rPr>
            </a:br>
            <a:r>
              <a:rPr lang="en-US" sz="3200" b="0" dirty="0">
                <a:solidFill>
                  <a:srgbClr val="990033"/>
                </a:solidFill>
              </a:rPr>
              <a:t>Pre-Internship</a:t>
            </a:r>
            <a:br>
              <a:rPr lang="en-US" sz="3200" b="0" dirty="0"/>
            </a:br>
            <a:r>
              <a:rPr lang="en-US" sz="3200" b="0" dirty="0">
                <a:solidFill>
                  <a:srgbClr val="006600"/>
                </a:solidFill>
              </a:rPr>
              <a:t>Teacher Candidate &amp; </a:t>
            </a:r>
            <a:br>
              <a:rPr lang="en-US" sz="3200" b="0" dirty="0">
                <a:solidFill>
                  <a:srgbClr val="006600"/>
                </a:solidFill>
              </a:rPr>
            </a:br>
            <a:r>
              <a:rPr lang="en-US" sz="3200" b="0" dirty="0">
                <a:solidFill>
                  <a:srgbClr val="006600"/>
                </a:solidFill>
              </a:rPr>
              <a:t>Mentor Teacher Orientation</a:t>
            </a:r>
            <a:br>
              <a:rPr lang="en-US" sz="3200" b="0" dirty="0">
                <a:solidFill>
                  <a:srgbClr val="006600"/>
                </a:solidFill>
              </a:rPr>
            </a:br>
            <a:br>
              <a:rPr lang="en-US" sz="3200" b="0" dirty="0"/>
            </a:br>
            <a:r>
              <a:rPr lang="en-US" sz="2800" b="0" dirty="0"/>
              <a:t>April 13, 2025</a:t>
            </a:r>
            <a:br>
              <a:rPr lang="en-US" sz="2800" b="0" dirty="0"/>
            </a:br>
            <a:r>
              <a:rPr lang="en-US" sz="2800" b="0" dirty="0"/>
              <a:t>5:00 pm </a:t>
            </a:r>
            <a:r>
              <a:rPr lang="en-US" sz="2800" b="0" dirty="0">
                <a:solidFill>
                  <a:schemeClr val="tx1"/>
                </a:solidFill>
              </a:rPr>
              <a:t>via Zoom</a:t>
            </a:r>
            <a:endParaRPr lang="en-US" sz="3200" b="0" dirty="0">
              <a:solidFill>
                <a:schemeClr val="tx1"/>
              </a:solidFill>
            </a:endParaRP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C0E0BE21-B0DE-A29B-A60E-07A4311977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81000"/>
            <a:ext cx="4343400" cy="1981199"/>
          </a:xfrm>
          <a:prstGeom prst="rect">
            <a:avLst/>
          </a:prstGeom>
          <a:solidFill>
            <a:srgbClr val="990033"/>
          </a:solidFill>
        </p:spPr>
      </p:pic>
    </p:spTree>
    <p:custDataLst>
      <p:tags r:id="rId1"/>
    </p:custDataLst>
  </p:cSld>
  <p:clrMapOvr>
    <a:masterClrMapping/>
  </p:clrMapOvr>
  <p:transition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6781800" cy="1143000"/>
          </a:xfrm>
        </p:spPr>
        <p:txBody>
          <a:bodyPr/>
          <a:lstStyle/>
          <a:p>
            <a:pPr algn="l" eaLnBrk="1" hangingPunct="1"/>
            <a:r>
              <a:rPr lang="en-US" sz="3600" dirty="0"/>
              <a:t>Pre-Internship 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1219200"/>
            <a:ext cx="7315200" cy="5181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0000"/>
                </a:solidFill>
                <a:ea typeface="+mj-ea"/>
                <a:cs typeface="+mj-cs"/>
              </a:rPr>
              <a:t>Guidelines for Continuing into Internship</a:t>
            </a:r>
          </a:p>
          <a:p>
            <a:pPr algn="l"/>
            <a:r>
              <a:rPr lang="en-US" sz="2400" dirty="0"/>
              <a:t>To continue in this placement and into student teaching, pre-interns must: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Turn in evidence of current CPR/FA certification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Pass content area exam (Praxis licensure exam(s))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/>
              <a:t>See </a:t>
            </a:r>
            <a:r>
              <a:rPr lang="en-US" sz="1600" dirty="0">
                <a:hlinkClick r:id="rId4"/>
              </a:rPr>
              <a:t>Required Licensure Testing</a:t>
            </a:r>
            <a:r>
              <a:rPr lang="en-US" sz="1600" dirty="0"/>
              <a:t> website for more information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Pass all EDUC courses with a “B” or better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/>
              <a:t>Maintain overall and content GPA of 2.8 </a:t>
            </a:r>
            <a:r>
              <a:rPr lang="en-US" sz="2000" u="sng" dirty="0"/>
              <a:t>or higher</a:t>
            </a:r>
            <a:endParaRPr lang="en-US" sz="2000" dirty="0"/>
          </a:p>
          <a:p>
            <a:pPr marL="457200" lvl="1" indent="0">
              <a:buNone/>
            </a:pPr>
            <a:endParaRPr lang="en-US" sz="2400" dirty="0"/>
          </a:p>
          <a:p>
            <a:pPr algn="l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*See handout “Guidelines for Continuing into Internship”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3549993"/>
      </p:ext>
    </p:extLst>
  </p:cSld>
  <p:clrMapOvr>
    <a:masterClrMapping/>
  </p:clrMapOvr>
  <p:transition>
    <p:cover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6781800" cy="838200"/>
          </a:xfrm>
        </p:spPr>
        <p:txBody>
          <a:bodyPr/>
          <a:lstStyle/>
          <a:p>
            <a:pPr algn="l" eaLnBrk="1" hangingPunct="1"/>
            <a:r>
              <a:rPr lang="en-US" sz="3600" dirty="0"/>
              <a:t>Internship Requirements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914400"/>
            <a:ext cx="7315200" cy="5791200"/>
          </a:xfrm>
        </p:spPr>
        <p:txBody>
          <a:bodyPr/>
          <a:lstStyle/>
          <a:p>
            <a:pPr marL="274320" indent="-274320" algn="l" eaLnBrk="1" hangingPunct="1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dirty="0"/>
              <a:t>Fall Spring 2026 Colloquia meeting (“Getting Hired Panel”) </a:t>
            </a:r>
          </a:p>
          <a:p>
            <a:pPr lvl="1"/>
            <a:r>
              <a:rPr lang="en-US" sz="1800" dirty="0"/>
              <a:t>Intern attendance required (interns only) </a:t>
            </a:r>
            <a:endParaRPr lang="en-US" sz="1800" b="1" dirty="0"/>
          </a:p>
          <a:p>
            <a:pPr lvl="1"/>
            <a:r>
              <a:rPr lang="en-US" sz="1800" b="1" dirty="0"/>
              <a:t>Colloquium  </a:t>
            </a:r>
            <a:r>
              <a:rPr lang="en-US" sz="1800" b="1"/>
              <a:t>– </a:t>
            </a:r>
            <a:r>
              <a:rPr lang="en-US" sz="1800" b="1">
                <a:solidFill>
                  <a:srgbClr val="CC00CC"/>
                </a:solidFill>
              </a:rPr>
              <a:t>March </a:t>
            </a:r>
            <a:r>
              <a:rPr lang="en-US" sz="1800" b="1" dirty="0">
                <a:solidFill>
                  <a:srgbClr val="CC00CC"/>
                </a:solidFill>
              </a:rPr>
              <a:t>TBA</a:t>
            </a:r>
          </a:p>
          <a:p>
            <a:pPr marL="342900" indent="-342900" algn="l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Field Evaluation</a:t>
            </a:r>
            <a:endParaRPr lang="en-US" sz="2000" b="1" dirty="0"/>
          </a:p>
          <a:p>
            <a:pPr lvl="1"/>
            <a:r>
              <a:rPr lang="en-US" sz="1800" dirty="0"/>
              <a:t>Field Evaluations:</a:t>
            </a:r>
          </a:p>
          <a:p>
            <a:pPr lvl="2"/>
            <a:r>
              <a:rPr lang="en-US" sz="1400" dirty="0"/>
              <a:t>Completed with intern, mentor, &amp; supervisor at midterm and final.</a:t>
            </a:r>
          </a:p>
          <a:p>
            <a:pPr lvl="1"/>
            <a:r>
              <a:rPr lang="en-US" sz="1800" dirty="0"/>
              <a:t>Lesson Plans: </a:t>
            </a:r>
          </a:p>
          <a:p>
            <a:pPr lvl="2"/>
            <a:r>
              <a:rPr lang="en-US" sz="1400" dirty="0"/>
              <a:t>Interns are expected to have written lesson plans for </a:t>
            </a:r>
            <a:br>
              <a:rPr lang="en-US" sz="1400" dirty="0"/>
            </a:br>
            <a:r>
              <a:rPr lang="en-US" sz="1400" dirty="0"/>
              <a:t>every lesson they teach.</a:t>
            </a:r>
          </a:p>
          <a:p>
            <a:pPr lvl="2"/>
            <a:r>
              <a:rPr lang="en-US" sz="1400" dirty="0"/>
              <a:t>Lesson plans are submitted to supervisor prior to observation.</a:t>
            </a:r>
          </a:p>
          <a:p>
            <a:pPr lvl="2"/>
            <a:r>
              <a:rPr lang="en-US" sz="1400" dirty="0"/>
              <a:t>During internship, supervisors will complete 4 formal observations.</a:t>
            </a:r>
            <a:endParaRPr lang="en-US" sz="2800" i="1" dirty="0"/>
          </a:p>
          <a:p>
            <a:pPr marL="342900" indent="-342900" algn="l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Internship Assessments</a:t>
            </a:r>
          </a:p>
          <a:p>
            <a:pPr marL="1085850" lvl="1" indent="-34290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Replacing previous </a:t>
            </a:r>
            <a:r>
              <a:rPr lang="en-US" sz="1600" dirty="0" err="1"/>
              <a:t>Edtpa</a:t>
            </a:r>
            <a:r>
              <a:rPr lang="en-US" sz="1600" dirty="0"/>
              <a:t> requirement.</a:t>
            </a:r>
          </a:p>
          <a:p>
            <a:pPr marL="1085850" lvl="1" indent="-34290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Work in progress but will require video and reflection on teaching.</a:t>
            </a:r>
          </a:p>
          <a:p>
            <a:pPr marL="1085850" lvl="1" indent="-34290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Final presentation on assessment/data-driven instruction.</a:t>
            </a:r>
          </a:p>
          <a:p>
            <a:pPr marL="1085850" lvl="1" indent="-342900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TBD</a:t>
            </a:r>
          </a:p>
          <a:p>
            <a:pPr marL="0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rgbClr val="CC00CC"/>
                </a:solidFill>
              </a:rPr>
              <a:t>   </a:t>
            </a:r>
            <a:br>
              <a:rPr lang="en-US" sz="1600" dirty="0">
                <a:solidFill>
                  <a:srgbClr val="CC00CC"/>
                </a:solidFill>
              </a:rPr>
            </a:br>
            <a:r>
              <a:rPr lang="en-US" sz="1600" dirty="0">
                <a:solidFill>
                  <a:srgbClr val="CC00CC"/>
                </a:solidFill>
              </a:rPr>
              <a:t>  * </a:t>
            </a:r>
            <a:r>
              <a:rPr lang="en-US" sz="1600" i="1" dirty="0">
                <a:solidFill>
                  <a:srgbClr val="00B050"/>
                </a:solidFill>
              </a:rPr>
              <a:t>TCs: check D2L and CMU email in spring for specific dates and times.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2673998"/>
      </p:ext>
    </p:extLst>
  </p:cSld>
  <p:clrMapOvr>
    <a:masterClrMapping/>
  </p:clrMapOvr>
  <p:transition>
    <p:cover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4980F-0D7B-BE57-D626-473DA5F2A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Internship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6E46C-13BC-6341-105D-FA25EB55A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143000"/>
            <a:ext cx="7315200" cy="5486400"/>
          </a:xfrm>
        </p:spPr>
        <p:txBody>
          <a:bodyPr/>
          <a:lstStyle/>
          <a:p>
            <a:r>
              <a:rPr lang="en-US" sz="2400" dirty="0"/>
              <a:t>Gradual Release</a:t>
            </a:r>
          </a:p>
          <a:p>
            <a:pPr lvl="1"/>
            <a:r>
              <a:rPr lang="en-US" sz="2000" dirty="0"/>
              <a:t>We ask that student teachers take on your classes gradually.</a:t>
            </a:r>
          </a:p>
          <a:p>
            <a:r>
              <a:rPr lang="en-US" sz="2400" dirty="0"/>
              <a:t>Team Teaching</a:t>
            </a:r>
          </a:p>
          <a:p>
            <a:pPr lvl="1"/>
            <a:r>
              <a:rPr lang="en-US" sz="2000" dirty="0"/>
              <a:t>Your students will benefit from having 2 teachers in the room.</a:t>
            </a:r>
          </a:p>
          <a:p>
            <a:r>
              <a:rPr lang="en-US" sz="2400" dirty="0"/>
              <a:t>Planning</a:t>
            </a:r>
          </a:p>
          <a:p>
            <a:pPr lvl="1"/>
            <a:r>
              <a:rPr lang="en-US" sz="2000" dirty="0"/>
              <a:t>I recommend planning together once a week.</a:t>
            </a:r>
          </a:p>
          <a:p>
            <a:pPr marL="514350" indent="-457200"/>
            <a:r>
              <a:rPr lang="en-US" sz="2400" dirty="0"/>
              <a:t>Evaluation</a:t>
            </a:r>
          </a:p>
          <a:p>
            <a:pPr marL="914400" lvl="1" indent="-457200"/>
            <a:r>
              <a:rPr lang="en-US" sz="2000" dirty="0"/>
              <a:t>Regularly discuss evaluation form (modified RANDA) together.</a:t>
            </a:r>
          </a:p>
          <a:p>
            <a:pPr marL="514350" indent="-457200"/>
            <a:r>
              <a:rPr lang="en-US" sz="2400" dirty="0"/>
              <a:t>General Support</a:t>
            </a:r>
          </a:p>
          <a:p>
            <a:pPr marL="914400" lvl="1" indent="-457200"/>
            <a:r>
              <a:rPr lang="en-US" sz="2000" dirty="0"/>
              <a:t>Be present, avoid leaving interns alone in the room, and encourage them to find their own identity as teachers.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1017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B0B82C7-9227-49E6-9B0C-A922F7637BF8}"/>
              </a:ext>
            </a:extLst>
          </p:cNvPr>
          <p:cNvSpPr/>
          <p:nvPr/>
        </p:nvSpPr>
        <p:spPr bwMode="auto">
          <a:xfrm>
            <a:off x="1676400" y="3962400"/>
            <a:ext cx="7086600" cy="24384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6069AD-9D37-4B8B-8494-1AC026A0E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304800"/>
            <a:ext cx="7010400" cy="457200"/>
          </a:xfrm>
        </p:spPr>
        <p:txBody>
          <a:bodyPr/>
          <a:lstStyle/>
          <a:p>
            <a:r>
              <a:rPr lang="en-US" sz="2800" dirty="0"/>
              <a:t>Substitute Teaching During Internship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0E2BC-BE3E-48F1-B40F-95F3E9187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399" y="914400"/>
            <a:ext cx="7086599" cy="5638800"/>
          </a:xfrm>
        </p:spPr>
        <p:txBody>
          <a:bodyPr/>
          <a:lstStyle/>
          <a:p>
            <a:r>
              <a:rPr lang="en-US" sz="1400" dirty="0"/>
              <a:t>Substitute teaching during internship </a:t>
            </a:r>
            <a:r>
              <a:rPr lang="en-US" sz="1400" b="1" dirty="0">
                <a:solidFill>
                  <a:srgbClr val="FF0000"/>
                </a:solidFill>
              </a:rPr>
              <a:t>is optional</a:t>
            </a:r>
            <a:r>
              <a:rPr lang="en-US" sz="1400" dirty="0"/>
              <a:t>, and students should not be tasked to substitute teach without being authorized by the Colorado Department of Education (CDE) and the district’s Human Resources Department. </a:t>
            </a:r>
          </a:p>
          <a:p>
            <a:r>
              <a:rPr lang="en-US" sz="1400" dirty="0"/>
              <a:t>Students who are not established as substitute teachers within their district </a:t>
            </a:r>
            <a:r>
              <a:rPr lang="en-US" sz="1400" b="1" u="sng" dirty="0"/>
              <a:t>are not authorized </a:t>
            </a:r>
            <a:r>
              <a:rPr lang="en-US" sz="1400" dirty="0"/>
              <a:t>to be left in classrooms without the supervision of a licensed teacher or authorized substitute.</a:t>
            </a:r>
          </a:p>
          <a:p>
            <a:r>
              <a:rPr lang="en-US" sz="1400" dirty="0"/>
              <a:t>Starting in the last quarter of the internship semester, CMU student teachers are permitted to substitute </a:t>
            </a:r>
            <a:r>
              <a:rPr lang="en-US" sz="1400" u="sng" dirty="0"/>
              <a:t>only for their mentor teachers</a:t>
            </a:r>
            <a:r>
              <a:rPr lang="en-US" sz="1400" dirty="0"/>
              <a:t>, within their placement classrooms, for no more than 2 days a week (or 16 total hours a week). </a:t>
            </a:r>
          </a:p>
          <a:p>
            <a:r>
              <a:rPr lang="en-US" sz="1400" dirty="0"/>
              <a:t>Compensation for substitute teaching is determined by the host school district. </a:t>
            </a:r>
          </a:p>
          <a:p>
            <a:r>
              <a:rPr lang="en-US" sz="1400" dirty="0"/>
              <a:t>Student teachers interested in substitute teaching should obtain the approval of their mentor teachers and school principals prior to pursuing state and district authorization.</a:t>
            </a:r>
            <a:br>
              <a:rPr lang="en-US" sz="1400" dirty="0"/>
            </a:br>
            <a:endParaRPr lang="en-US" sz="1400" dirty="0"/>
          </a:p>
          <a:p>
            <a:r>
              <a:rPr lang="en-US" sz="1600" dirty="0">
                <a:solidFill>
                  <a:srgbClr val="CC00CC"/>
                </a:solidFill>
              </a:rPr>
              <a:t>Student Teachers are only eligible for substitute teaching when:</a:t>
            </a:r>
          </a:p>
          <a:p>
            <a:pPr lvl="1"/>
            <a:r>
              <a:rPr lang="en-US" sz="1400" dirty="0"/>
              <a:t>The student teacher is in the last quarter of the last semester of their student teaching (approximately, the last 9 weeks of internship).</a:t>
            </a:r>
          </a:p>
          <a:p>
            <a:pPr lvl="1"/>
            <a:r>
              <a:rPr lang="en-US" sz="1400" dirty="0"/>
              <a:t>The student teacher has obtained the required 1-year substitute authorization through CDE: </a:t>
            </a:r>
            <a:r>
              <a:rPr lang="en-US" sz="1200" u="sng" dirty="0">
                <a:hlinkClick r:id="rId2"/>
              </a:rPr>
              <a:t>https://www.cde.state.co.us/cdeprof/checklist-substituteauth1year</a:t>
            </a:r>
            <a:endParaRPr lang="en-US" sz="1400" dirty="0"/>
          </a:p>
          <a:p>
            <a:pPr lvl="1"/>
            <a:r>
              <a:rPr lang="en-US" sz="1400" dirty="0"/>
              <a:t>The student teacher has completed the substitute application process through their placement district’s human resources department.</a:t>
            </a:r>
          </a:p>
          <a:p>
            <a:pPr lvl="1"/>
            <a:r>
              <a:rPr lang="en-US" sz="1400" dirty="0"/>
              <a:t>The student teacher is substituting in the classroom where the student teacher is currently completing internship, and only for up-to 16 hours, or less, a week. </a:t>
            </a:r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056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@mavs.coloradomesa.edu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524000"/>
            <a:ext cx="7391400" cy="4953000"/>
          </a:xfrm>
        </p:spPr>
        <p:txBody>
          <a:bodyPr/>
          <a:lstStyle/>
          <a:p>
            <a:r>
              <a:rPr lang="en-US" sz="2400" dirty="0"/>
              <a:t>The Center for Teacher Education uses students’ CMU email to share important information</a:t>
            </a:r>
          </a:p>
          <a:p>
            <a:endParaRPr lang="en-US" sz="2400" dirty="0"/>
          </a:p>
          <a:p>
            <a:r>
              <a:rPr lang="en-US" sz="2400" dirty="0"/>
              <a:t>It is </a:t>
            </a:r>
            <a:r>
              <a:rPr lang="en-US" sz="2400" b="1" u="sng" dirty="0"/>
              <a:t>the student’s responsibility</a:t>
            </a:r>
            <a:r>
              <a:rPr lang="en-US" sz="2400" b="1" dirty="0"/>
              <a:t> </a:t>
            </a:r>
            <a:r>
              <a:rPr lang="en-US" sz="2400" dirty="0"/>
              <a:t>to monitor his/her CMU email account: </a:t>
            </a:r>
            <a:r>
              <a:rPr lang="en-US" sz="2400" i="1" dirty="0"/>
              <a:t>student@mavs.coloradomesa.edu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i="1" dirty="0">
                <a:solidFill>
                  <a:srgbClr val="CC00CC"/>
                </a:solidFill>
              </a:rPr>
              <a:t>Check your email daily!  </a:t>
            </a:r>
          </a:p>
          <a:p>
            <a:pPr marL="0" indent="0" algn="ctr">
              <a:buNone/>
            </a:pPr>
            <a:r>
              <a:rPr lang="en-US" sz="2400" i="1" dirty="0">
                <a:solidFill>
                  <a:srgbClr val="CC00CC"/>
                </a:solidFill>
              </a:rPr>
              <a:t>You do not want to miss deadlines.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52400"/>
            <a:ext cx="7010400" cy="838200"/>
          </a:xfrm>
        </p:spPr>
        <p:txBody>
          <a:bodyPr/>
          <a:lstStyle/>
          <a:p>
            <a:pPr algn="l" eaLnBrk="1" hangingPunct="1"/>
            <a:r>
              <a:rPr lang="en-US" sz="3600" dirty="0"/>
              <a:t>Contact Information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914400"/>
            <a:ext cx="6934200" cy="57912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1800" b="1" dirty="0">
                <a:solidFill>
                  <a:srgbClr val="CC00CC"/>
                </a:solidFill>
              </a:rPr>
              <a:t>Secondary Program Advisor &amp; Orientation Host</a:t>
            </a:r>
          </a:p>
          <a:p>
            <a:pPr marL="285750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800" b="1" dirty="0"/>
              <a:t>Dr. Blake Bickham</a:t>
            </a:r>
            <a:r>
              <a:rPr lang="en-US" sz="1800" dirty="0"/>
              <a:t>, Secondary Advisor &amp; Assistant Department Head for the Center for Teacher Education</a:t>
            </a:r>
            <a:br>
              <a:rPr lang="en-US" sz="1800" dirty="0"/>
            </a:br>
            <a:r>
              <a:rPr lang="en-US" sz="1800" dirty="0"/>
              <a:t>(970) 248-1729 </a:t>
            </a:r>
            <a:r>
              <a:rPr lang="en-US" sz="1800" u="sng" dirty="0">
                <a:hlinkClick r:id="rId4"/>
              </a:rPr>
              <a:t>bbickham@coloradomesa.edu</a:t>
            </a:r>
            <a:r>
              <a:rPr lang="en-US" sz="1800" dirty="0"/>
              <a:t> </a:t>
            </a:r>
            <a:endParaRPr lang="en-US" sz="1400" dirty="0"/>
          </a:p>
          <a:p>
            <a:pPr algn="l">
              <a:lnSpc>
                <a:spcPct val="80000"/>
              </a:lnSpc>
            </a:pPr>
            <a:endParaRPr lang="en-US" sz="1800" dirty="0"/>
          </a:p>
          <a:p>
            <a:pPr algn="l">
              <a:lnSpc>
                <a:spcPct val="80000"/>
              </a:lnSpc>
            </a:pPr>
            <a:r>
              <a:rPr lang="en-US" sz="1800" b="1" dirty="0">
                <a:solidFill>
                  <a:srgbClr val="CC00CC"/>
                </a:solidFill>
              </a:rPr>
              <a:t>Other Program Instructors: </a:t>
            </a:r>
            <a:endParaRPr lang="en-US" sz="1800" dirty="0"/>
          </a:p>
          <a:p>
            <a:pPr marL="285750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sz="1600" b="1" dirty="0"/>
              <a:t>Dr. Nick Bardo, </a:t>
            </a:r>
            <a:r>
              <a:rPr lang="de-DE" sz="1600" dirty="0"/>
              <a:t>Department Head for the</a:t>
            </a:r>
            <a:r>
              <a:rPr lang="en-US" sz="1600" dirty="0"/>
              <a:t> Center for Teacher Education &amp; </a:t>
            </a:r>
            <a:r>
              <a:rPr lang="de-DE" sz="1600" dirty="0"/>
              <a:t>Social Studies Methods Instructor</a:t>
            </a:r>
            <a:br>
              <a:rPr lang="de-DE" sz="1600" dirty="0"/>
            </a:br>
            <a:r>
              <a:rPr lang="de-DE" sz="1600" dirty="0"/>
              <a:t>(970) 248-1953 </a:t>
            </a:r>
            <a:r>
              <a:rPr lang="de-DE" sz="1600" dirty="0">
                <a:hlinkClick r:id="rId5"/>
              </a:rPr>
              <a:t>nbardo@coloradomesa.edu</a:t>
            </a:r>
            <a:endParaRPr lang="de-DE" sz="1600" dirty="0"/>
          </a:p>
          <a:p>
            <a:pPr marL="285750" indent="-285750" algn="l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de-DE" sz="1600" b="1" dirty="0"/>
              <a:t>Dr. Joanelle Morales, </a:t>
            </a:r>
            <a:r>
              <a:rPr lang="de-DE" sz="1600" dirty="0"/>
              <a:t>Literacy &amp; Diversity Instructor &amp; K12 Education Coordinator</a:t>
            </a:r>
          </a:p>
          <a:p>
            <a:pPr algn="l">
              <a:lnSpc>
                <a:spcPct val="80000"/>
              </a:lnSpc>
            </a:pPr>
            <a:r>
              <a:rPr lang="de-DE" sz="1600" dirty="0"/>
              <a:t>     (970) 248-1705 </a:t>
            </a:r>
            <a:r>
              <a:rPr lang="de-DE" sz="1600" dirty="0">
                <a:hlinkClick r:id="rId6"/>
              </a:rPr>
              <a:t>jmorales@coloraomesa.edu</a:t>
            </a:r>
            <a:endParaRPr lang="de-DE" sz="1600" dirty="0"/>
          </a:p>
          <a:p>
            <a:pPr algn="l">
              <a:lnSpc>
                <a:spcPct val="80000"/>
              </a:lnSpc>
            </a:pPr>
            <a:endParaRPr lang="en-US" sz="1400" dirty="0"/>
          </a:p>
          <a:p>
            <a:pPr algn="l">
              <a:lnSpc>
                <a:spcPct val="80000"/>
              </a:lnSpc>
            </a:pPr>
            <a:r>
              <a:rPr lang="en-US" sz="1800" b="1" dirty="0">
                <a:solidFill>
                  <a:srgbClr val="CC00CC"/>
                </a:solidFill>
              </a:rPr>
              <a:t>Program Support Personnel:</a:t>
            </a:r>
          </a:p>
          <a:p>
            <a:pPr marL="285750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Patty Kempken</a:t>
            </a:r>
            <a:r>
              <a:rPr lang="en-US" sz="1600" dirty="0"/>
              <a:t>, Program Support Coordinator </a:t>
            </a:r>
            <a:r>
              <a:rPr lang="en-US" sz="1100" i="1" dirty="0"/>
              <a:t>(Support in field placement, student teaching progress monitoring and communication, graduate admission &amp; program reporting) </a:t>
            </a:r>
            <a:br>
              <a:rPr lang="en-US" sz="1100" i="1" dirty="0"/>
            </a:br>
            <a:r>
              <a:rPr lang="en-US" sz="1600" dirty="0"/>
              <a:t>(970) 248-1732 </a:t>
            </a:r>
            <a:r>
              <a:rPr lang="en-US" sz="1600" dirty="0">
                <a:hlinkClick r:id="rId7"/>
              </a:rPr>
              <a:t>pkempken@coloradomesa.edu</a:t>
            </a:r>
            <a:r>
              <a:rPr lang="en-US" sz="1600" dirty="0"/>
              <a:t> </a:t>
            </a:r>
          </a:p>
          <a:p>
            <a:pPr marL="285750" indent="-285750" algn="l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600" b="1" dirty="0"/>
              <a:t>Mary Kienietz</a:t>
            </a:r>
            <a:r>
              <a:rPr lang="en-US" sz="1600" dirty="0"/>
              <a:t>, Administrative III Support </a:t>
            </a:r>
            <a:r>
              <a:rPr lang="en-US" sz="1100" i="1" dirty="0"/>
              <a:t>(Specializes in undergraduate program admission, mentor, supervisor and other contracts, stipend, CEU, and licensure authorization) </a:t>
            </a:r>
            <a:br>
              <a:rPr lang="en-US" sz="1100" i="1" dirty="0"/>
            </a:br>
            <a:r>
              <a:rPr lang="en-US" sz="1600" dirty="0"/>
              <a:t>(970) 248-1786 </a:t>
            </a:r>
            <a:r>
              <a:rPr lang="en-US" sz="1600" dirty="0">
                <a:hlinkClick r:id="rId8"/>
              </a:rPr>
              <a:t>mkieniet@coloradomesa.edu</a:t>
            </a:r>
            <a:r>
              <a:rPr lang="en-US" sz="1600" dirty="0"/>
              <a:t> </a:t>
            </a:r>
          </a:p>
          <a:p>
            <a:pPr algn="l" eaLnBrk="1" hangingPunct="1"/>
            <a:endParaRPr lang="en-US" sz="1800" dirty="0"/>
          </a:p>
          <a:p>
            <a:pPr algn="l">
              <a:lnSpc>
                <a:spcPct val="80000"/>
              </a:lnSpc>
            </a:pPr>
            <a:endParaRPr lang="en-US" sz="2800" dirty="0"/>
          </a:p>
          <a:p>
            <a:pPr algn="l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0"/>
            <a:ext cx="7010400" cy="1752600"/>
          </a:xfrm>
        </p:spPr>
        <p:txBody>
          <a:bodyPr/>
          <a:lstStyle/>
          <a:p>
            <a:pPr eaLnBrk="1" hangingPunct="1"/>
            <a:r>
              <a:rPr lang="en-US" sz="3600" dirty="0"/>
              <a:t>Questions/Discussions</a:t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1026" name="Picture 2" descr="C:\Documents and Settings\kcalvin\Local Settings\Temporary Internet Files\Content.IE5\8AA56UQW\MCj0441498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914400"/>
            <a:ext cx="1981200" cy="19812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Follow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295400"/>
            <a:ext cx="7239000" cy="5105400"/>
          </a:xfrm>
        </p:spPr>
        <p:txBody>
          <a:bodyPr/>
          <a:lstStyle/>
          <a:p>
            <a:r>
              <a:rPr lang="en-US" sz="2400" b="1" dirty="0"/>
              <a:t>Website</a:t>
            </a:r>
          </a:p>
          <a:p>
            <a:pPr lvl="1"/>
            <a:r>
              <a:rPr lang="en-US" sz="2400" i="1" dirty="0">
                <a:hlinkClick r:id="rId3"/>
              </a:rPr>
              <a:t>www.coloradomesa.edu/teachered</a:t>
            </a:r>
            <a:endParaRPr lang="en-US" sz="2400" i="1" dirty="0"/>
          </a:p>
          <a:p>
            <a:pPr lvl="1"/>
            <a:r>
              <a:rPr lang="en-US" sz="2400" dirty="0"/>
              <a:t>All forms are located on the CTE website on the Student Resources page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b="1" dirty="0"/>
              <a:t>Follow us on Instagram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b="1" dirty="0"/>
              <a:t>@centerforteachered_cmu</a:t>
            </a:r>
          </a:p>
          <a:p>
            <a:pPr lvl="1"/>
            <a:endParaRPr lang="en-US" sz="2000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MU_v signature_RGB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57599" y="1143001"/>
            <a:ext cx="173627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329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609600"/>
            <a:ext cx="7010400" cy="1143000"/>
          </a:xfrm>
        </p:spPr>
        <p:txBody>
          <a:bodyPr/>
          <a:lstStyle/>
          <a:p>
            <a:pPr algn="l" eaLnBrk="1" hangingPunct="1"/>
            <a:r>
              <a:rPr lang="en-US" sz="3600" dirty="0"/>
              <a:t>Thank you!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1828800"/>
            <a:ext cx="7086600" cy="403860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2400" dirty="0"/>
              <a:t>Mentor teachers, thank you for attending this orientation and for your willingness to support our students!   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 algn="l"/>
            <a:endParaRPr lang="en-US" sz="1800" dirty="0"/>
          </a:p>
          <a:p>
            <a:pPr algn="l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10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Purpose of the Meeting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752600"/>
            <a:ext cx="7010400" cy="4572000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sz="2400" dirty="0"/>
              <a:t>To review the details of your pre-internship and internship teaching experiences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sz="2400" dirty="0"/>
          </a:p>
          <a:p>
            <a:pPr eaLnBrk="1" hangingPunct="1">
              <a:spcBef>
                <a:spcPts val="0"/>
              </a:spcBef>
            </a:pPr>
            <a:r>
              <a:rPr lang="en-US" sz="2400" dirty="0"/>
              <a:t>To review the role and responsibilities of the intern, mentor teacher, supervisor, and level coordinator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sz="2000" dirty="0"/>
          </a:p>
          <a:p>
            <a:pPr eaLnBrk="1" hangingPunct="1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4505960"/>
            <a:ext cx="2133600" cy="181864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7010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219200"/>
            <a:ext cx="7010400" cy="5257800"/>
          </a:xfrm>
        </p:spPr>
        <p:txBody>
          <a:bodyPr/>
          <a:lstStyle/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Overview of Pre-Internship Requirements and Expectations </a:t>
            </a:r>
            <a:r>
              <a:rPr lang="en-US" dirty="0">
                <a:solidFill>
                  <a:srgbClr val="92D050"/>
                </a:solidFill>
              </a:rPr>
              <a:t>(Fall 2025)</a:t>
            </a:r>
          </a:p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Overview of Methods Courses</a:t>
            </a:r>
          </a:p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Internship Expectations </a:t>
            </a:r>
            <a:r>
              <a:rPr lang="en-US" dirty="0">
                <a:solidFill>
                  <a:srgbClr val="92D050"/>
                </a:solidFill>
              </a:rPr>
              <a:t>(Spring 2026)</a:t>
            </a:r>
          </a:p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Questions/Discussion</a:t>
            </a:r>
          </a:p>
          <a:p>
            <a:pPr>
              <a:spcBef>
                <a:spcPts val="2000"/>
              </a:spcBef>
              <a:tabLst>
                <a:tab pos="228600" algn="l"/>
                <a:tab pos="406400" algn="l"/>
              </a:tabLst>
            </a:pPr>
            <a:r>
              <a:rPr lang="en-US" dirty="0"/>
              <a:t>Contact Information</a:t>
            </a:r>
          </a:p>
          <a:p>
            <a:pPr marL="0" lvl="2" indent="0">
              <a:buNone/>
              <a:tabLst>
                <a:tab pos="228600" algn="l"/>
                <a:tab pos="406400" algn="l"/>
              </a:tabLst>
            </a:pPr>
            <a:r>
              <a:rPr lang="en-US" dirty="0"/>
              <a:t>						</a:t>
            </a:r>
          </a:p>
          <a:p>
            <a:pPr lvl="3">
              <a:tabLst>
                <a:tab pos="228600" algn="l"/>
                <a:tab pos="406400" algn="l"/>
              </a:tabLst>
            </a:pPr>
            <a:endParaRPr lang="en-US" dirty="0"/>
          </a:p>
          <a:p>
            <a:pPr lvl="3">
              <a:tabLst>
                <a:tab pos="228600" algn="l"/>
                <a:tab pos="406400" algn="l"/>
              </a:tabLst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973483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533400"/>
            <a:ext cx="7010400" cy="685800"/>
          </a:xfrm>
        </p:spPr>
        <p:txBody>
          <a:bodyPr/>
          <a:lstStyle/>
          <a:p>
            <a:pPr eaLnBrk="1" hangingPunct="1">
              <a:buNone/>
            </a:pPr>
            <a:r>
              <a:rPr lang="en-US" sz="3600" dirty="0"/>
              <a:t>Expectations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676400"/>
            <a:ext cx="7162800" cy="4648200"/>
          </a:xfrm>
        </p:spPr>
        <p:txBody>
          <a:bodyPr/>
          <a:lstStyle/>
          <a:p>
            <a:pPr eaLnBrk="1" hangingPunct="1"/>
            <a:r>
              <a:rPr lang="en-US" sz="2200" dirty="0"/>
              <a:t>Team Teaching Model</a:t>
            </a:r>
            <a:endParaRPr lang="en-US" sz="1600" dirty="0"/>
          </a:p>
          <a:p>
            <a:pPr lvl="1" eaLnBrk="1" hangingPunct="1"/>
            <a:r>
              <a:rPr lang="en-US" sz="1600" dirty="0"/>
              <a:t>Learners come 1</a:t>
            </a:r>
            <a:r>
              <a:rPr lang="en-US" sz="1600" baseline="30000" dirty="0"/>
              <a:t>st</a:t>
            </a:r>
            <a:r>
              <a:rPr lang="en-US" sz="1600" dirty="0"/>
              <a:t> </a:t>
            </a:r>
          </a:p>
          <a:p>
            <a:pPr lvl="1" eaLnBrk="1" hangingPunct="1"/>
            <a:r>
              <a:rPr lang="en-US" sz="1600" dirty="0"/>
              <a:t>Teacher Candidates (TCs) should not be left alone in the classroom</a:t>
            </a:r>
          </a:p>
          <a:p>
            <a:pPr lvl="1" eaLnBrk="1" hangingPunct="1"/>
            <a:r>
              <a:rPr lang="en-US" sz="1600" dirty="0"/>
              <a:t>TCs </a:t>
            </a:r>
            <a:r>
              <a:rPr lang="en-US" sz="1600"/>
              <a:t>are not substitute </a:t>
            </a:r>
            <a:r>
              <a:rPr lang="en-US" sz="1600" dirty="0"/>
              <a:t>teachers (see slide 11)</a:t>
            </a:r>
          </a:p>
          <a:p>
            <a:pPr lvl="1" eaLnBrk="1" hangingPunct="1"/>
            <a:r>
              <a:rPr lang="en-US" sz="1600" dirty="0"/>
              <a:t>Guide TCs through reflective practice: </a:t>
            </a:r>
            <a:r>
              <a:rPr lang="en-US" sz="1200" dirty="0"/>
              <a:t>the why, how, what &amp; when of teaching</a:t>
            </a:r>
          </a:p>
          <a:p>
            <a:pPr lvl="1" eaLnBrk="1" hangingPunct="1"/>
            <a:r>
              <a:rPr lang="en-US" sz="1600" dirty="0"/>
              <a:t>Mentor Resources: </a:t>
            </a:r>
            <a:r>
              <a:rPr lang="en-US" sz="1200" dirty="0">
                <a:hlinkClick r:id="rId4"/>
              </a:rPr>
              <a:t>https://www.coloradomesa.edu/teacher-education/mentors.html</a:t>
            </a:r>
            <a:r>
              <a:rPr lang="en-US" sz="1200" dirty="0"/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/>
              <a:t>Program Supervisor: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1600" dirty="0"/>
              <a:t>Facilitates strong triad relationship between intern, mentor and program.</a:t>
            </a:r>
          </a:p>
          <a:p>
            <a:pPr eaLnBrk="1" hangingPunct="1">
              <a:spcAft>
                <a:spcPts val="600"/>
              </a:spcAft>
            </a:pPr>
            <a:r>
              <a:rPr lang="en-US" sz="2200" dirty="0"/>
              <a:t>Teacher Candidate: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1600" dirty="0"/>
              <a:t>It is your responsibility to complete ALL CMU program requirements. Stay connected through D2L, colloquia, email, and the CTE </a:t>
            </a:r>
            <a:r>
              <a:rPr lang="en-US" sz="1600" dirty="0">
                <a:hlinkClick r:id="rId5"/>
              </a:rPr>
              <a:t>website</a:t>
            </a:r>
            <a:r>
              <a:rPr lang="en-US" sz="1600" dirty="0"/>
              <a:t>.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1600" dirty="0"/>
              <a:t>Communicate well with your mentor, supervisor, and CMU professors/advisors.  </a:t>
            </a:r>
            <a:endParaRPr lang="en-US" sz="2400" dirty="0"/>
          </a:p>
        </p:txBody>
      </p:sp>
      <p:sp>
        <p:nvSpPr>
          <p:cNvPr id="4" name="Isosceles Triangle 3"/>
          <p:cNvSpPr/>
          <p:nvPr/>
        </p:nvSpPr>
        <p:spPr bwMode="auto">
          <a:xfrm>
            <a:off x="5905500" y="609600"/>
            <a:ext cx="2057400" cy="1371600"/>
          </a:xfrm>
          <a:prstGeom prst="triangle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312003"/>
            <a:ext cx="2057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C00CC"/>
                </a:solidFill>
              </a:rPr>
              <a:t>Teacher Candidate</a:t>
            </a:r>
          </a:p>
          <a:p>
            <a:pPr algn="ctr"/>
            <a:r>
              <a:rPr lang="en-US" sz="1600" b="1" dirty="0">
                <a:solidFill>
                  <a:srgbClr val="CC00CC"/>
                </a:solidFill>
              </a:rPr>
              <a:t>  </a:t>
            </a:r>
          </a:p>
          <a:p>
            <a:pPr algn="ctr"/>
            <a:r>
              <a:rPr lang="en-US" sz="1600" b="1" dirty="0">
                <a:solidFill>
                  <a:srgbClr val="CC00CC"/>
                </a:solidFill>
              </a:rPr>
              <a:t>(TC)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17284" y="1193342"/>
            <a:ext cx="167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6600"/>
                </a:solidFill>
              </a:rPr>
              <a:t>FIELD: 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Mentor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Administrators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    Resources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   PLCs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1004" y="1084370"/>
            <a:ext cx="1638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 </a:t>
            </a:r>
            <a:r>
              <a:rPr lang="en-US" sz="1600" b="1" dirty="0">
                <a:solidFill>
                  <a:srgbClr val="990033"/>
                </a:solidFill>
              </a:rPr>
              <a:t>CMU</a:t>
            </a:r>
          </a:p>
          <a:p>
            <a:pPr>
              <a:tabLst>
                <a:tab pos="228600" algn="l"/>
              </a:tabLst>
            </a:pPr>
            <a:r>
              <a:rPr lang="en-US" sz="1200" dirty="0"/>
              <a:t>  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Coordinators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Course Instructor</a:t>
            </a:r>
          </a:p>
          <a:p>
            <a:pPr>
              <a:tabLst>
                <a:tab pos="228600" algn="l"/>
              </a:tabLst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	     Supervisor</a:t>
            </a:r>
            <a:br>
              <a:rPr lang="en-US" sz="600" dirty="0">
                <a:solidFill>
                  <a:schemeClr val="bg1">
                    <a:lumMod val="65000"/>
                  </a:schemeClr>
                </a:solidFill>
              </a:rPr>
            </a:br>
            <a:endParaRPr lang="en-US" sz="6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tabLst>
                <a:tab pos="228600" algn="l"/>
              </a:tabLst>
            </a:pPr>
            <a:r>
              <a:rPr lang="en-US" sz="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Desire 2 Learn</a:t>
            </a:r>
          </a:p>
        </p:txBody>
      </p:sp>
      <p:sp>
        <p:nvSpPr>
          <p:cNvPr id="2" name="Rectangle 1"/>
          <p:cNvSpPr/>
          <p:nvPr/>
        </p:nvSpPr>
        <p:spPr>
          <a:xfrm>
            <a:off x="6085865" y="1639618"/>
            <a:ext cx="173477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Communication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4220766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7010400" cy="838200"/>
          </a:xfrm>
        </p:spPr>
        <p:txBody>
          <a:bodyPr/>
          <a:lstStyle/>
          <a:p>
            <a:r>
              <a:rPr lang="en-US" sz="3600" dirty="0"/>
              <a:t>Professionalism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43000"/>
            <a:ext cx="7010400" cy="5334000"/>
          </a:xfrm>
        </p:spPr>
        <p:txBody>
          <a:bodyPr/>
          <a:lstStyle/>
          <a:p>
            <a:r>
              <a:rPr lang="en-US" sz="2400" dirty="0"/>
              <a:t>Dispositions: </a:t>
            </a:r>
            <a:r>
              <a:rPr lang="en-US" sz="1800" dirty="0"/>
              <a:t>see </a:t>
            </a:r>
            <a:r>
              <a:rPr lang="en-US" sz="1800" dirty="0">
                <a:hlinkClick r:id="rId2"/>
              </a:rPr>
              <a:t>Professional Dispositions Form</a:t>
            </a:r>
            <a:endParaRPr lang="en-US" sz="1800" dirty="0"/>
          </a:p>
          <a:p>
            <a:r>
              <a:rPr lang="en-US" sz="2400" dirty="0"/>
              <a:t>Attendance and Punctuality</a:t>
            </a:r>
          </a:p>
          <a:p>
            <a:pPr lvl="1"/>
            <a:r>
              <a:rPr lang="en-US" sz="1800" dirty="0"/>
              <a:t>Notify mentor and program coordinator of issues</a:t>
            </a:r>
          </a:p>
          <a:p>
            <a:pPr lvl="1"/>
            <a:r>
              <a:rPr lang="en-US" sz="1800" dirty="0"/>
              <a:t>Record hours on program </a:t>
            </a:r>
            <a:r>
              <a:rPr lang="en-US" sz="1800" dirty="0">
                <a:hlinkClick r:id="rId3"/>
              </a:rPr>
              <a:t>time log</a:t>
            </a:r>
            <a:r>
              <a:rPr lang="en-US" sz="1800" dirty="0"/>
              <a:t> </a:t>
            </a:r>
          </a:p>
          <a:p>
            <a:pPr lvl="2"/>
            <a:r>
              <a:rPr lang="en-US" sz="1200" i="1" dirty="0"/>
              <a:t>Absences are generally not acceptable. </a:t>
            </a:r>
          </a:p>
          <a:p>
            <a:pPr lvl="2"/>
            <a:r>
              <a:rPr lang="en-US" sz="1200" i="1" dirty="0"/>
              <a:t>An </a:t>
            </a:r>
            <a:r>
              <a:rPr lang="en-US" sz="1200" i="1" dirty="0">
                <a:hlinkClick r:id="rId4"/>
              </a:rPr>
              <a:t>Absence Form</a:t>
            </a:r>
            <a:r>
              <a:rPr lang="en-US" sz="1200" i="1" dirty="0"/>
              <a:t> must be submitted for all absences.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Dress: </a:t>
            </a:r>
            <a:r>
              <a:rPr lang="en-US" sz="1400" i="1" dirty="0">
                <a:solidFill>
                  <a:srgbClr val="CC00CC"/>
                </a:solidFill>
              </a:rPr>
              <a:t>Remember this is a yearlong interview. </a:t>
            </a:r>
            <a:r>
              <a:rPr lang="en-US" sz="1400" i="1" dirty="0"/>
              <a:t>No denim. You want to look like the responsible adult in the room, not like a student or visitor.</a:t>
            </a:r>
          </a:p>
          <a:p>
            <a:r>
              <a:rPr lang="en-US" sz="2400" dirty="0"/>
              <a:t>Communication</a:t>
            </a:r>
          </a:p>
          <a:p>
            <a:pPr lvl="1"/>
            <a:r>
              <a:rPr lang="en-US" sz="2000" dirty="0"/>
              <a:t>Oral: </a:t>
            </a:r>
            <a:r>
              <a:rPr lang="en-US" sz="1300" i="1" dirty="0">
                <a:solidFill>
                  <a:schemeClr val="accent1">
                    <a:lumMod val="50000"/>
                  </a:schemeClr>
                </a:solidFill>
              </a:rPr>
              <a:t>Express yourself thoughtfully with appropriate language.</a:t>
            </a:r>
            <a:endParaRPr lang="en-US" sz="13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2000" dirty="0"/>
              <a:t>Written: </a:t>
            </a:r>
            <a:r>
              <a:rPr lang="en-US" sz="1300" i="1" dirty="0">
                <a:solidFill>
                  <a:schemeClr val="accent1">
                    <a:lumMod val="50000"/>
                  </a:schemeClr>
                </a:solidFill>
              </a:rPr>
              <a:t>Be mindful of your audience. Emails can be forwarded. Proofread </a:t>
            </a:r>
            <a:r>
              <a:rPr lang="en-US" sz="13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</a:t>
            </a:r>
            <a:endParaRPr lang="en-US" sz="13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sz="2000" dirty="0"/>
              <a:t>Social Media/Cell Phones: </a:t>
            </a:r>
            <a:r>
              <a:rPr lang="en-US" sz="1300" i="1" dirty="0"/>
              <a:t>See pg. 8 of the </a:t>
            </a:r>
            <a:r>
              <a:rPr lang="en-US" sz="1300" i="1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5"/>
              </a:rPr>
              <a:t>Intern Handbook</a:t>
            </a:r>
            <a:endParaRPr lang="en-US" sz="1300" dirty="0"/>
          </a:p>
          <a:p>
            <a:r>
              <a:rPr lang="en-US" sz="2400" dirty="0"/>
              <a:t>Attitude: </a:t>
            </a:r>
            <a:r>
              <a:rPr lang="en-US" sz="1400" i="1" dirty="0"/>
              <a:t>As this is a yearlong interview, all impressions are important. </a:t>
            </a:r>
            <a:br>
              <a:rPr lang="en-US" sz="1400" i="1" dirty="0"/>
            </a:br>
            <a:r>
              <a:rPr lang="en-US" sz="1400" i="1" dirty="0">
                <a:solidFill>
                  <a:srgbClr val="990033"/>
                </a:solidFill>
              </a:rPr>
              <a:t>TQS 4: Teacher’s demonstrate professionalism though ethical conduct, reflection, and leadership.</a:t>
            </a:r>
            <a:endParaRPr 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85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Pre-Internship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19200"/>
            <a:ext cx="7010400" cy="5486400"/>
          </a:xfrm>
        </p:spPr>
        <p:txBody>
          <a:bodyPr/>
          <a:lstStyle/>
          <a:p>
            <a:pPr>
              <a:spcBef>
                <a:spcPts val="1000"/>
              </a:spcBef>
              <a:spcAft>
                <a:spcPts val="600"/>
              </a:spcAft>
            </a:pPr>
            <a:r>
              <a:rPr lang="en-US" sz="2400" dirty="0"/>
              <a:t>START and END with school district calendar – </a:t>
            </a:r>
            <a:r>
              <a:rPr lang="en-US" sz="2400" b="1" u="sng" dirty="0"/>
              <a:t>not</a:t>
            </a:r>
            <a:r>
              <a:rPr lang="en-US" sz="2400" dirty="0"/>
              <a:t> by hours completed or by CMU calendar</a:t>
            </a:r>
          </a:p>
          <a:p>
            <a:pPr>
              <a:spcBef>
                <a:spcPts val="1000"/>
              </a:spcBef>
              <a:spcAft>
                <a:spcPts val="600"/>
              </a:spcAft>
            </a:pPr>
            <a:r>
              <a:rPr lang="en-US" sz="2400" dirty="0"/>
              <a:t>Balance between coursework, observation, and working with students. </a:t>
            </a:r>
          </a:p>
          <a:p>
            <a:pPr lvl="1"/>
            <a:r>
              <a:rPr lang="en-US" sz="2200" dirty="0"/>
              <a:t>Taking methods courses</a:t>
            </a:r>
          </a:p>
          <a:p>
            <a:pPr lvl="1"/>
            <a:r>
              <a:rPr lang="en-US" sz="2200" dirty="0"/>
              <a:t>Have a full course load</a:t>
            </a:r>
          </a:p>
          <a:p>
            <a:pPr lvl="1">
              <a:spcBef>
                <a:spcPts val="500"/>
              </a:spcBef>
            </a:pPr>
            <a:r>
              <a:rPr lang="en-US" sz="2200" dirty="0"/>
              <a:t>Should NOT be teaching a lot</a:t>
            </a:r>
          </a:p>
          <a:p>
            <a:pPr>
              <a:spcBef>
                <a:spcPts val="1000"/>
              </a:spcBef>
              <a:spcAft>
                <a:spcPts val="600"/>
              </a:spcAft>
            </a:pPr>
            <a:r>
              <a:rPr lang="en-US" sz="2400" dirty="0"/>
              <a:t>Team Teaching Model: </a:t>
            </a:r>
          </a:p>
          <a:p>
            <a:pPr lvl="1">
              <a:spcBef>
                <a:spcPts val="1000"/>
              </a:spcBef>
              <a:spcAft>
                <a:spcPts val="600"/>
              </a:spcAft>
            </a:pPr>
            <a:r>
              <a:rPr lang="en-US" sz="2000" dirty="0"/>
              <a:t>Pre-interns spend time in the classroom building relationships with mentors and students.</a:t>
            </a:r>
          </a:p>
          <a:p>
            <a:pPr lvl="1">
              <a:spcBef>
                <a:spcPts val="1000"/>
              </a:spcBef>
              <a:spcAft>
                <a:spcPts val="600"/>
              </a:spcAft>
            </a:pPr>
            <a:r>
              <a:rPr lang="en-US" sz="2000" dirty="0"/>
              <a:t>Focus on learning classroom routines and the logistics of the school. Integrate in class and building.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4431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109" y="914400"/>
            <a:ext cx="7010400" cy="838200"/>
          </a:xfrm>
        </p:spPr>
        <p:txBody>
          <a:bodyPr/>
          <a:lstStyle/>
          <a:p>
            <a:r>
              <a:rPr lang="en-US" sz="3500" dirty="0"/>
              <a:t>Pre-Internship Observations &amp; Evaluations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679" y="1981200"/>
            <a:ext cx="6934200" cy="4495800"/>
          </a:xfrm>
        </p:spPr>
        <p:txBody>
          <a:bodyPr/>
          <a:lstStyle/>
          <a:p>
            <a:r>
              <a:rPr lang="en-US" sz="2400" dirty="0"/>
              <a:t>Observation – CMU Faculty/Supervisor  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Minimum 2 formal lesson observations</a:t>
            </a:r>
          </a:p>
          <a:p>
            <a:r>
              <a:rPr lang="en-US" sz="2400" dirty="0"/>
              <a:t>Lesson Observation – Mentor Teacher</a:t>
            </a:r>
          </a:p>
          <a:p>
            <a:pPr lvl="1">
              <a:spcAft>
                <a:spcPts val="600"/>
              </a:spcAft>
            </a:pPr>
            <a:r>
              <a:rPr lang="en-US" sz="2000" dirty="0"/>
              <a:t>Some courses may require formal lesson observations</a:t>
            </a:r>
          </a:p>
          <a:p>
            <a:r>
              <a:rPr lang="en-US" sz="2400" dirty="0"/>
              <a:t>Pre-Interns are expected to have </a:t>
            </a:r>
            <a:r>
              <a:rPr lang="en-US" sz="2400" b="1" dirty="0"/>
              <a:t>written lesson plans for any</a:t>
            </a:r>
            <a:r>
              <a:rPr lang="en-US" sz="2400" dirty="0"/>
              <a:t> lesson they teach</a:t>
            </a:r>
          </a:p>
          <a:p>
            <a:pPr>
              <a:spcBef>
                <a:spcPts val="1500"/>
              </a:spcBef>
            </a:pPr>
            <a:r>
              <a:rPr lang="en-US" sz="2400" dirty="0"/>
              <a:t>Evaluations (Pre-intern and Mentor)</a:t>
            </a:r>
          </a:p>
          <a:p>
            <a:pPr lvl="1"/>
            <a:r>
              <a:rPr lang="en-US" sz="2000" dirty="0">
                <a:ea typeface="+mn-ea"/>
                <a:cs typeface="+mn-cs"/>
              </a:rPr>
              <a:t>Midterm and Final</a:t>
            </a:r>
          </a:p>
          <a:p>
            <a:pPr lvl="1"/>
            <a:r>
              <a:rPr lang="en-US" sz="2000" dirty="0">
                <a:ea typeface="+mn-ea"/>
                <a:cs typeface="+mn-cs"/>
              </a:rPr>
              <a:t>Scoring</a:t>
            </a:r>
          </a:p>
        </p:txBody>
      </p:sp>
    </p:spTree>
    <p:extLst>
      <p:ext uri="{BB962C8B-B14F-4D97-AF65-F5344CB8AC3E}">
        <p14:creationId xmlns:p14="http://schemas.microsoft.com/office/powerpoint/2010/main" val="1473087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Pre-Internship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143000"/>
            <a:ext cx="7010400" cy="5486400"/>
          </a:xfrm>
        </p:spPr>
        <p:txBody>
          <a:bodyPr/>
          <a:lstStyle/>
          <a:p>
            <a:r>
              <a:rPr lang="en-US" sz="2400" dirty="0"/>
              <a:t>Undergraduates</a:t>
            </a:r>
          </a:p>
          <a:p>
            <a:pPr lvl="1"/>
            <a:r>
              <a:rPr lang="en-US" sz="2000" dirty="0">
                <a:highlight>
                  <a:srgbClr val="FFFF00"/>
                </a:highlight>
              </a:rPr>
              <a:t>Secondary: </a:t>
            </a:r>
            <a:r>
              <a:rPr lang="en-US" sz="2000" dirty="0"/>
              <a:t>Must set a regular schedule of at least 12-15 hours/week and provide copies to mentor teacher </a:t>
            </a:r>
            <a:r>
              <a:rPr lang="en-US" sz="2000" b="1" u="sng" dirty="0"/>
              <a:t>and</a:t>
            </a:r>
            <a:r>
              <a:rPr lang="en-US" sz="2000" dirty="0"/>
              <a:t> coordinator - </a:t>
            </a:r>
            <a:r>
              <a:rPr lang="en-US" sz="2000" dirty="0">
                <a:hlinkClick r:id="rId2"/>
              </a:rPr>
              <a:t>bbickham@coloradomesa.edu</a:t>
            </a: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7760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59D56-1A36-74AA-B614-B5290CB49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3600" b="1" dirty="0"/>
            </a:br>
            <a:r>
              <a:rPr lang="en-US" sz="3600" b="1" dirty="0"/>
              <a:t>Paperwork Due </a:t>
            </a:r>
            <a:r>
              <a:rPr lang="en-US" sz="3600" dirty="0"/>
              <a:t>(see timeline)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E7DE7-A410-A5CC-EB4F-E9FA1436C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Evaluations (Pre-Intern and Mentor)</a:t>
            </a:r>
          </a:p>
          <a:p>
            <a:pPr lvl="1"/>
            <a:r>
              <a:rPr lang="en-US" sz="2000" dirty="0"/>
              <a:t>Midterm and Final</a:t>
            </a:r>
          </a:p>
          <a:p>
            <a:r>
              <a:rPr lang="en-US" sz="2400" dirty="0"/>
              <a:t>Time Log  </a:t>
            </a:r>
          </a:p>
          <a:p>
            <a:pPr lvl="1"/>
            <a:r>
              <a:rPr lang="en-US" sz="2000" dirty="0"/>
              <a:t>Pre-interns log hours and absences (daily/weekly)</a:t>
            </a:r>
          </a:p>
          <a:p>
            <a:pPr lvl="1"/>
            <a:r>
              <a:rPr lang="en-US" sz="2000" dirty="0"/>
              <a:t>Mentor’s signature is required on time log at the end of the semester. </a:t>
            </a:r>
          </a:p>
          <a:p>
            <a:r>
              <a:rPr lang="en-US" sz="2400" dirty="0"/>
              <a:t>Growth Plan </a:t>
            </a:r>
          </a:p>
          <a:p>
            <a:pPr lvl="1"/>
            <a:r>
              <a:rPr lang="en-US" sz="2000" dirty="0"/>
              <a:t>Candidates and mentors will fill this out together at the end of the pre-internship semester.</a:t>
            </a:r>
          </a:p>
          <a:p>
            <a:r>
              <a:rPr lang="en-US" sz="2400" dirty="0"/>
              <a:t>Internship Timeline</a:t>
            </a:r>
          </a:p>
          <a:p>
            <a:pPr lvl="1"/>
            <a:r>
              <a:rPr lang="en-US" sz="2000" dirty="0"/>
              <a:t>Candidates and mentors will fill this out together at the end of the pre-internship semester.</a:t>
            </a:r>
          </a:p>
        </p:txBody>
      </p:sp>
    </p:spTree>
    <p:extLst>
      <p:ext uri="{BB962C8B-B14F-4D97-AF65-F5344CB8AC3E}">
        <p14:creationId xmlns:p14="http://schemas.microsoft.com/office/powerpoint/2010/main" val="11735191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Fals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BULLETTYPE" val="3"/>
  <p:tag name="COUNTDOWNSECONDS" val="10"/>
  <p:tag name="CHARTVALUEFORMAT" val="0%"/>
  <p:tag name="MAXRESPONDERS" val="5"/>
  <p:tag name="CUSTOMCELLFORECOLOR" val="-16777216"/>
  <p:tag name="DISPLAYDEVICENUMBER" val="True"/>
  <p:tag name="CHARTCOLORS" val="0"/>
  <p:tag name="INCLUDEPPT" val="True"/>
  <p:tag name="AUTOADJUSTPARTRANGE" val="True"/>
  <p:tag name="ANSWERNOWSTYLE" val="-1"/>
  <p:tag name="BACKUPSESSIONS" val="True"/>
  <p:tag name="PARTICIPANTSINLEADERBOARD" val="5"/>
  <p:tag name="CUSTOMCELLBACKCOLOR1" val="-657956"/>
  <p:tag name="AUTOSIZEGRID" val="True"/>
  <p:tag name="PARTLISTDEFAULT" val="0"/>
  <p:tag name="TPVERSION" val="2006"/>
  <p:tag name="RESPCOUNTERFORMAT" val="0"/>
  <p:tag name="AUTOUPDATEALIASES" val="True"/>
  <p:tag name="CUSTOMCELLBACKCOLOR4" val="-8355712"/>
  <p:tag name="CHARTLABELS" val="0"/>
  <p:tag name="ZEROBASED" val="False"/>
  <p:tag name="INPUTSOURCE" val="1"/>
  <p:tag name="BUBBLEVALUEFORMAT" val="0.0"/>
  <p:tag name="GRIDSIZE" val="{Width=800, Height=600}"/>
  <p:tag name="POWERPOINTVERSION" val="11.0"/>
  <p:tag name="ROTATIONINTERVAL" val="2"/>
  <p:tag name="GRIDOPACITY" val="90"/>
  <p:tag name="SHOWBARVISIBLE" val="True"/>
  <p:tag name="CUSTOMGRIDBACKCOLOR" val="-2830136"/>
  <p:tag name="REALTIMEBACKUP" val="False"/>
  <p:tag name="USESCHEMECOLORS" val="True"/>
  <p:tag name="BACKUPMAINTENANCE" val="7"/>
  <p:tag name="COUNTDOWNSTYLE" val="-1"/>
  <p:tag name="BUBBLESIZEVISIBLE" val="True"/>
  <p:tag name="CORRECTPOINTVALUE" val="100"/>
  <p:tag name="RESETCHARTS" val="True"/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Chalk design template [1]">
  <a:themeElements>
    <a:clrScheme name="Chalk design template 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lk design template 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halk design template 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halk design template [1]">
  <a:themeElements>
    <a:clrScheme name="Chalk design template [1]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lk design template [1]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halk design template [1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[1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[1]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 design template [1]</Template>
  <TotalTime>10233</TotalTime>
  <Words>1536</Words>
  <Application>Microsoft Office PowerPoint</Application>
  <PresentationFormat>On-screen Show (4:3)</PresentationFormat>
  <Paragraphs>185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Garamond</vt:lpstr>
      <vt:lpstr>Wingdings</vt:lpstr>
      <vt:lpstr>Chalk design template [1]</vt:lpstr>
      <vt:lpstr>1_Chalk design template [1]</vt:lpstr>
      <vt:lpstr>     Secondary  Pre-Internship Teacher Candidate &amp;  Mentor Teacher Orientation  April 13, 2025 5:00 pm via Zoom</vt:lpstr>
      <vt:lpstr>Purpose of the Meeting</vt:lpstr>
      <vt:lpstr>Agenda</vt:lpstr>
      <vt:lpstr>Expectations</vt:lpstr>
      <vt:lpstr>Professionalism</vt:lpstr>
      <vt:lpstr>Pre-Internship Overview</vt:lpstr>
      <vt:lpstr>Pre-Internship Observations &amp; Evaluations </vt:lpstr>
      <vt:lpstr>Pre-Internship Schedule</vt:lpstr>
      <vt:lpstr> Paperwork Due (see timeline) </vt:lpstr>
      <vt:lpstr>Pre-Internship </vt:lpstr>
      <vt:lpstr>Internship Requirements</vt:lpstr>
      <vt:lpstr>Internship Expectations</vt:lpstr>
      <vt:lpstr>Substitute Teaching During Internship</vt:lpstr>
      <vt:lpstr>@mavs.coloradomesa.edu</vt:lpstr>
      <vt:lpstr>Contact Information</vt:lpstr>
      <vt:lpstr>Questions/Discussions </vt:lpstr>
      <vt:lpstr>Follow Us</vt:lpstr>
      <vt:lpstr>Thank you!</vt:lpstr>
    </vt:vector>
  </TitlesOfParts>
  <Company>Duquesne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Could be one of them!</dc:title>
  <dc:creator>rhodesst</dc:creator>
  <cp:lastModifiedBy>Bickham, Blake</cp:lastModifiedBy>
  <cp:revision>508</cp:revision>
  <cp:lastPrinted>2021-01-13T20:59:42Z</cp:lastPrinted>
  <dcterms:created xsi:type="dcterms:W3CDTF">2003-10-16T15:20:22Z</dcterms:created>
  <dcterms:modified xsi:type="dcterms:W3CDTF">2025-08-12T18:57:35Z</dcterms:modified>
</cp:coreProperties>
</file>