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7" r:id="rId2"/>
    <p:sldId id="259" r:id="rId3"/>
    <p:sldId id="261" r:id="rId4"/>
    <p:sldId id="262" r:id="rId5"/>
    <p:sldId id="263" r:id="rId6"/>
    <p:sldId id="264" r:id="rId7"/>
    <p:sldId id="271" r:id="rId8"/>
    <p:sldId id="275" r:id="rId9"/>
    <p:sldId id="273" r:id="rId10"/>
    <p:sldId id="272" r:id="rId11"/>
    <p:sldId id="274" r:id="rId12"/>
    <p:sldId id="268" r:id="rId1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1pPr>
    <a:lvl2pPr marL="0" marR="0" indent="4572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2pPr>
    <a:lvl3pPr marL="0" marR="0" indent="9144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3pPr>
    <a:lvl4pPr marL="0" marR="0" indent="13716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4pPr>
    <a:lvl5pPr marL="0" marR="0" indent="18288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5pPr>
    <a:lvl6pPr marL="0" marR="0" indent="22860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6pPr>
    <a:lvl7pPr marL="0" marR="0" indent="27432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7pPr>
    <a:lvl8pPr marL="0" marR="0" indent="32004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8pPr>
    <a:lvl9pPr marL="0" marR="0" indent="365760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lvl9pPr>
  </p:defaultTextStyle>
  <p:extLst>
    <p:ext uri="{EFAFB233-063F-42B5-8137-9DF3F51BA10A}">
      <p15:sldGuideLst xmlns:p15="http://schemas.microsoft.com/office/powerpoint/2012/main">
        <p15:guide id="1" orient="horz" pos="4320" userDrawn="1">
          <p15:clr>
            <a:srgbClr val="A4A3A4"/>
          </p15:clr>
        </p15:guide>
        <p15:guide id="2" pos="770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0037"/>
    <a:srgbClr val="5D0022"/>
    <a:srgbClr val="700B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26B2DD-8B2D-4BD1-BEB9-0716E4B952C1}" v="10" dt="2025-11-07T21:34:03.376"/>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
          <a:latin typeface="Helvetica Neue Medium"/>
          <a:ea typeface="Helvetica Neue Medium"/>
          <a:cs typeface="Helvetica Neue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
          <a:latin typeface="Helvetica Neue Medium"/>
          <a:ea typeface="Helvetica Neue Medium"/>
          <a:cs typeface="Helvetica Neue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0" d="100"/>
          <a:sy n="30" d="100"/>
        </p:scale>
        <p:origin x="884" y="16"/>
      </p:cViewPr>
      <p:guideLst>
        <p:guide orient="horz" pos="4320"/>
        <p:guide pos="770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ingley, Emma K" userId="S::ekmattingley@mavs.coloradomesa.edu::d23f8a2c-db79-4550-b6f2-e9cc50a53172" providerId="AD" clId="Web-{1BC2C3FB-8643-FE21-EE2A-FBFAFB43F29B}"/>
    <pc:docChg chg="addSld delSld modSld">
      <pc:chgData name="Mattingley, Emma K" userId="S::ekmattingley@mavs.coloradomesa.edu::d23f8a2c-db79-4550-b6f2-e9cc50a53172" providerId="AD" clId="Web-{1BC2C3FB-8643-FE21-EE2A-FBFAFB43F29B}" dt="2025-10-06T14:58:57.559" v="438" actId="1076"/>
      <pc:docMkLst>
        <pc:docMk/>
      </pc:docMkLst>
      <pc:sldChg chg="addSp modSp">
        <pc:chgData name="Mattingley, Emma K" userId="S::ekmattingley@mavs.coloradomesa.edu::d23f8a2c-db79-4550-b6f2-e9cc50a53172" providerId="AD" clId="Web-{1BC2C3FB-8643-FE21-EE2A-FBFAFB43F29B}" dt="2025-10-06T14:58:57.559" v="438" actId="1076"/>
        <pc:sldMkLst>
          <pc:docMk/>
          <pc:sldMk cId="0" sldId="261"/>
        </pc:sldMkLst>
      </pc:sldChg>
      <pc:sldChg chg="modSp">
        <pc:chgData name="Mattingley, Emma K" userId="S::ekmattingley@mavs.coloradomesa.edu::d23f8a2c-db79-4550-b6f2-e9cc50a53172" providerId="AD" clId="Web-{1BC2C3FB-8643-FE21-EE2A-FBFAFB43F29B}" dt="2025-10-06T14:35:12.069" v="196" actId="14100"/>
        <pc:sldMkLst>
          <pc:docMk/>
          <pc:sldMk cId="0" sldId="262"/>
        </pc:sldMkLst>
      </pc:sldChg>
      <pc:sldChg chg="modSp">
        <pc:chgData name="Mattingley, Emma K" userId="S::ekmattingley@mavs.coloradomesa.edu::d23f8a2c-db79-4550-b6f2-e9cc50a53172" providerId="AD" clId="Web-{1BC2C3FB-8643-FE21-EE2A-FBFAFB43F29B}" dt="2025-10-06T14:36:24.069" v="202" actId="1076"/>
        <pc:sldMkLst>
          <pc:docMk/>
          <pc:sldMk cId="0" sldId="263"/>
        </pc:sldMkLst>
      </pc:sldChg>
      <pc:sldChg chg="modSp">
        <pc:chgData name="Mattingley, Emma K" userId="S::ekmattingley@mavs.coloradomesa.edu::d23f8a2c-db79-4550-b6f2-e9cc50a53172" providerId="AD" clId="Web-{1BC2C3FB-8643-FE21-EE2A-FBFAFB43F29B}" dt="2025-10-06T14:36:59.303" v="207" actId="1076"/>
        <pc:sldMkLst>
          <pc:docMk/>
          <pc:sldMk cId="0" sldId="264"/>
        </pc:sldMkLst>
      </pc:sldChg>
      <pc:sldChg chg="addSp delSp modSp del">
        <pc:chgData name="Mattingley, Emma K" userId="S::ekmattingley@mavs.coloradomesa.edu::d23f8a2c-db79-4550-b6f2-e9cc50a53172" providerId="AD" clId="Web-{1BC2C3FB-8643-FE21-EE2A-FBFAFB43F29B}" dt="2025-10-06T14:47:51.040" v="330"/>
        <pc:sldMkLst>
          <pc:docMk/>
          <pc:sldMk cId="0" sldId="265"/>
        </pc:sldMkLst>
      </pc:sldChg>
      <pc:sldChg chg="modSp">
        <pc:chgData name="Mattingley, Emma K" userId="S::ekmattingley@mavs.coloradomesa.edu::d23f8a2c-db79-4550-b6f2-e9cc50a53172" providerId="AD" clId="Web-{1BC2C3FB-8643-FE21-EE2A-FBFAFB43F29B}" dt="2025-10-06T14:52:02.354" v="364" actId="1076"/>
        <pc:sldMkLst>
          <pc:docMk/>
          <pc:sldMk cId="0" sldId="266"/>
        </pc:sldMkLst>
      </pc:sldChg>
      <pc:sldChg chg="delSp modSp del">
        <pc:chgData name="Mattingley, Emma K" userId="S::ekmattingley@mavs.coloradomesa.edu::d23f8a2c-db79-4550-b6f2-e9cc50a53172" providerId="AD" clId="Web-{1BC2C3FB-8643-FE21-EE2A-FBFAFB43F29B}" dt="2025-10-06T14:50:23.385" v="345"/>
        <pc:sldMkLst>
          <pc:docMk/>
          <pc:sldMk cId="0" sldId="267"/>
        </pc:sldMkLst>
      </pc:sldChg>
      <pc:sldChg chg="addSp modSp new del">
        <pc:chgData name="Mattingley, Emma K" userId="S::ekmattingley@mavs.coloradomesa.edu::d23f8a2c-db79-4550-b6f2-e9cc50a53172" providerId="AD" clId="Web-{1BC2C3FB-8643-FE21-EE2A-FBFAFB43F29B}" dt="2025-10-06T14:52:11.745" v="365"/>
        <pc:sldMkLst>
          <pc:docMk/>
          <pc:sldMk cId="4121073931" sldId="269"/>
        </pc:sldMkLst>
      </pc:sldChg>
      <pc:sldChg chg="addSp modSp new del">
        <pc:chgData name="Mattingley, Emma K" userId="S::ekmattingley@mavs.coloradomesa.edu::d23f8a2c-db79-4550-b6f2-e9cc50a53172" providerId="AD" clId="Web-{1BC2C3FB-8643-FE21-EE2A-FBFAFB43F29B}" dt="2025-10-06T14:53:16.730" v="380"/>
        <pc:sldMkLst>
          <pc:docMk/>
          <pc:sldMk cId="250917909" sldId="270"/>
        </pc:sldMkLst>
      </pc:sldChg>
      <pc:sldChg chg="addSp modSp new">
        <pc:chgData name="Mattingley, Emma K" userId="S::ekmattingley@mavs.coloradomesa.edu::d23f8a2c-db79-4550-b6f2-e9cc50a53172" providerId="AD" clId="Web-{1BC2C3FB-8643-FE21-EE2A-FBFAFB43F29B}" dt="2025-10-06T14:47:16.993" v="329" actId="1076"/>
        <pc:sldMkLst>
          <pc:docMk/>
          <pc:sldMk cId="1485294618" sldId="271"/>
        </pc:sldMkLst>
      </pc:sldChg>
      <pc:sldChg chg="addSp modSp new">
        <pc:chgData name="Mattingley, Emma K" userId="S::ekmattingley@mavs.coloradomesa.edu::d23f8a2c-db79-4550-b6f2-e9cc50a53172" providerId="AD" clId="Web-{1BC2C3FB-8643-FE21-EE2A-FBFAFB43F29B}" dt="2025-10-06T14:54:24.871" v="393" actId="20577"/>
        <pc:sldMkLst>
          <pc:docMk/>
          <pc:sldMk cId="1267755397" sldId="272"/>
        </pc:sldMkLst>
      </pc:sldChg>
      <pc:sldChg chg="addSp modSp new">
        <pc:chgData name="Mattingley, Emma K" userId="S::ekmattingley@mavs.coloradomesa.edu::d23f8a2c-db79-4550-b6f2-e9cc50a53172" providerId="AD" clId="Web-{1BC2C3FB-8643-FE21-EE2A-FBFAFB43F29B}" dt="2025-10-06T14:55:45.512" v="403" actId="1076"/>
        <pc:sldMkLst>
          <pc:docMk/>
          <pc:sldMk cId="2091816079" sldId="273"/>
        </pc:sldMkLst>
      </pc:sldChg>
      <pc:sldChg chg="addSp modSp new">
        <pc:chgData name="Mattingley, Emma K" userId="S::ekmattingley@mavs.coloradomesa.edu::d23f8a2c-db79-4550-b6f2-e9cc50a53172" providerId="AD" clId="Web-{1BC2C3FB-8643-FE21-EE2A-FBFAFB43F29B}" dt="2025-10-06T14:53:10.589" v="379" actId="1076"/>
        <pc:sldMkLst>
          <pc:docMk/>
          <pc:sldMk cId="2513827832" sldId="274"/>
        </pc:sldMkLst>
      </pc:sldChg>
    </pc:docChg>
  </pc:docChgLst>
  <pc:docChgLst>
    <pc:chgData name="Kempken, Patty" userId="9939d16c-1ffe-4bc6-b593-d7ef83de012c" providerId="ADAL" clId="{786E3617-0069-4E75-BDD8-9D80FB06BB99}"/>
    <pc:docChg chg="undo custSel modSld">
      <pc:chgData name="Kempken, Patty" userId="9939d16c-1ffe-4bc6-b593-d7ef83de012c" providerId="ADAL" clId="{786E3617-0069-4E75-BDD8-9D80FB06BB99}" dt="2025-11-07T21:34:28.747" v="360" actId="20577"/>
      <pc:docMkLst>
        <pc:docMk/>
      </pc:docMkLst>
      <pc:sldChg chg="modSp mod">
        <pc:chgData name="Kempken, Patty" userId="9939d16c-1ffe-4bc6-b593-d7ef83de012c" providerId="ADAL" clId="{786E3617-0069-4E75-BDD8-9D80FB06BB99}" dt="2025-11-07T21:24:04.520" v="18" actId="20577"/>
        <pc:sldMkLst>
          <pc:docMk/>
          <pc:sldMk cId="0" sldId="259"/>
        </pc:sldMkLst>
        <pc:spChg chg="mod">
          <ac:chgData name="Kempken, Patty" userId="9939d16c-1ffe-4bc6-b593-d7ef83de012c" providerId="ADAL" clId="{786E3617-0069-4E75-BDD8-9D80FB06BB99}" dt="2025-11-07T21:24:04.520" v="18" actId="20577"/>
          <ac:spMkLst>
            <pc:docMk/>
            <pc:sldMk cId="0" sldId="259"/>
            <ac:spMk id="58" creationId="{00000000-0000-0000-0000-000000000000}"/>
          </ac:spMkLst>
        </pc:spChg>
      </pc:sldChg>
      <pc:sldChg chg="modSp mod">
        <pc:chgData name="Kempken, Patty" userId="9939d16c-1ffe-4bc6-b593-d7ef83de012c" providerId="ADAL" clId="{786E3617-0069-4E75-BDD8-9D80FB06BB99}" dt="2025-11-07T21:25:02.505" v="22" actId="14100"/>
        <pc:sldMkLst>
          <pc:docMk/>
          <pc:sldMk cId="0" sldId="261"/>
        </pc:sldMkLst>
        <pc:spChg chg="mod">
          <ac:chgData name="Kempken, Patty" userId="9939d16c-1ffe-4bc6-b593-d7ef83de012c" providerId="ADAL" clId="{786E3617-0069-4E75-BDD8-9D80FB06BB99}" dt="2025-11-07T21:25:02.505" v="22" actId="14100"/>
          <ac:spMkLst>
            <pc:docMk/>
            <pc:sldMk cId="0" sldId="261"/>
            <ac:spMk id="70" creationId="{00000000-0000-0000-0000-000000000000}"/>
          </ac:spMkLst>
        </pc:spChg>
      </pc:sldChg>
      <pc:sldChg chg="modSp mod">
        <pc:chgData name="Kempken, Patty" userId="9939d16c-1ffe-4bc6-b593-d7ef83de012c" providerId="ADAL" clId="{786E3617-0069-4E75-BDD8-9D80FB06BB99}" dt="2025-11-07T21:27:44.850" v="43" actId="20577"/>
        <pc:sldMkLst>
          <pc:docMk/>
          <pc:sldMk cId="0" sldId="262"/>
        </pc:sldMkLst>
        <pc:spChg chg="mod">
          <ac:chgData name="Kempken, Patty" userId="9939d16c-1ffe-4bc6-b593-d7ef83de012c" providerId="ADAL" clId="{786E3617-0069-4E75-BDD8-9D80FB06BB99}" dt="2025-11-07T21:27:44.850" v="43" actId="20577"/>
          <ac:spMkLst>
            <pc:docMk/>
            <pc:sldMk cId="0" sldId="262"/>
            <ac:spMk id="75" creationId="{00000000-0000-0000-0000-000000000000}"/>
          </ac:spMkLst>
        </pc:spChg>
      </pc:sldChg>
      <pc:sldChg chg="modSp mod">
        <pc:chgData name="Kempken, Patty" userId="9939d16c-1ffe-4bc6-b593-d7ef83de012c" providerId="ADAL" clId="{786E3617-0069-4E75-BDD8-9D80FB06BB99}" dt="2025-11-07T21:30:22.633" v="166" actId="20577"/>
        <pc:sldMkLst>
          <pc:docMk/>
          <pc:sldMk cId="0" sldId="263"/>
        </pc:sldMkLst>
        <pc:spChg chg="mod">
          <ac:chgData name="Kempken, Patty" userId="9939d16c-1ffe-4bc6-b593-d7ef83de012c" providerId="ADAL" clId="{786E3617-0069-4E75-BDD8-9D80FB06BB99}" dt="2025-11-07T21:30:22.633" v="166" actId="20577"/>
          <ac:spMkLst>
            <pc:docMk/>
            <pc:sldMk cId="0" sldId="263"/>
            <ac:spMk id="4" creationId="{27093F60-A1A9-7B16-2F65-63238DCEB43D}"/>
          </ac:spMkLst>
        </pc:spChg>
      </pc:sldChg>
      <pc:sldChg chg="modSp mod">
        <pc:chgData name="Kempken, Patty" userId="9939d16c-1ffe-4bc6-b593-d7ef83de012c" providerId="ADAL" clId="{786E3617-0069-4E75-BDD8-9D80FB06BB99}" dt="2025-11-07T21:30:50.472" v="175" actId="20577"/>
        <pc:sldMkLst>
          <pc:docMk/>
          <pc:sldMk cId="0" sldId="264"/>
        </pc:sldMkLst>
        <pc:spChg chg="mod">
          <ac:chgData name="Kempken, Patty" userId="9939d16c-1ffe-4bc6-b593-d7ef83de012c" providerId="ADAL" clId="{786E3617-0069-4E75-BDD8-9D80FB06BB99}" dt="2025-11-07T21:30:50.472" v="175" actId="20577"/>
          <ac:spMkLst>
            <pc:docMk/>
            <pc:sldMk cId="0" sldId="264"/>
            <ac:spMk id="5" creationId="{CBC528DA-DF44-5F71-9120-B069FF5D812A}"/>
          </ac:spMkLst>
        </pc:spChg>
      </pc:sldChg>
      <pc:sldChg chg="delSp modSp mod">
        <pc:chgData name="Kempken, Patty" userId="9939d16c-1ffe-4bc6-b593-d7ef83de012c" providerId="ADAL" clId="{786E3617-0069-4E75-BDD8-9D80FB06BB99}" dt="2025-11-07T21:32:37.809" v="287" actId="20577"/>
        <pc:sldMkLst>
          <pc:docMk/>
          <pc:sldMk cId="1485294618" sldId="271"/>
        </pc:sldMkLst>
        <pc:spChg chg="del">
          <ac:chgData name="Kempken, Patty" userId="9939d16c-1ffe-4bc6-b593-d7ef83de012c" providerId="ADAL" clId="{786E3617-0069-4E75-BDD8-9D80FB06BB99}" dt="2025-11-07T21:32:04.278" v="230" actId="478"/>
          <ac:spMkLst>
            <pc:docMk/>
            <pc:sldMk cId="1485294618" sldId="271"/>
            <ac:spMk id="3" creationId="{E186D516-E83A-8669-6458-7F4A3A0952F4}"/>
          </ac:spMkLst>
        </pc:spChg>
        <pc:spChg chg="mod">
          <ac:chgData name="Kempken, Patty" userId="9939d16c-1ffe-4bc6-b593-d7ef83de012c" providerId="ADAL" clId="{786E3617-0069-4E75-BDD8-9D80FB06BB99}" dt="2025-11-07T21:32:20.742" v="285" actId="20577"/>
          <ac:spMkLst>
            <pc:docMk/>
            <pc:sldMk cId="1485294618" sldId="271"/>
            <ac:spMk id="4" creationId="{43196F7D-DE94-E1B3-05C7-AD4AB8AE51E4}"/>
          </ac:spMkLst>
        </pc:spChg>
        <pc:spChg chg="mod">
          <ac:chgData name="Kempken, Patty" userId="9939d16c-1ffe-4bc6-b593-d7ef83de012c" providerId="ADAL" clId="{786E3617-0069-4E75-BDD8-9D80FB06BB99}" dt="2025-11-07T21:32:37.809" v="287" actId="20577"/>
          <ac:spMkLst>
            <pc:docMk/>
            <pc:sldMk cId="1485294618" sldId="271"/>
            <ac:spMk id="7" creationId="{9465FFC2-45A7-CE7D-3EC2-0C3984C3363E}"/>
          </ac:spMkLst>
        </pc:spChg>
      </pc:sldChg>
      <pc:sldChg chg="modSp mod">
        <pc:chgData name="Kempken, Patty" userId="9939d16c-1ffe-4bc6-b593-d7ef83de012c" providerId="ADAL" clId="{786E3617-0069-4E75-BDD8-9D80FB06BB99}" dt="2025-11-07T21:34:28.747" v="360" actId="20577"/>
        <pc:sldMkLst>
          <pc:docMk/>
          <pc:sldMk cId="1267755397" sldId="272"/>
        </pc:sldMkLst>
        <pc:spChg chg="mod">
          <ac:chgData name="Kempken, Patty" userId="9939d16c-1ffe-4bc6-b593-d7ef83de012c" providerId="ADAL" clId="{786E3617-0069-4E75-BDD8-9D80FB06BB99}" dt="2025-11-07T21:34:28.747" v="360" actId="20577"/>
          <ac:spMkLst>
            <pc:docMk/>
            <pc:sldMk cId="1267755397" sldId="272"/>
            <ac:spMk id="3" creationId="{1EB75788-126D-C42F-BABD-4208D85FA7C4}"/>
          </ac:spMkLst>
        </pc:spChg>
      </pc:sldChg>
    </pc:docChg>
  </pc:docChgLst>
  <pc:docChgLst>
    <pc:chgData name="Mattingley, Emma K" userId="S::ekmattingley@mavs.coloradomesa.edu::d23f8a2c-db79-4550-b6f2-e9cc50a53172" providerId="AD" clId="Web-{17C5DD27-E9B2-653D-FF2D-7944794D09F5}"/>
    <pc:docChg chg="addSld delSld modSld sldOrd">
      <pc:chgData name="Mattingley, Emma K" userId="S::ekmattingley@mavs.coloradomesa.edu::d23f8a2c-db79-4550-b6f2-e9cc50a53172" providerId="AD" clId="Web-{17C5DD27-E9B2-653D-FF2D-7944794D09F5}" dt="2025-10-06T17:52:18.453" v="278" actId="1076"/>
      <pc:docMkLst>
        <pc:docMk/>
      </pc:docMkLst>
      <pc:sldChg chg="modSp">
        <pc:chgData name="Mattingley, Emma K" userId="S::ekmattingley@mavs.coloradomesa.edu::d23f8a2c-db79-4550-b6f2-e9cc50a53172" providerId="AD" clId="Web-{17C5DD27-E9B2-653D-FF2D-7944794D09F5}" dt="2025-10-06T17:24:16.422" v="110" actId="20577"/>
        <pc:sldMkLst>
          <pc:docMk/>
          <pc:sldMk cId="0" sldId="259"/>
        </pc:sldMkLst>
      </pc:sldChg>
      <pc:sldChg chg="modSp">
        <pc:chgData name="Mattingley, Emma K" userId="S::ekmattingley@mavs.coloradomesa.edu::d23f8a2c-db79-4550-b6f2-e9cc50a53172" providerId="AD" clId="Web-{17C5DD27-E9B2-653D-FF2D-7944794D09F5}" dt="2025-10-06T17:11:26.196" v="40" actId="14100"/>
        <pc:sldMkLst>
          <pc:docMk/>
          <pc:sldMk cId="0" sldId="261"/>
        </pc:sldMkLst>
      </pc:sldChg>
      <pc:sldChg chg="modSp ord">
        <pc:chgData name="Mattingley, Emma K" userId="S::ekmattingley@mavs.coloradomesa.edu::d23f8a2c-db79-4550-b6f2-e9cc50a53172" providerId="AD" clId="Web-{17C5DD27-E9B2-653D-FF2D-7944794D09F5}" dt="2025-10-06T17:13:50.089" v="62"/>
        <pc:sldMkLst>
          <pc:docMk/>
          <pc:sldMk cId="0" sldId="262"/>
        </pc:sldMkLst>
      </pc:sldChg>
      <pc:sldChg chg="addSp modSp ord">
        <pc:chgData name="Mattingley, Emma K" userId="S::ekmattingley@mavs.coloradomesa.edu::d23f8a2c-db79-4550-b6f2-e9cc50a53172" providerId="AD" clId="Web-{17C5DD27-E9B2-653D-FF2D-7944794D09F5}" dt="2025-10-06T17:45:26.791" v="233" actId="1076"/>
        <pc:sldMkLst>
          <pc:docMk/>
          <pc:sldMk cId="0" sldId="263"/>
        </pc:sldMkLst>
      </pc:sldChg>
      <pc:sldChg chg="modSp">
        <pc:chgData name="Mattingley, Emma K" userId="S::ekmattingley@mavs.coloradomesa.edu::d23f8a2c-db79-4550-b6f2-e9cc50a53172" providerId="AD" clId="Web-{17C5DD27-E9B2-653D-FF2D-7944794D09F5}" dt="2025-10-06T17:50:28.639" v="248" actId="1076"/>
        <pc:sldMkLst>
          <pc:docMk/>
          <pc:sldMk cId="0" sldId="264"/>
        </pc:sldMkLst>
      </pc:sldChg>
      <pc:sldChg chg="modSp del">
        <pc:chgData name="Mattingley, Emma K" userId="S::ekmattingley@mavs.coloradomesa.edu::d23f8a2c-db79-4550-b6f2-e9cc50a53172" providerId="AD" clId="Web-{17C5DD27-E9B2-653D-FF2D-7944794D09F5}" dt="2025-10-06T17:37:25.742" v="145"/>
        <pc:sldMkLst>
          <pc:docMk/>
          <pc:sldMk cId="0" sldId="266"/>
        </pc:sldMkLst>
      </pc:sldChg>
      <pc:sldChg chg="modSp">
        <pc:chgData name="Mattingley, Emma K" userId="S::ekmattingley@mavs.coloradomesa.edu::d23f8a2c-db79-4550-b6f2-e9cc50a53172" providerId="AD" clId="Web-{17C5DD27-E9B2-653D-FF2D-7944794D09F5}" dt="2025-10-06T17:49:34.154" v="247" actId="1076"/>
        <pc:sldMkLst>
          <pc:docMk/>
          <pc:sldMk cId="1485294618" sldId="271"/>
        </pc:sldMkLst>
      </pc:sldChg>
      <pc:sldChg chg="modSp ord">
        <pc:chgData name="Mattingley, Emma K" userId="S::ekmattingley@mavs.coloradomesa.edu::d23f8a2c-db79-4550-b6f2-e9cc50a53172" providerId="AD" clId="Web-{17C5DD27-E9B2-653D-FF2D-7944794D09F5}" dt="2025-10-06T17:52:18.453" v="278" actId="1076"/>
        <pc:sldMkLst>
          <pc:docMk/>
          <pc:sldMk cId="1267755397" sldId="272"/>
        </pc:sldMkLst>
      </pc:sldChg>
      <pc:sldChg chg="addSp modSp">
        <pc:chgData name="Mattingley, Emma K" userId="S::ekmattingley@mavs.coloradomesa.edu::d23f8a2c-db79-4550-b6f2-e9cc50a53172" providerId="AD" clId="Web-{17C5DD27-E9B2-653D-FF2D-7944794D09F5}" dt="2025-10-06T17:51:32.812" v="271" actId="1076"/>
        <pc:sldMkLst>
          <pc:docMk/>
          <pc:sldMk cId="2091816079" sldId="273"/>
        </pc:sldMkLst>
      </pc:sldChg>
      <pc:sldChg chg="ord">
        <pc:chgData name="Mattingley, Emma K" userId="S::ekmattingley@mavs.coloradomesa.edu::d23f8a2c-db79-4550-b6f2-e9cc50a53172" providerId="AD" clId="Web-{17C5DD27-E9B2-653D-FF2D-7944794D09F5}" dt="2025-10-06T17:32:59.084" v="117"/>
        <pc:sldMkLst>
          <pc:docMk/>
          <pc:sldMk cId="2513827832" sldId="274"/>
        </pc:sldMkLst>
      </pc:sldChg>
      <pc:sldChg chg="addSp modSp new">
        <pc:chgData name="Mattingley, Emma K" userId="S::ekmattingley@mavs.coloradomesa.edu::d23f8a2c-db79-4550-b6f2-e9cc50a53172" providerId="AD" clId="Web-{17C5DD27-E9B2-653D-FF2D-7944794D09F5}" dt="2025-10-06T17:43:42.275" v="212" actId="20577"/>
        <pc:sldMkLst>
          <pc:docMk/>
          <pc:sldMk cId="2139814938" sldId="275"/>
        </pc:sldMkLst>
      </pc:sldChg>
    </pc:docChg>
  </pc:docChgLst>
  <pc:docChgLst>
    <pc:chgData name="Kempken, Patty" userId="S::pkempken@coloradomesa.edu::9939d16c-1ffe-4bc6-b593-d7ef83de012c" providerId="AD" clId="Web-{28CE120D-DAC7-3B95-5F93-033C14EDE849}"/>
    <pc:docChg chg="modSld">
      <pc:chgData name="Kempken, Patty" userId="S::pkempken@coloradomesa.edu::9939d16c-1ffe-4bc6-b593-d7ef83de012c" providerId="AD" clId="Web-{28CE120D-DAC7-3B95-5F93-033C14EDE849}" dt="2025-10-06T17:58:29.252" v="21" actId="20577"/>
      <pc:docMkLst>
        <pc:docMk/>
      </pc:docMkLst>
      <pc:sldChg chg="modSp">
        <pc:chgData name="Kempken, Patty" userId="S::pkempken@coloradomesa.edu::9939d16c-1ffe-4bc6-b593-d7ef83de012c" providerId="AD" clId="Web-{28CE120D-DAC7-3B95-5F93-033C14EDE849}" dt="2025-10-06T17:58:29.252" v="21" actId="20577"/>
        <pc:sldMkLst>
          <pc:docMk/>
          <pc:sldMk cId="2513827832" sldId="2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1143000" y="685800"/>
            <a:ext cx="4572000" cy="3429000"/>
          </a:xfrm>
          <a:prstGeom prst="rect">
            <a:avLst/>
          </a:prstGeom>
        </p:spPr>
        <p:txBody>
          <a:bodyPr/>
          <a:lstStyle/>
          <a:p>
            <a:endParaRPr/>
          </a:p>
        </p:txBody>
      </p:sp>
      <p:sp>
        <p:nvSpPr>
          <p:cNvPr id="18" name="Shape 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5904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AAE61AE-2BDA-35AB-B3B6-5B93A0FF181D}"/>
              </a:ext>
            </a:extLst>
          </p:cNvPr>
          <p:cNvSpPr>
            <a:spLocks noGrp="1"/>
          </p:cNvSpPr>
          <p:nvPr>
            <p:ph type="sldNum" sz="quarter" idx="10"/>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62106298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4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 name="Image">
            <a:extLst>
              <a:ext uri="{FF2B5EF4-FFF2-40B4-BE49-F238E27FC236}">
                <a16:creationId xmlns:a16="http://schemas.microsoft.com/office/drawing/2014/main" id="{B42A2A09-56F4-9313-BD03-536D80D546B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4384000" cy="13716000"/>
          </a:xfrm>
          <a:prstGeom prst="rect">
            <a:avLst/>
          </a:prstGeom>
          <a:ln w="12700">
            <a:miter lim="400000"/>
          </a:ln>
        </p:spPr>
      </p:pic>
      <p:sp>
        <p:nvSpPr>
          <p:cNvPr id="4" name="Rounded Rectangle">
            <a:extLst>
              <a:ext uri="{FF2B5EF4-FFF2-40B4-BE49-F238E27FC236}">
                <a16:creationId xmlns:a16="http://schemas.microsoft.com/office/drawing/2014/main" id="{3133D414-DDEB-7F38-A173-4B910FFE5F0F}"/>
              </a:ext>
            </a:extLst>
          </p:cNvPr>
          <p:cNvSpPr/>
          <p:nvPr userDrawn="1"/>
        </p:nvSpPr>
        <p:spPr>
          <a:xfrm>
            <a:off x="256302" y="250961"/>
            <a:ext cx="23871396" cy="13214078"/>
          </a:xfrm>
          <a:prstGeom prst="roundRect">
            <a:avLst>
              <a:gd name="adj" fmla="val 2403"/>
            </a:avLst>
          </a:prstGeom>
          <a:solidFill>
            <a:srgbClr val="FFFFFF"/>
          </a:solidFill>
          <a:ln w="12700">
            <a:miter lim="400000"/>
          </a:ln>
        </p:spPr>
        <p:txBody>
          <a:bodyPr lIns="0" tIns="0" rIns="0" bIns="0" anchor="ctr"/>
          <a:lstStyle/>
          <a:p>
            <a:pPr algn="ctr">
              <a:defRPr sz="3200">
                <a:solidFill>
                  <a:srgbClr val="FFFFFF"/>
                </a:solidFill>
                <a:latin typeface="Helvetica Neue Medium"/>
                <a:ea typeface="Helvetica Neue Medium"/>
                <a:cs typeface="Helvetica Neue Medium"/>
                <a:sym typeface="Helvetica Neue Medium"/>
              </a:defRPr>
            </a:pPr>
            <a:endParaRPr/>
          </a:p>
        </p:txBody>
      </p:sp>
    </p:spTree>
    <p:extLst>
      <p:ext uri="{BB962C8B-B14F-4D97-AF65-F5344CB8AC3E}">
        <p14:creationId xmlns:p14="http://schemas.microsoft.com/office/powerpoint/2010/main" val="2108808501"/>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x" preserve="1">
  <p:cSld name="5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 name="Image">
            <a:extLst>
              <a:ext uri="{FF2B5EF4-FFF2-40B4-BE49-F238E27FC236}">
                <a16:creationId xmlns:a16="http://schemas.microsoft.com/office/drawing/2014/main" id="{B42A2A09-56F4-9313-BD03-536D80D546B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278" y="0"/>
            <a:ext cx="24361443" cy="13716000"/>
          </a:xfrm>
          <a:prstGeom prst="rect">
            <a:avLst/>
          </a:prstGeom>
          <a:ln w="12700">
            <a:miter lim="400000"/>
          </a:ln>
        </p:spPr>
      </p:pic>
      <p:sp>
        <p:nvSpPr>
          <p:cNvPr id="4" name="Rounded Rectangle">
            <a:extLst>
              <a:ext uri="{FF2B5EF4-FFF2-40B4-BE49-F238E27FC236}">
                <a16:creationId xmlns:a16="http://schemas.microsoft.com/office/drawing/2014/main" id="{3133D414-DDEB-7F38-A173-4B910FFE5F0F}"/>
              </a:ext>
            </a:extLst>
          </p:cNvPr>
          <p:cNvSpPr/>
          <p:nvPr userDrawn="1"/>
        </p:nvSpPr>
        <p:spPr>
          <a:xfrm>
            <a:off x="256302" y="250961"/>
            <a:ext cx="23871396" cy="13214078"/>
          </a:xfrm>
          <a:prstGeom prst="roundRect">
            <a:avLst>
              <a:gd name="adj" fmla="val 2403"/>
            </a:avLst>
          </a:prstGeom>
          <a:solidFill>
            <a:srgbClr val="FFFFFF"/>
          </a:solidFill>
          <a:ln w="12700">
            <a:miter lim="400000"/>
          </a:ln>
        </p:spPr>
        <p:txBody>
          <a:bodyPr lIns="0" tIns="0" rIns="0" bIns="0" anchor="ctr"/>
          <a:lstStyle/>
          <a:p>
            <a:pPr algn="ctr">
              <a:defRPr sz="3200">
                <a:solidFill>
                  <a:srgbClr val="FFFFFF"/>
                </a:solidFill>
                <a:latin typeface="Helvetica Neue Medium"/>
                <a:ea typeface="Helvetica Neue Medium"/>
                <a:cs typeface="Helvetica Neue Medium"/>
                <a:sym typeface="Helvetica Neue Medium"/>
              </a:defRPr>
            </a:pPr>
            <a:endParaRPr/>
          </a:p>
        </p:txBody>
      </p:sp>
    </p:spTree>
    <p:extLst>
      <p:ext uri="{BB962C8B-B14F-4D97-AF65-F5344CB8AC3E}">
        <p14:creationId xmlns:p14="http://schemas.microsoft.com/office/powerpoint/2010/main" val="406159766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6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 name="Image">
            <a:extLst>
              <a:ext uri="{FF2B5EF4-FFF2-40B4-BE49-F238E27FC236}">
                <a16:creationId xmlns:a16="http://schemas.microsoft.com/office/drawing/2014/main" id="{B42A2A09-56F4-9313-BD03-536D80D546B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278" y="0"/>
            <a:ext cx="24361443" cy="13716000"/>
          </a:xfrm>
          <a:prstGeom prst="rect">
            <a:avLst/>
          </a:prstGeom>
          <a:ln w="12700">
            <a:miter lim="400000"/>
          </a:ln>
        </p:spPr>
      </p:pic>
      <p:sp>
        <p:nvSpPr>
          <p:cNvPr id="4" name="Rounded Rectangle">
            <a:extLst>
              <a:ext uri="{FF2B5EF4-FFF2-40B4-BE49-F238E27FC236}">
                <a16:creationId xmlns:a16="http://schemas.microsoft.com/office/drawing/2014/main" id="{3133D414-DDEB-7F38-A173-4B910FFE5F0F}"/>
              </a:ext>
            </a:extLst>
          </p:cNvPr>
          <p:cNvSpPr/>
          <p:nvPr userDrawn="1"/>
        </p:nvSpPr>
        <p:spPr>
          <a:xfrm>
            <a:off x="256302" y="250961"/>
            <a:ext cx="23871396" cy="13214078"/>
          </a:xfrm>
          <a:prstGeom prst="roundRect">
            <a:avLst>
              <a:gd name="adj" fmla="val 2403"/>
            </a:avLst>
          </a:prstGeom>
          <a:solidFill>
            <a:srgbClr val="FFFFFF"/>
          </a:solidFill>
          <a:ln w="12700">
            <a:miter lim="400000"/>
          </a:ln>
        </p:spPr>
        <p:txBody>
          <a:bodyPr lIns="0" tIns="0" rIns="0" bIns="0" anchor="ctr"/>
          <a:lstStyle/>
          <a:p>
            <a:pPr algn="ctr">
              <a:defRPr sz="3200">
                <a:solidFill>
                  <a:srgbClr val="FFFFFF"/>
                </a:solidFill>
                <a:latin typeface="Helvetica Neue Medium"/>
                <a:ea typeface="Helvetica Neue Medium"/>
                <a:cs typeface="Helvetica Neue Medium"/>
                <a:sym typeface="Helvetica Neue Medium"/>
              </a:defRPr>
            </a:pPr>
            <a:endParaRPr/>
          </a:p>
        </p:txBody>
      </p:sp>
      <p:sp>
        <p:nvSpPr>
          <p:cNvPr id="2" name="Colorado Mesa University has an enrollment of more than 10,000 students with 15.4% of the university's student body coming from outside Colorado. The student population is 47% male, 53% female and 29% from traditionally underrepresented groups. The vast ">
            <a:extLst>
              <a:ext uri="{FF2B5EF4-FFF2-40B4-BE49-F238E27FC236}">
                <a16:creationId xmlns:a16="http://schemas.microsoft.com/office/drawing/2014/main" id="{80AEED33-0F61-6DC4-06C7-E04B78A6B62F}"/>
              </a:ext>
            </a:extLst>
          </p:cNvPr>
          <p:cNvSpPr txBox="1"/>
          <p:nvPr userDrawn="1"/>
        </p:nvSpPr>
        <p:spPr>
          <a:xfrm>
            <a:off x="1304928" y="7191938"/>
            <a:ext cx="9571619" cy="37959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p>
            <a:r>
              <a:rPr>
                <a:latin typeface="Arial" panose="020B0604020202020204" pitchFamily="34" charset="0"/>
                <a:cs typeface="Arial" panose="020B0604020202020204" pitchFamily="34" charset="0"/>
              </a:rPr>
              <a:t>Colorado Mesa University has an enrollment of more than 10,000 students with 15.4% of the university's student body coming from outside Colorado. The student population is 47% male, 53% female and 29% from traditionally underrepresented groups. The vast majority of students are traditional-aged students and enrolled in full-time study. Many students attend college while also working and caring for families, and Colorado Mesa is proud to offer evening, online and distance education classes that allow non-traditional and working students the opportunity to further their educational attainment and advance in their professions.</a:t>
            </a:r>
          </a:p>
        </p:txBody>
      </p:sp>
      <p:sp>
        <p:nvSpPr>
          <p:cNvPr id="5" name="Are you ready to begin?">
            <a:extLst>
              <a:ext uri="{FF2B5EF4-FFF2-40B4-BE49-F238E27FC236}">
                <a16:creationId xmlns:a16="http://schemas.microsoft.com/office/drawing/2014/main" id="{AECB4640-4FC9-BC77-918C-660709855053}"/>
              </a:ext>
            </a:extLst>
          </p:cNvPr>
          <p:cNvSpPr txBox="1"/>
          <p:nvPr userDrawn="1"/>
        </p:nvSpPr>
        <p:spPr>
          <a:xfrm>
            <a:off x="1230562" y="1056481"/>
            <a:ext cx="8208239" cy="14484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lvl1pPr>
              <a:lnSpc>
                <a:spcPct val="80000"/>
              </a:lnSpc>
              <a:defRPr sz="4800" b="1" cap="all">
                <a:solidFill>
                  <a:srgbClr val="861237"/>
                </a:solidFill>
                <a:latin typeface="+mn-lt"/>
                <a:ea typeface="+mn-ea"/>
                <a:cs typeface="+mn-cs"/>
                <a:sym typeface="PFGrandGothik-Regular_Extended-Black"/>
              </a:defRPr>
            </a:lvl1pPr>
          </a:lstStyle>
          <a:p>
            <a:pPr>
              <a:defRPr sz="4800" b="1" cap="all">
                <a:solidFill>
                  <a:srgbClr val="861237"/>
                </a:solidFill>
                <a:latin typeface="+mn-lt"/>
                <a:ea typeface="+mn-ea"/>
                <a:cs typeface="+mn-cs"/>
                <a:sym typeface="PFGrandGothik-Regular_Extended-Black"/>
              </a:defRPr>
            </a:pPr>
            <a:r>
              <a:rPr sz="5400">
                <a:solidFill>
                  <a:srgbClr val="860037"/>
                </a:solidFill>
                <a:latin typeface="Arial Black" panose="020B0604020202020204" pitchFamily="34" charset="0"/>
                <a:cs typeface="Arial Black" panose="020B0604020202020204" pitchFamily="34" charset="0"/>
                <a:sym typeface="PFGrandGothik-Regular"/>
              </a:rPr>
              <a:t>Are you ready to begin?</a:t>
            </a:r>
          </a:p>
        </p:txBody>
      </p:sp>
      <p:sp>
        <p:nvSpPr>
          <p:cNvPr id="6" name="Founded in 1925, Colorado Mesa University is a comprehensive, regional and public higher education institution offering liberal arts, professional and technical programs at the master's, bachelor's, associate and certificate levels.">
            <a:extLst>
              <a:ext uri="{FF2B5EF4-FFF2-40B4-BE49-F238E27FC236}">
                <a16:creationId xmlns:a16="http://schemas.microsoft.com/office/drawing/2014/main" id="{CB67C322-82E6-5CC8-5FB3-3ADC16799B7A}"/>
              </a:ext>
            </a:extLst>
          </p:cNvPr>
          <p:cNvSpPr txBox="1"/>
          <p:nvPr userDrawn="1"/>
        </p:nvSpPr>
        <p:spPr>
          <a:xfrm>
            <a:off x="1279528" y="3057251"/>
            <a:ext cx="9837651" cy="4091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lvl1pPr>
              <a:lnSpc>
                <a:spcPct val="90000"/>
              </a:lnSpc>
              <a:defRPr sz="3600" cap="all">
                <a:latin typeface="PFGrandGothik-Regular_Condensed-Book"/>
                <a:ea typeface="PFGrandGothik-Regular_Condensed-Book"/>
                <a:cs typeface="PFGrandGothik-Regular_Condensed-Book"/>
                <a:sym typeface="PFGrandGothik-Regular_Condensed-Book"/>
              </a:defRPr>
            </a:lvl1pPr>
          </a:lstStyle>
          <a:p>
            <a:r>
              <a:rPr>
                <a:solidFill>
                  <a:schemeClr val="tx1"/>
                </a:solidFill>
                <a:latin typeface="Arial" panose="020B0604020202020204" pitchFamily="34" charset="0"/>
                <a:cs typeface="Arial" panose="020B0604020202020204" pitchFamily="34" charset="0"/>
              </a:rPr>
              <a:t>Founded in 1925, Colorado Mesa University is a comprehensive, regional and public higher education institution offering liberal arts, professional and technical programs at the master's, bachelor's, associate and certificate levels.</a:t>
            </a:r>
          </a:p>
        </p:txBody>
      </p:sp>
    </p:spTree>
    <p:extLst>
      <p:ext uri="{BB962C8B-B14F-4D97-AF65-F5344CB8AC3E}">
        <p14:creationId xmlns:p14="http://schemas.microsoft.com/office/powerpoint/2010/main" val="167430046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2" name="Image">
            <a:extLst>
              <a:ext uri="{FF2B5EF4-FFF2-40B4-BE49-F238E27FC236}">
                <a16:creationId xmlns:a16="http://schemas.microsoft.com/office/drawing/2014/main" id="{B4550054-7D1B-C927-C444-6FE8040D3081}"/>
              </a:ext>
            </a:extLst>
          </p:cNvPr>
          <p:cNvPicPr>
            <a:picLocks noChangeAspect="1"/>
          </p:cNvPicPr>
          <p:nvPr userDrawn="1"/>
        </p:nvPicPr>
        <p:blipFill>
          <a:blip r:embed="rId2">
            <a:extLst>
              <a:ext uri="{28A0092B-C50C-407E-A947-70E740481C1C}">
                <a14:useLocalDpi xmlns:a14="http://schemas.microsoft.com/office/drawing/2010/main" val="0"/>
              </a:ext>
            </a:extLst>
          </a:blip>
          <a:srcRect t="30" b="30"/>
          <a:stretch/>
        </p:blipFill>
        <p:spPr>
          <a:xfrm>
            <a:off x="0" y="0"/>
            <a:ext cx="24384000" cy="13720332"/>
          </a:xfrm>
          <a:prstGeom prst="rect">
            <a:avLst/>
          </a:prstGeom>
          <a:ln w="12700">
            <a:miter lim="400000"/>
          </a:ln>
        </p:spPr>
      </p:pic>
    </p:spTree>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1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2" name="Image">
            <a:extLst>
              <a:ext uri="{FF2B5EF4-FFF2-40B4-BE49-F238E27FC236}">
                <a16:creationId xmlns:a16="http://schemas.microsoft.com/office/drawing/2014/main" id="{B4550054-7D1B-C927-C444-6FE8040D3081}"/>
              </a:ext>
            </a:extLst>
          </p:cNvPr>
          <p:cNvPicPr>
            <a:picLocks noChangeAspect="1"/>
          </p:cNvPicPr>
          <p:nvPr userDrawn="1"/>
        </p:nvPicPr>
        <p:blipFill>
          <a:blip r:embed="rId2">
            <a:extLst>
              <a:ext uri="{28A0092B-C50C-407E-A947-70E740481C1C}">
                <a14:useLocalDpi xmlns:a14="http://schemas.microsoft.com/office/drawing/2010/main" val="0"/>
              </a:ext>
            </a:extLst>
          </a:blip>
          <a:srcRect l="16" r="16"/>
          <a:stretch/>
        </p:blipFill>
        <p:spPr>
          <a:xfrm>
            <a:off x="0" y="0"/>
            <a:ext cx="24384000" cy="13720332"/>
          </a:xfrm>
          <a:prstGeom prst="rect">
            <a:avLst/>
          </a:prstGeom>
          <a:ln w="12700">
            <a:miter lim="400000"/>
          </a:ln>
        </p:spPr>
      </p:pic>
    </p:spTree>
    <p:extLst>
      <p:ext uri="{BB962C8B-B14F-4D97-AF65-F5344CB8AC3E}">
        <p14:creationId xmlns:p14="http://schemas.microsoft.com/office/powerpoint/2010/main" val="3505769674"/>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2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2" name="Image">
            <a:extLst>
              <a:ext uri="{FF2B5EF4-FFF2-40B4-BE49-F238E27FC236}">
                <a16:creationId xmlns:a16="http://schemas.microsoft.com/office/drawing/2014/main" id="{B4550054-7D1B-C927-C444-6FE8040D3081}"/>
              </a:ext>
            </a:extLst>
          </p:cNvPr>
          <p:cNvPicPr>
            <a:picLocks noChangeAspect="1"/>
          </p:cNvPicPr>
          <p:nvPr userDrawn="1"/>
        </p:nvPicPr>
        <p:blipFill>
          <a:blip r:embed="rId2">
            <a:extLst>
              <a:ext uri="{28A0092B-C50C-407E-A947-70E740481C1C}">
                <a14:useLocalDpi xmlns:a14="http://schemas.microsoft.com/office/drawing/2010/main" val="0"/>
              </a:ext>
            </a:extLst>
          </a:blip>
          <a:srcRect l="16" r="16"/>
          <a:stretch/>
        </p:blipFill>
        <p:spPr>
          <a:xfrm>
            <a:off x="0" y="0"/>
            <a:ext cx="24384000" cy="13720332"/>
          </a:xfrm>
          <a:prstGeom prst="rect">
            <a:avLst/>
          </a:prstGeom>
          <a:ln w="12700">
            <a:miter lim="400000"/>
          </a:ln>
        </p:spPr>
      </p:pic>
    </p:spTree>
    <p:extLst>
      <p:ext uri="{BB962C8B-B14F-4D97-AF65-F5344CB8AC3E}">
        <p14:creationId xmlns:p14="http://schemas.microsoft.com/office/powerpoint/2010/main" val="2493114141"/>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 name="Image">
            <a:extLst>
              <a:ext uri="{FF2B5EF4-FFF2-40B4-BE49-F238E27FC236}">
                <a16:creationId xmlns:a16="http://schemas.microsoft.com/office/drawing/2014/main" id="{44B93D8B-B745-F817-BFCC-660EEE1553F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348213" y="8426061"/>
            <a:ext cx="13720383" cy="14405767"/>
          </a:xfrm>
          <a:prstGeom prst="rect">
            <a:avLst/>
          </a:prstGeom>
          <a:ln w="12700">
            <a:miter lim="400000"/>
          </a:ln>
        </p:spPr>
      </p:pic>
    </p:spTree>
    <p:extLst>
      <p:ext uri="{BB962C8B-B14F-4D97-AF65-F5344CB8AC3E}">
        <p14:creationId xmlns:p14="http://schemas.microsoft.com/office/powerpoint/2010/main" val="367402275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8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2" name="Image">
            <a:extLst>
              <a:ext uri="{FF2B5EF4-FFF2-40B4-BE49-F238E27FC236}">
                <a16:creationId xmlns:a16="http://schemas.microsoft.com/office/drawing/2014/main" id="{1BA5D9AE-4DF3-E043-4953-932FD826413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4898546" y="3597564"/>
            <a:ext cx="13606334" cy="13606334"/>
          </a:xfrm>
          <a:prstGeom prst="rect">
            <a:avLst/>
          </a:prstGeom>
          <a:ln w="12700">
            <a:miter lim="400000"/>
          </a:ln>
        </p:spPr>
      </p:pic>
    </p:spTree>
    <p:extLst>
      <p:ext uri="{BB962C8B-B14F-4D97-AF65-F5344CB8AC3E}">
        <p14:creationId xmlns:p14="http://schemas.microsoft.com/office/powerpoint/2010/main" val="191847537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9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 name="Image">
            <a:extLst>
              <a:ext uri="{FF2B5EF4-FFF2-40B4-BE49-F238E27FC236}">
                <a16:creationId xmlns:a16="http://schemas.microsoft.com/office/drawing/2014/main" id="{FB81339F-5181-6551-78BD-D5BC956678E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6237929" y="5504217"/>
            <a:ext cx="11740459" cy="11689690"/>
          </a:xfrm>
          <a:prstGeom prst="rect">
            <a:avLst/>
          </a:prstGeom>
          <a:ln w="12700">
            <a:miter lim="400000"/>
          </a:ln>
        </p:spPr>
      </p:pic>
    </p:spTree>
    <p:extLst>
      <p:ext uri="{BB962C8B-B14F-4D97-AF65-F5344CB8AC3E}">
        <p14:creationId xmlns:p14="http://schemas.microsoft.com/office/powerpoint/2010/main" val="1244762639"/>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10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2" name="Image">
            <a:extLst>
              <a:ext uri="{FF2B5EF4-FFF2-40B4-BE49-F238E27FC236}">
                <a16:creationId xmlns:a16="http://schemas.microsoft.com/office/drawing/2014/main" id="{7F200722-ECF4-489B-124C-A182E314E2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6103522" y="6759780"/>
            <a:ext cx="11961223" cy="12558730"/>
          </a:xfrm>
          <a:prstGeom prst="rect">
            <a:avLst/>
          </a:prstGeom>
          <a:ln w="12700">
            <a:miter lim="400000"/>
          </a:ln>
        </p:spPr>
      </p:pic>
    </p:spTree>
    <p:extLst>
      <p:ext uri="{BB962C8B-B14F-4D97-AF65-F5344CB8AC3E}">
        <p14:creationId xmlns:p14="http://schemas.microsoft.com/office/powerpoint/2010/main" val="240120215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3_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3" name="Image">
            <a:extLst>
              <a:ext uri="{FF2B5EF4-FFF2-40B4-BE49-F238E27FC236}">
                <a16:creationId xmlns:a16="http://schemas.microsoft.com/office/drawing/2014/main" id="{B42A2A09-56F4-9313-BD03-536D80D546B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24384000" cy="13716000"/>
          </a:xfrm>
          <a:prstGeom prst="rect">
            <a:avLst/>
          </a:prstGeom>
          <a:ln w="12700">
            <a:miter lim="400000"/>
          </a:ln>
        </p:spPr>
      </p:pic>
      <p:sp>
        <p:nvSpPr>
          <p:cNvPr id="4" name="Rounded Rectangle">
            <a:extLst>
              <a:ext uri="{FF2B5EF4-FFF2-40B4-BE49-F238E27FC236}">
                <a16:creationId xmlns:a16="http://schemas.microsoft.com/office/drawing/2014/main" id="{3133D414-DDEB-7F38-A173-4B910FFE5F0F}"/>
              </a:ext>
            </a:extLst>
          </p:cNvPr>
          <p:cNvSpPr/>
          <p:nvPr userDrawn="1"/>
        </p:nvSpPr>
        <p:spPr>
          <a:xfrm>
            <a:off x="256302" y="250961"/>
            <a:ext cx="23871396" cy="13214078"/>
          </a:xfrm>
          <a:prstGeom prst="roundRect">
            <a:avLst>
              <a:gd name="adj" fmla="val 2403"/>
            </a:avLst>
          </a:prstGeom>
          <a:solidFill>
            <a:srgbClr val="FFFFFF"/>
          </a:solidFill>
          <a:ln w="12700">
            <a:miter lim="400000"/>
          </a:ln>
        </p:spPr>
        <p:txBody>
          <a:bodyPr lIns="0" tIns="0" rIns="0" bIns="0" anchor="ctr"/>
          <a:lstStyle/>
          <a:p>
            <a:pPr algn="ctr">
              <a:defRPr sz="3200">
                <a:solidFill>
                  <a:srgbClr val="FFFFFF"/>
                </a:solidFill>
                <a:latin typeface="Helvetica Neue Medium"/>
                <a:ea typeface="Helvetica Neue Medium"/>
                <a:cs typeface="Helvetica Neue Medium"/>
                <a:sym typeface="Helvetica Neue Medium"/>
              </a:defRPr>
            </a:pPr>
            <a:endParaRPr/>
          </a:p>
        </p:txBody>
      </p:sp>
    </p:spTree>
    <p:extLst>
      <p:ext uri="{BB962C8B-B14F-4D97-AF65-F5344CB8AC3E}">
        <p14:creationId xmlns:p14="http://schemas.microsoft.com/office/powerpoint/2010/main" val="4034598966"/>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Slide Number"/>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lgn="ctr">
              <a:defRPr>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7" r:id="rId5"/>
    <p:sldLayoutId id="2147483658" r:id="rId6"/>
    <p:sldLayoutId id="2147483659" r:id="rId7"/>
    <p:sldLayoutId id="2147483660" r:id="rId8"/>
    <p:sldLayoutId id="2147483653" r:id="rId9"/>
    <p:sldLayoutId id="2147483654" r:id="rId10"/>
    <p:sldLayoutId id="2147483655" r:id="rId11"/>
    <p:sldLayoutId id="2147483656" r:id="rId12"/>
  </p:sldLayoutIdLst>
  <p:transition spd="med"/>
  <p:txStyles>
    <p:titleStyle>
      <a:lvl1pPr marL="0" marR="0" indent="0" algn="l" defTabSz="825500" rtl="0" latinLnBrk="0">
        <a:lnSpc>
          <a:spcPct val="90000"/>
        </a:lnSpc>
        <a:spcBef>
          <a:spcPts val="0"/>
        </a:spcBef>
        <a:spcAft>
          <a:spcPts val="0"/>
        </a:spcAft>
        <a:buClrTx/>
        <a:buSzTx/>
        <a:buFontTx/>
        <a:buNone/>
        <a:tabLst/>
        <a:defRPr sz="5400" b="1" i="0" u="none" strike="noStrike" cap="all" spc="0" baseline="0">
          <a:solidFill>
            <a:srgbClr val="860037"/>
          </a:solidFill>
          <a:uFillTx/>
          <a:latin typeface="Arial Black" panose="020B0604020202020204" pitchFamily="34" charset="0"/>
          <a:ea typeface="Arial Black" panose="020B0604020202020204" pitchFamily="34" charset="0"/>
          <a:cs typeface="Arial Black" panose="020B0604020202020204" pitchFamily="34" charset="0"/>
          <a:sym typeface="PFGrandGothik-Regular_Condensed-Book"/>
        </a:defRPr>
      </a:lvl1pPr>
      <a:lvl2pPr marL="0" marR="0" indent="4572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2pPr>
      <a:lvl3pPr marL="0" marR="0" indent="9144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3pPr>
      <a:lvl4pPr marL="0" marR="0" indent="13716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4pPr>
      <a:lvl5pPr marL="0" marR="0" indent="18288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5pPr>
      <a:lvl6pPr marL="0" marR="0" indent="22860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6pPr>
      <a:lvl7pPr marL="0" marR="0" indent="27432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7pPr>
      <a:lvl8pPr marL="0" marR="0" indent="32004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8pPr>
      <a:lvl9pPr marL="0" marR="0" indent="3657600" algn="l" defTabSz="825500" rtl="0" latinLnBrk="0">
        <a:lnSpc>
          <a:spcPct val="90000"/>
        </a:lnSpc>
        <a:spcBef>
          <a:spcPts val="0"/>
        </a:spcBef>
        <a:spcAft>
          <a:spcPts val="0"/>
        </a:spcAft>
        <a:buClrTx/>
        <a:buSzTx/>
        <a:buFontTx/>
        <a:buNone/>
        <a:tabLst/>
        <a:defRPr sz="3600" b="0" i="0" u="none" strike="noStrike" cap="all" spc="0" baseline="0">
          <a:solidFill>
            <a:srgbClr val="000000"/>
          </a:solidFill>
          <a:uFillTx/>
          <a:latin typeface="PFGrandGothik-Regular_Condensed-Book"/>
          <a:ea typeface="PFGrandGothik-Regular_Condensed-Book"/>
          <a:cs typeface="PFGrandGothik-Regular_Condensed-Book"/>
          <a:sym typeface="PFGrandGothik-Regular_Condensed-Book"/>
        </a:defRPr>
      </a:lvl9pPr>
    </p:titleStyle>
    <p:bodyStyle>
      <a:lvl1pPr marL="317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Arial" panose="020B0604020202020204" pitchFamily="34" charset="0"/>
          <a:ea typeface="Arial" panose="020B0604020202020204" pitchFamily="34" charset="0"/>
          <a:cs typeface="Arial" panose="020B0604020202020204" pitchFamily="34" charset="0"/>
          <a:sym typeface="PFGrandGothik-Regular"/>
        </a:defRPr>
      </a:lvl1pPr>
      <a:lvl2pPr marL="952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Arial" panose="020B0604020202020204" pitchFamily="34" charset="0"/>
          <a:ea typeface="Arial" panose="020B0604020202020204" pitchFamily="34" charset="0"/>
          <a:cs typeface="Arial" panose="020B0604020202020204" pitchFamily="34" charset="0"/>
          <a:sym typeface="PFGrandGothik-Regular"/>
        </a:defRPr>
      </a:lvl2pPr>
      <a:lvl3pPr marL="1587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Arial" panose="020B0604020202020204" pitchFamily="34" charset="0"/>
          <a:ea typeface="Arial" panose="020B0604020202020204" pitchFamily="34" charset="0"/>
          <a:cs typeface="Arial" panose="020B0604020202020204" pitchFamily="34" charset="0"/>
          <a:sym typeface="PFGrandGothik-Regular"/>
        </a:defRPr>
      </a:lvl3pPr>
      <a:lvl4pPr marL="2222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Arial" panose="020B0604020202020204" pitchFamily="34" charset="0"/>
          <a:ea typeface="Arial" panose="020B0604020202020204" pitchFamily="34" charset="0"/>
          <a:cs typeface="Arial" panose="020B0604020202020204" pitchFamily="34" charset="0"/>
          <a:sym typeface="PFGrandGothik-Regular"/>
        </a:defRPr>
      </a:lvl4pPr>
      <a:lvl5pPr marL="2857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Arial" panose="020B0604020202020204" pitchFamily="34" charset="0"/>
          <a:ea typeface="Arial" panose="020B0604020202020204" pitchFamily="34" charset="0"/>
          <a:cs typeface="Arial" panose="020B0604020202020204" pitchFamily="34" charset="0"/>
          <a:sym typeface="PFGrandGothik-Regular"/>
        </a:defRPr>
      </a:lvl5pPr>
      <a:lvl6pPr marL="3492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PFGrandGothik-Regular"/>
          <a:ea typeface="PFGrandGothik-Regular"/>
          <a:cs typeface="PFGrandGothik-Regular"/>
          <a:sym typeface="PFGrandGothik-Regular"/>
        </a:defRPr>
      </a:lvl6pPr>
      <a:lvl7pPr marL="4127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PFGrandGothik-Regular"/>
          <a:ea typeface="PFGrandGothik-Regular"/>
          <a:cs typeface="PFGrandGothik-Regular"/>
          <a:sym typeface="PFGrandGothik-Regular"/>
        </a:defRPr>
      </a:lvl7pPr>
      <a:lvl8pPr marL="4762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PFGrandGothik-Regular"/>
          <a:ea typeface="PFGrandGothik-Regular"/>
          <a:cs typeface="PFGrandGothik-Regular"/>
          <a:sym typeface="PFGrandGothik-Regular"/>
        </a:defRPr>
      </a:lvl8pPr>
      <a:lvl9pPr marL="5397500" marR="0" indent="-317500" algn="l" defTabSz="825500" rtl="0" latinLnBrk="0">
        <a:lnSpc>
          <a:spcPct val="100000"/>
        </a:lnSpc>
        <a:spcBef>
          <a:spcPts val="0"/>
        </a:spcBef>
        <a:spcAft>
          <a:spcPts val="0"/>
        </a:spcAft>
        <a:buClrTx/>
        <a:buSzPct val="125000"/>
        <a:buFontTx/>
        <a:buChar char="•"/>
        <a:tabLst/>
        <a:defRPr sz="2400" b="0" i="0" u="none" strike="noStrike" cap="none" spc="0" baseline="0">
          <a:solidFill>
            <a:srgbClr val="000000"/>
          </a:solidFill>
          <a:uFillTx/>
          <a:latin typeface="PFGrandGothik-Regular"/>
          <a:ea typeface="PFGrandGothik-Regular"/>
          <a:cs typeface="PFGrandGothik-Regular"/>
          <a:sym typeface="PFGrandGothik-Regular"/>
        </a:defRPr>
      </a:lvl9pPr>
    </p:bodyStyle>
    <p:otherStyle>
      <a:lvl1pPr marL="0" marR="0" indent="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1pPr>
      <a:lvl2pPr marL="0" marR="0" indent="4572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2pPr>
      <a:lvl3pPr marL="0" marR="0" indent="9144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3pPr>
      <a:lvl4pPr marL="0" marR="0" indent="13716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4pPr>
      <a:lvl5pPr marL="0" marR="0" indent="18288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5pPr>
      <a:lvl6pPr marL="0" marR="0" indent="22860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6pPr>
      <a:lvl7pPr marL="0" marR="0" indent="27432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7pPr>
      <a:lvl8pPr marL="0" marR="0" indent="32004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8pPr>
      <a:lvl9pPr marL="0" marR="0" indent="36576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hyperlink" Target="mailto:pkempken@coloradomesa.edu" TargetMode="External"/><Relationship Id="rId3" Type="http://schemas.openxmlformats.org/officeDocument/2006/relationships/hyperlink" Target="mailto:bbickham@coloradomesa.edu" TargetMode="External"/><Relationship Id="rId7" Type="http://schemas.openxmlformats.org/officeDocument/2006/relationships/hyperlink" Target="mailto:jmorales@coloradomesa.edu" TargetMode="External"/><Relationship Id="rId2" Type="http://schemas.openxmlformats.org/officeDocument/2006/relationships/hyperlink" Target="mailto:nbardo@coloradomesa.edu" TargetMode="External"/><Relationship Id="rId1" Type="http://schemas.openxmlformats.org/officeDocument/2006/relationships/slideLayout" Target="../slideLayouts/slideLayout6.xml"/><Relationship Id="rId6" Type="http://schemas.openxmlformats.org/officeDocument/2006/relationships/hyperlink" Target="mailto:agillies@coloradomesa.edu" TargetMode="External"/><Relationship Id="rId5" Type="http://schemas.openxmlformats.org/officeDocument/2006/relationships/hyperlink" Target="mailto:awallin@coloradomesa.edu" TargetMode="External"/><Relationship Id="rId4" Type="http://schemas.openxmlformats.org/officeDocument/2006/relationships/hyperlink" Target="mailto:cchovich@coloradomesa.edu" TargetMode="External"/><Relationship Id="rId9" Type="http://schemas.openxmlformats.org/officeDocument/2006/relationships/hyperlink" Target="mailto:mkieniet@coloradomesa.edu"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file:///\\sharefs\share\TeacherEd\Undergraduate\Forms\Timelines%20%20and%20continuing%20in%20program\Internship\Internship%20Recommended%20Timeline%202025.pdf" TargetMode="External"/><Relationship Id="rId2" Type="http://schemas.openxmlformats.org/officeDocument/2006/relationships/hyperlink" Target="https://www.coloradomesa.edu/teacher-education/documents/internshiptimeline.pdf" TargetMode="Externa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hyperlink" Target="file:///\\sharefs\share\TeacherEd\Undergraduate\Forms\Timelines%20%20and%20continuing%20in%20program\Internship\InternVisitationSchedule.pdf" TargetMode="External"/><Relationship Id="rId4" Type="http://schemas.openxmlformats.org/officeDocument/2006/relationships/hyperlink" Target="https://www.coloradomesa.edu/teacher-education/documents/visitationschedule.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oloradomesa.edu/teacher-education/undergraduate/placement.html" TargetMode="External"/><Relationship Id="rId2" Type="http://schemas.openxmlformats.org/officeDocument/2006/relationships/hyperlink" Target="https://www.coloradomesa.edu/teacher-education/mentors.html"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coloradomesa.edu/teacher-education/documents/300and400levelFieldExperienceTimeLog.pdf" TargetMode="External"/><Relationship Id="rId2" Type="http://schemas.openxmlformats.org/officeDocument/2006/relationships/hyperlink" Target="https://www.coloradomesa.edu/teacher-education/documents/dispositionform.pdf" TargetMode="External"/><Relationship Id="rId1" Type="http://schemas.openxmlformats.org/officeDocument/2006/relationships/slideLayout" Target="../slideLayouts/slideLayout6.xml"/><Relationship Id="rId6" Type="http://schemas.openxmlformats.org/officeDocument/2006/relationships/hyperlink" Target="https://www.coloradomesa.edu/teacher-education/undergraduate/updated-intern-handbook-2025-2026.pdf" TargetMode="External"/><Relationship Id="rId5" Type="http://schemas.openxmlformats.org/officeDocument/2006/relationships/hyperlink" Target="https://www.coloradomesa.edu/teacher-education/documents/InternshipHandbook.pdf" TargetMode="External"/><Relationship Id="rId4" Type="http://schemas.openxmlformats.org/officeDocument/2006/relationships/hyperlink" Target="https://www.coloradomesa.edu/teacher-education/documents/Absencerequestform.pdf"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coloradomesa.edu/teacher-education/documents/TeacherInternEvaluationForm.pdf"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coloradomesa.edu/teacher-education/documents/FIPRubric9-12.pdf" TargetMode="External"/><Relationship Id="rId2" Type="http://schemas.openxmlformats.org/officeDocument/2006/relationships/hyperlink" Target="https://www.coloradomesa.edu/teacher-education/documents/FIPGuidelines9-12.pdf&#8203;" TargetMode="External"/><Relationship Id="rId1" Type="http://schemas.openxmlformats.org/officeDocument/2006/relationships/slideLayout" Target="../slideLayouts/slideLayout6.xml"/><Relationship Id="rId4" Type="http://schemas.openxmlformats.org/officeDocument/2006/relationships/hyperlink" Target="https://www.coloradomesa.edu/teacher-education/undergraduate.html"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www.cde.state.co.us/cdeprof/checklist-substituteauths"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1536"/>
        </a:solidFill>
        <a:effectLst/>
      </p:bgPr>
    </p:bg>
    <p:spTree>
      <p:nvGrpSpPr>
        <p:cNvPr id="1" name=""/>
        <p:cNvGrpSpPr/>
        <p:nvPr/>
      </p:nvGrpSpPr>
      <p:grpSpPr>
        <a:xfrm>
          <a:off x="0" y="0"/>
          <a:ext cx="0" cy="0"/>
          <a:chOff x="0" y="0"/>
          <a:chExt cx="0" cy="0"/>
        </a:xfrm>
      </p:grpSpPr>
      <p:pic>
        <p:nvPicPr>
          <p:cNvPr id="43" name="Image" descr="Image"/>
          <p:cNvPicPr>
            <a:picLocks noChangeAspect="1"/>
          </p:cNvPicPr>
          <p:nvPr/>
        </p:nvPicPr>
        <p:blipFill>
          <a:blip r:embed="rId3"/>
          <a:stretch>
            <a:fillRect/>
          </a:stretch>
        </p:blipFill>
        <p:spPr>
          <a:xfrm>
            <a:off x="1286933" y="1270592"/>
            <a:ext cx="4981129" cy="1079491"/>
          </a:xfrm>
          <a:prstGeom prst="rect">
            <a:avLst/>
          </a:prstGeom>
          <a:ln w="12700">
            <a:miter lim="400000"/>
          </a:ln>
        </p:spPr>
      </p:pic>
      <p:sp>
        <p:nvSpPr>
          <p:cNvPr id="44" name="Enim rei…"/>
          <p:cNvSpPr txBox="1"/>
          <p:nvPr/>
        </p:nvSpPr>
        <p:spPr>
          <a:xfrm>
            <a:off x="1236008" y="9832766"/>
            <a:ext cx="8565718" cy="36698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a:lnSpc>
                <a:spcPct val="80000"/>
              </a:lnSpc>
              <a:defRPr sz="7200" b="1" cap="all">
                <a:solidFill>
                  <a:srgbClr val="FFFFFF"/>
                </a:solidFill>
                <a:latin typeface="+mn-lt"/>
                <a:ea typeface="+mn-ea"/>
                <a:cs typeface="+mn-cs"/>
                <a:sym typeface="PFGrandGothik-Regular_Extended-Black"/>
              </a:defRPr>
            </a:pPr>
            <a:r>
              <a:rPr lang="en-US" b="1">
                <a:latin typeface="Arial Black" panose="020B0604020202020204" pitchFamily="34" charset="0"/>
                <a:cs typeface="Arial Black" panose="020B0604020202020204" pitchFamily="34" charset="0"/>
              </a:rPr>
              <a:t>Student Teaching Internship Overview</a:t>
            </a:r>
            <a:endParaRPr b="1">
              <a:latin typeface="Arial Black" panose="020B0604020202020204" pitchFamily="34" charset="0"/>
              <a:cs typeface="Arial Black" panose="020B0604020202020204" pitchFamily="34" charset="0"/>
            </a:endParaRPr>
          </a:p>
        </p:txBody>
      </p:sp>
      <p:sp>
        <p:nvSpPr>
          <p:cNvPr id="45" name="Shape"/>
          <p:cNvSpPr/>
          <p:nvPr/>
        </p:nvSpPr>
        <p:spPr>
          <a:xfrm>
            <a:off x="0" y="-1"/>
            <a:ext cx="24384001" cy="1371600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lnTo>
                  <a:pt x="0" y="0"/>
                </a:lnTo>
                <a:close/>
                <a:moveTo>
                  <a:pt x="483" y="400"/>
                </a:moveTo>
                <a:lnTo>
                  <a:pt x="21117" y="400"/>
                </a:lnTo>
                <a:cubicBezTo>
                  <a:pt x="21193" y="400"/>
                  <a:pt x="21238" y="400"/>
                  <a:pt x="21268" y="422"/>
                </a:cubicBezTo>
                <a:cubicBezTo>
                  <a:pt x="21312" y="451"/>
                  <a:pt x="21346" y="512"/>
                  <a:pt x="21362" y="589"/>
                </a:cubicBezTo>
                <a:cubicBezTo>
                  <a:pt x="21375" y="643"/>
                  <a:pt x="21375" y="724"/>
                  <a:pt x="21375" y="859"/>
                </a:cubicBezTo>
                <a:lnTo>
                  <a:pt x="21375" y="20741"/>
                </a:lnTo>
                <a:cubicBezTo>
                  <a:pt x="21375" y="20876"/>
                  <a:pt x="21375" y="20957"/>
                  <a:pt x="21362" y="21011"/>
                </a:cubicBezTo>
                <a:cubicBezTo>
                  <a:pt x="21346" y="21088"/>
                  <a:pt x="21312" y="21149"/>
                  <a:pt x="21268" y="21178"/>
                </a:cubicBezTo>
                <a:cubicBezTo>
                  <a:pt x="21238" y="21200"/>
                  <a:pt x="21193" y="21200"/>
                  <a:pt x="21117" y="21200"/>
                </a:cubicBezTo>
                <a:lnTo>
                  <a:pt x="483" y="21200"/>
                </a:lnTo>
                <a:cubicBezTo>
                  <a:pt x="407" y="21200"/>
                  <a:pt x="362" y="21200"/>
                  <a:pt x="332" y="21178"/>
                </a:cubicBezTo>
                <a:cubicBezTo>
                  <a:pt x="288" y="21149"/>
                  <a:pt x="254" y="21088"/>
                  <a:pt x="238" y="21011"/>
                </a:cubicBezTo>
                <a:cubicBezTo>
                  <a:pt x="225" y="20957"/>
                  <a:pt x="225" y="20876"/>
                  <a:pt x="225" y="20741"/>
                </a:cubicBezTo>
                <a:lnTo>
                  <a:pt x="225" y="859"/>
                </a:lnTo>
                <a:cubicBezTo>
                  <a:pt x="225" y="724"/>
                  <a:pt x="225" y="643"/>
                  <a:pt x="238" y="589"/>
                </a:cubicBezTo>
                <a:cubicBezTo>
                  <a:pt x="254" y="512"/>
                  <a:pt x="288" y="451"/>
                  <a:pt x="332" y="422"/>
                </a:cubicBezTo>
                <a:cubicBezTo>
                  <a:pt x="362" y="400"/>
                  <a:pt x="407" y="400"/>
                  <a:pt x="483" y="400"/>
                </a:cubicBezTo>
                <a:close/>
              </a:path>
            </a:pathLst>
          </a:custGeom>
          <a:solidFill>
            <a:srgbClr val="FFFFFF"/>
          </a:solidFill>
          <a:ln w="12700">
            <a:miter lim="400000"/>
          </a:ln>
        </p:spPr>
        <p:txBody>
          <a:bodyPr lIns="0" tIns="0" rIns="0" bIns="0" anchor="ctr"/>
          <a:lstStyle/>
          <a:p>
            <a:pPr algn="ctr">
              <a:defRPr sz="32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6743BF-F5C4-95BA-5802-750BA259BF5A}"/>
              </a:ext>
            </a:extLst>
          </p:cNvPr>
          <p:cNvSpPr txBox="1"/>
          <p:nvPr/>
        </p:nvSpPr>
        <p:spPr>
          <a:xfrm>
            <a:off x="1171353" y="1227769"/>
            <a:ext cx="9581147"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5400" b="1" cap="all">
                <a:solidFill>
                  <a:srgbClr val="860037"/>
                </a:solidFill>
                <a:latin typeface="Arial Black"/>
              </a:rPr>
              <a:t>Important dates</a:t>
            </a:r>
            <a:r>
              <a:rPr lang="en-US" sz="5400">
                <a:latin typeface="Arial Black"/>
              </a:rPr>
              <a:t>​</a:t>
            </a:r>
            <a:endParaRPr lang="en-US"/>
          </a:p>
        </p:txBody>
      </p:sp>
      <p:sp>
        <p:nvSpPr>
          <p:cNvPr id="3" name="TextBox 2">
            <a:extLst>
              <a:ext uri="{FF2B5EF4-FFF2-40B4-BE49-F238E27FC236}">
                <a16:creationId xmlns:a16="http://schemas.microsoft.com/office/drawing/2014/main" id="{1EB75788-126D-C42F-BABD-4208D85FA7C4}"/>
              </a:ext>
            </a:extLst>
          </p:cNvPr>
          <p:cNvSpPr txBox="1"/>
          <p:nvPr/>
        </p:nvSpPr>
        <p:spPr>
          <a:xfrm>
            <a:off x="1808608" y="3612593"/>
            <a:ext cx="13832304" cy="67505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285750" indent="-285750">
              <a:lnSpc>
                <a:spcPct val="150000"/>
              </a:lnSpc>
              <a:buFont typeface="Arial,Sans-Serif"/>
              <a:buChar char="•"/>
            </a:pPr>
            <a:r>
              <a:rPr lang="en-US" sz="2800" b="1" cap="all" dirty="0">
                <a:latin typeface="Arial"/>
                <a:cs typeface="Arial"/>
              </a:rPr>
              <a:t>Colloquium:</a:t>
            </a:r>
            <a:r>
              <a:rPr lang="en-US" sz="2800" cap="all" dirty="0">
                <a:solidFill>
                  <a:srgbClr val="700B31"/>
                </a:solidFill>
                <a:latin typeface="Arial"/>
                <a:cs typeface="Arial"/>
              </a:rPr>
              <a:t> Nov. 12</a:t>
            </a:r>
            <a:r>
              <a:rPr lang="en-US" sz="1850" cap="all" baseline="30000" dirty="0">
                <a:solidFill>
                  <a:srgbClr val="700B31"/>
                </a:solidFill>
                <a:latin typeface="Arial"/>
                <a:cs typeface="Arial"/>
              </a:rPr>
              <a:t>th</a:t>
            </a:r>
            <a:r>
              <a:rPr lang="en-US" sz="2800" cap="all" dirty="0">
                <a:solidFill>
                  <a:srgbClr val="700B31"/>
                </a:solidFill>
                <a:latin typeface="Arial"/>
                <a:cs typeface="Arial"/>
              </a:rPr>
              <a:t> </a:t>
            </a:r>
            <a:r>
              <a:rPr lang="en-US" sz="2800" dirty="0">
                <a:solidFill>
                  <a:srgbClr val="700B31"/>
                </a:solidFill>
                <a:latin typeface="Arial"/>
                <a:cs typeface="Arial"/>
              </a:rPr>
              <a:t>​</a:t>
            </a:r>
            <a:endParaRPr lang="en-US" dirty="0">
              <a:solidFill>
                <a:srgbClr val="700B31"/>
              </a:solidFill>
            </a:endParaRPr>
          </a:p>
          <a:p>
            <a:pPr marL="285750" lvl="1" indent="-285750">
              <a:lnSpc>
                <a:spcPct val="150000"/>
              </a:lnSpc>
              <a:buFont typeface="Arial,Sans-Serif"/>
              <a:buChar char="•"/>
            </a:pPr>
            <a:r>
              <a:rPr lang="en-US" sz="2800" dirty="0">
                <a:solidFill>
                  <a:srgbClr val="700B31"/>
                </a:solidFill>
                <a:latin typeface="Arial"/>
                <a:cs typeface="Arial"/>
              </a:rPr>
              <a:t>ALL interns; only student-teacher participation required ​</a:t>
            </a:r>
          </a:p>
          <a:p>
            <a:pPr marL="285750" indent="-285750">
              <a:lnSpc>
                <a:spcPct val="150000"/>
              </a:lnSpc>
              <a:buFont typeface="Arial,Sans-Serif"/>
              <a:buChar char="•"/>
            </a:pPr>
            <a:r>
              <a:rPr lang="en-US" sz="2800" b="1" cap="all" dirty="0">
                <a:latin typeface="Arial"/>
                <a:cs typeface="Arial"/>
              </a:rPr>
              <a:t>Intern assessment – </a:t>
            </a:r>
            <a:r>
              <a:rPr lang="en-US" sz="2800" cap="all" dirty="0">
                <a:solidFill>
                  <a:srgbClr val="860037"/>
                </a:solidFill>
                <a:latin typeface="Arial"/>
                <a:cs typeface="Arial"/>
              </a:rPr>
              <a:t>December TBA</a:t>
            </a:r>
            <a:r>
              <a:rPr lang="en-US" sz="2800" cap="all" dirty="0">
                <a:solidFill>
                  <a:srgbClr val="CC00CC"/>
                </a:solidFill>
                <a:latin typeface="Arial"/>
                <a:cs typeface="Arial"/>
              </a:rPr>
              <a:t> </a:t>
            </a:r>
            <a:r>
              <a:rPr lang="en-US" sz="2800" cap="all" dirty="0">
                <a:solidFill>
                  <a:schemeClr val="accent5">
                    <a:lumMod val="60000"/>
                    <a:lumOff val="40000"/>
                  </a:schemeClr>
                </a:solidFill>
                <a:latin typeface="Arial"/>
                <a:cs typeface="Arial"/>
              </a:rPr>
              <a:t>–</a:t>
            </a:r>
            <a:r>
              <a:rPr lang="en-US" sz="2800" cap="all" dirty="0">
                <a:solidFill>
                  <a:srgbClr val="CC00CC"/>
                </a:solidFill>
                <a:latin typeface="Arial"/>
                <a:cs typeface="Arial"/>
              </a:rPr>
              <a:t> </a:t>
            </a:r>
            <a:r>
              <a:rPr lang="en-US" sz="2800" cap="all" dirty="0">
                <a:solidFill>
                  <a:srgbClr val="860037"/>
                </a:solidFill>
                <a:latin typeface="Arial"/>
                <a:cs typeface="Arial"/>
              </a:rPr>
              <a:t>see D2L</a:t>
            </a:r>
            <a:r>
              <a:rPr lang="en-US" sz="2800" dirty="0">
                <a:solidFill>
                  <a:srgbClr val="860037"/>
                </a:solidFill>
                <a:latin typeface="Arial"/>
                <a:cs typeface="Arial"/>
              </a:rPr>
              <a:t>​</a:t>
            </a:r>
          </a:p>
          <a:p>
            <a:pPr marL="285750" indent="-285750">
              <a:lnSpc>
                <a:spcPct val="150000"/>
              </a:lnSpc>
              <a:buFont typeface="Arial,Sans-Serif"/>
              <a:buChar char="•"/>
            </a:pPr>
            <a:r>
              <a:rPr lang="en-US" sz="2800" b="1" cap="all" dirty="0">
                <a:latin typeface="Arial"/>
                <a:cs typeface="Arial"/>
              </a:rPr>
              <a:t>K12 Portfolio Deadline: </a:t>
            </a:r>
            <a:r>
              <a:rPr lang="en-US" sz="2800" cap="all" dirty="0">
                <a:solidFill>
                  <a:srgbClr val="860037"/>
                </a:solidFill>
                <a:latin typeface="Arial"/>
                <a:cs typeface="Arial"/>
              </a:rPr>
              <a:t>December TBA</a:t>
            </a:r>
            <a:r>
              <a:rPr lang="en-US" sz="2800" cap="all" dirty="0">
                <a:solidFill>
                  <a:srgbClr val="CC00CC"/>
                </a:solidFill>
                <a:latin typeface="Arial"/>
                <a:cs typeface="Arial"/>
              </a:rPr>
              <a:t> </a:t>
            </a:r>
            <a:r>
              <a:rPr lang="en-US" sz="2800" cap="all" dirty="0">
                <a:solidFill>
                  <a:schemeClr val="accent5">
                    <a:lumMod val="60000"/>
                    <a:lumOff val="40000"/>
                  </a:schemeClr>
                </a:solidFill>
                <a:latin typeface="Arial"/>
                <a:cs typeface="Arial"/>
              </a:rPr>
              <a:t>–</a:t>
            </a:r>
            <a:r>
              <a:rPr lang="en-US" sz="2800" cap="all" dirty="0">
                <a:solidFill>
                  <a:srgbClr val="CC00CC"/>
                </a:solidFill>
                <a:latin typeface="Arial"/>
                <a:cs typeface="Arial"/>
              </a:rPr>
              <a:t> </a:t>
            </a:r>
            <a:r>
              <a:rPr lang="en-US" sz="2800" cap="all" dirty="0">
                <a:solidFill>
                  <a:srgbClr val="860037"/>
                </a:solidFill>
                <a:latin typeface="Arial"/>
                <a:cs typeface="Arial"/>
              </a:rPr>
              <a:t>see D2L</a:t>
            </a:r>
            <a:r>
              <a:rPr lang="en-US" sz="2800" dirty="0">
                <a:solidFill>
                  <a:srgbClr val="860037"/>
                </a:solidFill>
                <a:latin typeface="Arial"/>
                <a:cs typeface="Arial"/>
              </a:rPr>
              <a:t>​</a:t>
            </a:r>
          </a:p>
          <a:p>
            <a:pPr marL="285750" indent="-285750">
              <a:lnSpc>
                <a:spcPct val="150000"/>
              </a:lnSpc>
              <a:buFont typeface="Arial,Sans-Serif"/>
              <a:buChar char="•"/>
            </a:pPr>
            <a:r>
              <a:rPr lang="en-US" sz="2800" b="1" cap="all" dirty="0">
                <a:latin typeface="Arial"/>
                <a:cs typeface="Arial"/>
              </a:rPr>
              <a:t>K12 FIP Deadline: </a:t>
            </a:r>
            <a:r>
              <a:rPr lang="en-US" sz="2800" cap="all" dirty="0">
                <a:solidFill>
                  <a:srgbClr val="860037"/>
                </a:solidFill>
                <a:latin typeface="Arial"/>
                <a:cs typeface="Arial"/>
              </a:rPr>
              <a:t>December</a:t>
            </a:r>
            <a:r>
              <a:rPr lang="en-US" sz="2800" cap="all" dirty="0">
                <a:solidFill>
                  <a:srgbClr val="CC00CC"/>
                </a:solidFill>
                <a:latin typeface="Arial"/>
                <a:cs typeface="Arial"/>
              </a:rPr>
              <a:t> </a:t>
            </a:r>
            <a:r>
              <a:rPr lang="en-US" sz="2800" cap="all" dirty="0">
                <a:solidFill>
                  <a:srgbClr val="860037"/>
                </a:solidFill>
                <a:latin typeface="Arial"/>
                <a:cs typeface="Arial"/>
              </a:rPr>
              <a:t>TBA</a:t>
            </a:r>
            <a:r>
              <a:rPr lang="en-US" sz="2800" cap="all" dirty="0">
                <a:solidFill>
                  <a:srgbClr val="CC00CC"/>
                </a:solidFill>
                <a:latin typeface="Arial"/>
                <a:cs typeface="Arial"/>
              </a:rPr>
              <a:t> – </a:t>
            </a:r>
            <a:r>
              <a:rPr lang="en-US" sz="2800" cap="all" dirty="0">
                <a:solidFill>
                  <a:srgbClr val="860037"/>
                </a:solidFill>
                <a:latin typeface="Arial"/>
                <a:cs typeface="Arial"/>
              </a:rPr>
              <a:t>see D2L</a:t>
            </a:r>
            <a:r>
              <a:rPr lang="en-US" sz="2800" dirty="0">
                <a:solidFill>
                  <a:srgbClr val="860037"/>
                </a:solidFill>
                <a:latin typeface="Arial"/>
                <a:cs typeface="Arial"/>
              </a:rPr>
              <a:t>​</a:t>
            </a:r>
          </a:p>
          <a:p>
            <a:pPr marL="285750" indent="-285750">
              <a:lnSpc>
                <a:spcPct val="150000"/>
              </a:lnSpc>
              <a:buFont typeface="Arial,Sans-Serif"/>
              <a:buChar char="•"/>
            </a:pPr>
            <a:r>
              <a:rPr lang="en-US" sz="2800" b="1" cap="all" dirty="0">
                <a:latin typeface="Arial"/>
                <a:cs typeface="Arial"/>
              </a:rPr>
              <a:t>Final Mentor/Supervisor Evaluation: </a:t>
            </a:r>
            <a:r>
              <a:rPr lang="en-US" sz="2800" dirty="0">
                <a:latin typeface="Arial"/>
                <a:cs typeface="Arial"/>
              </a:rPr>
              <a:t>​</a:t>
            </a:r>
            <a:br>
              <a:rPr lang="en-US" sz="2800" dirty="0">
                <a:latin typeface="Arial"/>
                <a:cs typeface="Arial"/>
              </a:rPr>
            </a:br>
            <a:r>
              <a:rPr lang="en-US" sz="2800" b="1" cap="all" dirty="0">
                <a:latin typeface="Arial"/>
                <a:cs typeface="Arial"/>
              </a:rPr>
              <a:t>due by</a:t>
            </a:r>
            <a:r>
              <a:rPr lang="en-US" sz="2800" cap="all" dirty="0">
                <a:latin typeface="Arial"/>
                <a:cs typeface="Arial"/>
              </a:rPr>
              <a:t> </a:t>
            </a:r>
            <a:r>
              <a:rPr lang="en-US" sz="2800" cap="all" dirty="0">
                <a:solidFill>
                  <a:srgbClr val="FF0000"/>
                </a:solidFill>
                <a:latin typeface="Arial"/>
                <a:cs typeface="Arial"/>
              </a:rPr>
              <a:t>first week in December</a:t>
            </a:r>
            <a:r>
              <a:rPr lang="en-US" sz="2800" dirty="0">
                <a:latin typeface="Arial"/>
                <a:cs typeface="Arial"/>
              </a:rPr>
              <a:t>​ </a:t>
            </a:r>
          </a:p>
          <a:p>
            <a:pPr marL="285750" indent="-285750">
              <a:lnSpc>
                <a:spcPct val="150000"/>
              </a:lnSpc>
              <a:buFont typeface="Arial,Sans-Serif"/>
              <a:buChar char="•"/>
            </a:pPr>
            <a:r>
              <a:rPr lang="en-US" sz="2800" b="1" cap="all" dirty="0">
                <a:latin typeface="Arial"/>
                <a:cs typeface="Arial"/>
              </a:rPr>
              <a:t>Teacher Education Fair – </a:t>
            </a:r>
            <a:r>
              <a:rPr lang="en-US" sz="2800" cap="all" dirty="0">
                <a:latin typeface="Arial"/>
                <a:cs typeface="Arial"/>
              </a:rPr>
              <a:t>March, 12 2026</a:t>
            </a:r>
            <a:r>
              <a:rPr lang="en-US" sz="2800" dirty="0">
                <a:latin typeface="Arial"/>
                <a:cs typeface="Arial"/>
              </a:rPr>
              <a:t>​</a:t>
            </a:r>
          </a:p>
          <a:p>
            <a:pPr marL="285750" lvl="2" indent="-285750">
              <a:lnSpc>
                <a:spcPct val="150000"/>
              </a:lnSpc>
              <a:buFont typeface="Arial,Sans-Serif"/>
              <a:buChar char="•"/>
            </a:pPr>
            <a:r>
              <a:rPr lang="en-US" sz="2800" dirty="0">
                <a:latin typeface="Arial"/>
                <a:cs typeface="Arial"/>
              </a:rPr>
              <a:t>Free for CMU teacher candidates and graduates​</a:t>
            </a:r>
          </a:p>
          <a:p>
            <a:pPr marL="0" marR="0" indent="0" defTabSz="825500" rtl="0" fontAlgn="auto" latinLnBrk="0" hangingPunct="0">
              <a:lnSpc>
                <a:spcPct val="150000"/>
              </a:lnSpc>
              <a:spcBef>
                <a:spcPts val="0"/>
              </a:spcBef>
              <a:spcAft>
                <a:spcPts val="0"/>
              </a:spcAft>
              <a:buClrTx/>
              <a:buSzTx/>
              <a:buFontTx/>
              <a:buNone/>
              <a:tabLst/>
            </a:pPr>
            <a:r>
              <a:rPr lang="en-US" sz="3600" dirty="0">
                <a:latin typeface="Arial"/>
                <a:cs typeface="Segoe UI"/>
              </a:rPr>
              <a:t>​</a:t>
            </a:r>
          </a:p>
        </p:txBody>
      </p:sp>
    </p:spTree>
    <p:extLst>
      <p:ext uri="{BB962C8B-B14F-4D97-AF65-F5344CB8AC3E}">
        <p14:creationId xmlns:p14="http://schemas.microsoft.com/office/powerpoint/2010/main" val="126775539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5AE885-436F-9C9E-4DB9-7A8DCCBB064E}"/>
              </a:ext>
            </a:extLst>
          </p:cNvPr>
          <p:cNvSpPr txBox="1"/>
          <p:nvPr/>
        </p:nvSpPr>
        <p:spPr>
          <a:xfrm>
            <a:off x="1290970" y="868921"/>
            <a:ext cx="11867147"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5400" b="1">
                <a:solidFill>
                  <a:srgbClr val="860037"/>
                </a:solidFill>
                <a:latin typeface="Arial Black"/>
              </a:rPr>
              <a:t>Contact Information</a:t>
            </a:r>
            <a:r>
              <a:rPr lang="en-US" sz="5400">
                <a:latin typeface="Arial Black"/>
              </a:rPr>
              <a:t>​</a:t>
            </a:r>
            <a:endParaRPr lang="en-US"/>
          </a:p>
        </p:txBody>
      </p:sp>
      <p:sp>
        <p:nvSpPr>
          <p:cNvPr id="3" name="TextBox 2">
            <a:extLst>
              <a:ext uri="{FF2B5EF4-FFF2-40B4-BE49-F238E27FC236}">
                <a16:creationId xmlns:a16="http://schemas.microsoft.com/office/drawing/2014/main" id="{7FFAC048-AB3F-C303-D12E-1B2EFBC626ED}"/>
              </a:ext>
            </a:extLst>
          </p:cNvPr>
          <p:cNvSpPr txBox="1"/>
          <p:nvPr/>
        </p:nvSpPr>
        <p:spPr>
          <a:xfrm>
            <a:off x="1290970" y="1968205"/>
            <a:ext cx="12729410" cy="102181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2800" b="1">
                <a:solidFill>
                  <a:srgbClr val="5D0022"/>
                </a:solidFill>
                <a:latin typeface="Arial"/>
                <a:cs typeface="Segoe UI"/>
              </a:rPr>
              <a:t>Program Advisors/Instructors: </a:t>
            </a:r>
            <a:r>
              <a:rPr lang="en-US" sz="2800">
                <a:latin typeface="Arial"/>
                <a:cs typeface="Segoe UI"/>
              </a:rPr>
              <a:t>​</a:t>
            </a:r>
            <a:endParaRPr lang="en-US"/>
          </a:p>
          <a:p>
            <a:pPr marL="285750" indent="-285750">
              <a:buFont typeface="Arial,Sans-Serif"/>
              <a:buChar char="•"/>
            </a:pPr>
            <a:r>
              <a:rPr lang="de-DE" sz="2800" b="1">
                <a:latin typeface="Arial"/>
                <a:cs typeface="Arial"/>
              </a:rPr>
              <a:t>Dr. Nick Bardo, </a:t>
            </a:r>
            <a:r>
              <a:rPr lang="en-US" sz="2800">
                <a:latin typeface="Arial"/>
                <a:cs typeface="Arial"/>
              </a:rPr>
              <a:t>Department Head ​</a:t>
            </a:r>
          </a:p>
          <a:p>
            <a:r>
              <a:rPr lang="en-US" sz="2800">
                <a:latin typeface="Arial"/>
                <a:cs typeface="Segoe UI"/>
              </a:rPr>
              <a:t>(970) </a:t>
            </a:r>
            <a:r>
              <a:rPr lang="de-DE" sz="2800">
                <a:latin typeface="Arial"/>
                <a:cs typeface="Segoe UI"/>
              </a:rPr>
              <a:t>248-1953; </a:t>
            </a:r>
            <a:r>
              <a:rPr lang="de-DE" sz="2800" u="sng">
                <a:solidFill>
                  <a:srgbClr val="0000FF"/>
                </a:solidFill>
                <a:latin typeface="Arial"/>
                <a:cs typeface="Segoe UI"/>
                <a:hlinkClick r:id="rId2"/>
              </a:rPr>
              <a:t>nbardo@coloradomesa.edu</a:t>
            </a:r>
            <a:r>
              <a:rPr lang="en-US" sz="2800">
                <a:latin typeface="Arial"/>
                <a:cs typeface="Segoe UI"/>
              </a:rPr>
              <a:t>​</a:t>
            </a:r>
          </a:p>
          <a:p>
            <a:pPr marL="285750" indent="-285750">
              <a:buFont typeface="Arial,Sans-Serif"/>
              <a:buChar char="•"/>
            </a:pPr>
            <a:r>
              <a:rPr lang="en-US" sz="2800" b="1">
                <a:latin typeface="Arial"/>
                <a:cs typeface="Arial"/>
              </a:rPr>
              <a:t>Dr. Blake Bickham</a:t>
            </a:r>
            <a:r>
              <a:rPr lang="en-US" sz="2800">
                <a:latin typeface="Arial"/>
                <a:cs typeface="Arial"/>
              </a:rPr>
              <a:t>, Secondary Education Coordinator​</a:t>
            </a:r>
            <a:br>
              <a:rPr lang="en-US" sz="2800">
                <a:latin typeface="Arial"/>
                <a:cs typeface="Arial"/>
              </a:rPr>
            </a:br>
            <a:r>
              <a:rPr lang="en-US" sz="2800">
                <a:latin typeface="Arial"/>
                <a:cs typeface="Arial"/>
              </a:rPr>
              <a:t>(970) 248-1729; </a:t>
            </a:r>
            <a:r>
              <a:rPr lang="en-US" sz="2800" u="sng">
                <a:solidFill>
                  <a:srgbClr val="0000FF"/>
                </a:solidFill>
                <a:latin typeface="Arial"/>
                <a:cs typeface="Arial"/>
                <a:hlinkClick r:id="rId3"/>
              </a:rPr>
              <a:t>bbickham@coloradomesa.edu</a:t>
            </a:r>
            <a:r>
              <a:rPr lang="en-US" sz="2800">
                <a:latin typeface="Arial"/>
                <a:cs typeface="Arial"/>
              </a:rPr>
              <a:t> ​</a:t>
            </a:r>
          </a:p>
          <a:p>
            <a:pPr marL="285750" indent="-285750">
              <a:buFont typeface="Arial,Sans-Serif"/>
              <a:buChar char="•"/>
            </a:pPr>
            <a:r>
              <a:rPr lang="en-US" sz="2800" b="1">
                <a:latin typeface="Arial"/>
                <a:cs typeface="Arial"/>
              </a:rPr>
              <a:t>Dr. Cynthia </a:t>
            </a:r>
            <a:r>
              <a:rPr lang="en-US" sz="2800" b="1" err="1">
                <a:latin typeface="Arial"/>
                <a:cs typeface="Arial"/>
              </a:rPr>
              <a:t>Chovich</a:t>
            </a:r>
            <a:r>
              <a:rPr lang="en-US" sz="2800">
                <a:latin typeface="Arial"/>
                <a:cs typeface="Arial"/>
              </a:rPr>
              <a:t>, ITL Coordinator ​</a:t>
            </a:r>
            <a:br>
              <a:rPr lang="en-US" sz="2800">
                <a:latin typeface="Arial"/>
                <a:cs typeface="Arial"/>
              </a:rPr>
            </a:br>
            <a:r>
              <a:rPr lang="en-US" sz="2800">
                <a:latin typeface="Arial"/>
                <a:cs typeface="Arial"/>
              </a:rPr>
              <a:t>(970) 248-1462; </a:t>
            </a:r>
            <a:r>
              <a:rPr lang="en-US" sz="2800" u="sng">
                <a:solidFill>
                  <a:srgbClr val="0000FF"/>
                </a:solidFill>
                <a:latin typeface="Arial"/>
                <a:cs typeface="Arial"/>
                <a:hlinkClick r:id="rId4"/>
              </a:rPr>
              <a:t>cchovich@coloradomesa.edu</a:t>
            </a:r>
            <a:r>
              <a:rPr lang="en-US" sz="2800">
                <a:latin typeface="Arial"/>
                <a:cs typeface="Arial"/>
              </a:rPr>
              <a:t>​</a:t>
            </a:r>
          </a:p>
          <a:p>
            <a:pPr marL="285750" indent="-285750">
              <a:buFont typeface="Arial,Sans-Serif"/>
              <a:buChar char="•"/>
            </a:pPr>
            <a:r>
              <a:rPr lang="en-US" sz="2800" b="1">
                <a:latin typeface="Arial"/>
                <a:cs typeface="Arial"/>
              </a:rPr>
              <a:t>Dr. Abe Wallin</a:t>
            </a:r>
            <a:r>
              <a:rPr lang="en-US" sz="2800">
                <a:latin typeface="Arial"/>
                <a:cs typeface="Arial"/>
              </a:rPr>
              <a:t>, Elementary Coordinator​</a:t>
            </a:r>
            <a:br>
              <a:rPr lang="en-US" sz="2800">
                <a:latin typeface="Arial"/>
                <a:cs typeface="Arial"/>
              </a:rPr>
            </a:br>
            <a:r>
              <a:rPr lang="en-US" sz="2800">
                <a:latin typeface="Arial"/>
                <a:cs typeface="Arial"/>
              </a:rPr>
              <a:t>(970) 248-1106; </a:t>
            </a:r>
            <a:r>
              <a:rPr lang="en-US" sz="2800" u="sng">
                <a:solidFill>
                  <a:srgbClr val="0000FF"/>
                </a:solidFill>
                <a:latin typeface="Arial"/>
                <a:cs typeface="Arial"/>
                <a:hlinkClick r:id="rId5"/>
              </a:rPr>
              <a:t>awallin@coloradomesa.edu</a:t>
            </a:r>
            <a:r>
              <a:rPr lang="en-US" sz="2800">
                <a:latin typeface="Arial"/>
                <a:cs typeface="Arial"/>
              </a:rPr>
              <a:t>​</a:t>
            </a:r>
          </a:p>
          <a:p>
            <a:pPr marL="285750" indent="-285750">
              <a:buFont typeface="Arial,Sans-Serif"/>
              <a:buChar char="•"/>
            </a:pPr>
            <a:r>
              <a:rPr lang="en-US" sz="2800" b="1">
                <a:latin typeface="Arial"/>
                <a:cs typeface="Arial"/>
              </a:rPr>
              <a:t>Dr. Ann Gillies, </a:t>
            </a:r>
            <a:r>
              <a:rPr lang="en-US" sz="2800">
                <a:latin typeface="Arial"/>
                <a:cs typeface="Arial"/>
              </a:rPr>
              <a:t>ECSE &amp; SPED Program Coordinator​</a:t>
            </a:r>
            <a:br>
              <a:rPr lang="en-US" sz="2800">
                <a:latin typeface="Arial"/>
                <a:cs typeface="Arial"/>
              </a:rPr>
            </a:br>
            <a:r>
              <a:rPr lang="en-US" sz="2800">
                <a:latin typeface="Arial"/>
                <a:cs typeface="Arial"/>
              </a:rPr>
              <a:t>(970) 248-1924; </a:t>
            </a:r>
            <a:r>
              <a:rPr lang="en-US" sz="2800" u="sng">
                <a:solidFill>
                  <a:srgbClr val="0000FF"/>
                </a:solidFill>
                <a:latin typeface="Arial"/>
                <a:cs typeface="Arial"/>
                <a:hlinkClick r:id="rId6"/>
              </a:rPr>
              <a:t>agillies@coloradomesa.edu</a:t>
            </a:r>
            <a:r>
              <a:rPr lang="en-US" sz="2800">
                <a:latin typeface="Arial"/>
                <a:cs typeface="Arial"/>
              </a:rPr>
              <a:t> ​</a:t>
            </a:r>
          </a:p>
          <a:p>
            <a:pPr marL="285750" indent="-285750">
              <a:buFont typeface="Arial,Sans-Serif"/>
              <a:buChar char="•"/>
            </a:pPr>
            <a:r>
              <a:rPr lang="en-US" sz="2800" b="1">
                <a:latin typeface="Arial"/>
                <a:cs typeface="Arial"/>
              </a:rPr>
              <a:t>Dr. Joanelle Morales,</a:t>
            </a:r>
            <a:r>
              <a:rPr lang="en-US" sz="2800">
                <a:latin typeface="Arial"/>
                <a:cs typeface="Arial"/>
              </a:rPr>
              <a:t> K-12 Coordinator​</a:t>
            </a:r>
            <a:br>
              <a:rPr lang="en-US" sz="2800">
                <a:latin typeface="Arial"/>
                <a:cs typeface="Arial"/>
              </a:rPr>
            </a:br>
            <a:r>
              <a:rPr lang="en-US" sz="2800">
                <a:latin typeface="Arial"/>
                <a:cs typeface="Arial"/>
              </a:rPr>
              <a:t>(970) 248-1705; </a:t>
            </a:r>
            <a:r>
              <a:rPr lang="en-US" sz="2800" u="sng">
                <a:solidFill>
                  <a:srgbClr val="0000FF"/>
                </a:solidFill>
                <a:latin typeface="Arial"/>
                <a:cs typeface="Arial"/>
                <a:hlinkClick r:id="rId7"/>
              </a:rPr>
              <a:t>jmorales@coloradomesa.edu</a:t>
            </a:r>
            <a:r>
              <a:rPr lang="en-US" sz="2800">
                <a:latin typeface="Arial"/>
                <a:cs typeface="Arial"/>
              </a:rPr>
              <a:t> ​</a:t>
            </a:r>
          </a:p>
          <a:p>
            <a:r>
              <a:rPr lang="en-US" sz="2800">
                <a:latin typeface="Arial"/>
                <a:cs typeface="Segoe UI"/>
              </a:rPr>
              <a:t>​</a:t>
            </a:r>
          </a:p>
          <a:p>
            <a:r>
              <a:rPr lang="en-US" sz="2800" b="1">
                <a:solidFill>
                  <a:srgbClr val="5D0022"/>
                </a:solidFill>
                <a:latin typeface="Arial"/>
                <a:cs typeface="Segoe UI"/>
              </a:rPr>
              <a:t>Program Support Personnel:</a:t>
            </a:r>
            <a:r>
              <a:rPr lang="en-US" sz="2800">
                <a:latin typeface="Arial"/>
                <a:cs typeface="Segoe UI"/>
              </a:rPr>
              <a:t>​</a:t>
            </a:r>
          </a:p>
          <a:p>
            <a:pPr marL="285750" indent="-285750">
              <a:buFont typeface="Arial,Sans-Serif"/>
              <a:buChar char="•"/>
            </a:pPr>
            <a:r>
              <a:rPr lang="en-US" sz="2800" b="1">
                <a:latin typeface="Arial"/>
                <a:cs typeface="Arial"/>
              </a:rPr>
              <a:t>Patty Kempken</a:t>
            </a:r>
            <a:r>
              <a:rPr lang="en-US" sz="2800">
                <a:latin typeface="Arial"/>
                <a:cs typeface="Arial"/>
              </a:rPr>
              <a:t>, Program Support Coordinator </a:t>
            </a:r>
            <a:r>
              <a:rPr lang="en-US" sz="2800" i="1">
                <a:latin typeface="Arial"/>
                <a:cs typeface="Arial"/>
              </a:rPr>
              <a:t>(Support in graduate admissions; field placement, student teaching progress monitoring and communication, graduate admission &amp; program reporting) </a:t>
            </a:r>
            <a:r>
              <a:rPr lang="en-US" sz="2800">
                <a:latin typeface="Arial"/>
                <a:cs typeface="Arial"/>
              </a:rPr>
              <a:t>​</a:t>
            </a:r>
            <a:br>
              <a:rPr lang="en-US" sz="2800">
                <a:latin typeface="Arial"/>
                <a:cs typeface="Arial"/>
              </a:rPr>
            </a:br>
            <a:r>
              <a:rPr lang="en-US" sz="2800" i="1">
                <a:latin typeface="Arial"/>
                <a:cs typeface="Arial"/>
              </a:rPr>
              <a:t>(970) 248-1732; </a:t>
            </a:r>
            <a:r>
              <a:rPr lang="en-US" sz="2800">
                <a:latin typeface="Arial"/>
                <a:cs typeface="Arial"/>
                <a:hlinkClick r:id="rId8"/>
              </a:rPr>
              <a:t>pkempken@coloradomesa.edu</a:t>
            </a:r>
            <a:r>
              <a:rPr lang="en-US" sz="2800">
                <a:latin typeface="Arial"/>
                <a:cs typeface="Arial"/>
              </a:rPr>
              <a:t> </a:t>
            </a:r>
            <a:endParaRPr lang="en-US" sz="2800" u="sng">
              <a:solidFill>
                <a:srgbClr val="0000FF"/>
              </a:solidFill>
              <a:latin typeface="Arial"/>
              <a:cs typeface="Arial"/>
            </a:endParaRPr>
          </a:p>
          <a:p>
            <a:pPr marL="285750" indent="-285750">
              <a:buFont typeface="Arial,Sans-Serif"/>
              <a:buChar char="•"/>
            </a:pPr>
            <a:r>
              <a:rPr lang="en-US" sz="2800" b="1">
                <a:latin typeface="Arial"/>
                <a:cs typeface="Arial"/>
              </a:rPr>
              <a:t>Mary </a:t>
            </a:r>
            <a:r>
              <a:rPr lang="en-US" sz="2800" b="1" err="1">
                <a:latin typeface="Arial"/>
                <a:cs typeface="Arial"/>
              </a:rPr>
              <a:t>Kienietz</a:t>
            </a:r>
            <a:r>
              <a:rPr lang="en-US" sz="2800">
                <a:latin typeface="Arial"/>
                <a:cs typeface="Arial"/>
              </a:rPr>
              <a:t>, Administrative III Support </a:t>
            </a:r>
            <a:r>
              <a:rPr lang="en-US" sz="2800" i="1">
                <a:latin typeface="Arial"/>
                <a:cs typeface="Arial"/>
              </a:rPr>
              <a:t>(Specializes in undergraduate program admission, mentor, supervisor and other contracts, stipend, CEU, and licensure authorization) </a:t>
            </a:r>
            <a:r>
              <a:rPr lang="en-US" sz="2800">
                <a:latin typeface="Arial"/>
                <a:cs typeface="Arial"/>
              </a:rPr>
              <a:t>​</a:t>
            </a:r>
            <a:br>
              <a:rPr lang="en-US" sz="2800">
                <a:latin typeface="Arial"/>
                <a:cs typeface="Arial"/>
              </a:rPr>
            </a:br>
            <a:r>
              <a:rPr lang="en-US" sz="2800" i="1">
                <a:latin typeface="Arial"/>
                <a:cs typeface="Arial"/>
              </a:rPr>
              <a:t>(970) 248-1786; </a:t>
            </a:r>
            <a:r>
              <a:rPr lang="en-US" sz="2800" u="sng">
                <a:solidFill>
                  <a:srgbClr val="0000FF"/>
                </a:solidFill>
                <a:latin typeface="Arial"/>
                <a:cs typeface="Arial"/>
                <a:hlinkClick r:id="rId9"/>
              </a:rPr>
              <a:t>mkieniet@coloradomesa.edu</a:t>
            </a:r>
            <a:r>
              <a:rPr lang="en-US" sz="2800">
                <a:latin typeface="Arial"/>
                <a:cs typeface="Arial"/>
              </a:rPr>
              <a:t> ​</a:t>
            </a:r>
          </a:p>
          <a:p>
            <a:pPr marL="0" marR="0" indent="0" defTabSz="825500" rtl="0" fontAlgn="auto" latinLnBrk="0" hangingPunct="0">
              <a:lnSpc>
                <a:spcPts val="1575"/>
              </a:lnSpc>
              <a:spcBef>
                <a:spcPts val="0"/>
              </a:spcBef>
              <a:spcAft>
                <a:spcPts val="0"/>
              </a:spcAft>
              <a:buClrTx/>
              <a:buSzTx/>
              <a:buFontTx/>
              <a:buNone/>
              <a:tabLst/>
            </a:pPr>
            <a:r>
              <a:rPr lang="en-US" sz="2800">
                <a:cs typeface="Segoe UI"/>
              </a:rPr>
              <a:t>​</a:t>
            </a:r>
            <a:endParaRPr lang="en-US" sz="2800">
              <a:latin typeface="Segoe UI"/>
              <a:cs typeface="Segoe UI"/>
            </a:endParaRPr>
          </a:p>
        </p:txBody>
      </p:sp>
    </p:spTree>
    <p:extLst>
      <p:ext uri="{BB962C8B-B14F-4D97-AF65-F5344CB8AC3E}">
        <p14:creationId xmlns:p14="http://schemas.microsoft.com/office/powerpoint/2010/main" val="251382783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61536"/>
        </a:solidFill>
        <a:effectLst/>
      </p:bgPr>
    </p:bg>
    <p:spTree>
      <p:nvGrpSpPr>
        <p:cNvPr id="1" name=""/>
        <p:cNvGrpSpPr/>
        <p:nvPr/>
      </p:nvGrpSpPr>
      <p:grpSpPr>
        <a:xfrm>
          <a:off x="0" y="0"/>
          <a:ext cx="0" cy="0"/>
          <a:chOff x="0" y="0"/>
          <a:chExt cx="0" cy="0"/>
        </a:xfrm>
      </p:grpSpPr>
      <p:pic>
        <p:nvPicPr>
          <p:cNvPr id="105" name="Image"/>
          <p:cNvPicPr>
            <a:picLocks noChangeAspect="1"/>
          </p:cNvPicPr>
          <p:nvPr/>
        </p:nvPicPr>
        <p:blipFill>
          <a:blip r:embed="rId2">
            <a:extLst>
              <a:ext uri="{28A0092B-C50C-407E-A947-70E740481C1C}">
                <a14:useLocalDpi xmlns:a14="http://schemas.microsoft.com/office/drawing/2010/main" val="0"/>
              </a:ext>
            </a:extLst>
          </a:blip>
          <a:srcRect t="46" b="46"/>
          <a:stretch/>
        </p:blipFill>
        <p:spPr>
          <a:xfrm>
            <a:off x="0" y="0"/>
            <a:ext cx="24384000" cy="13716000"/>
          </a:xfrm>
          <a:prstGeom prst="rect">
            <a:avLst/>
          </a:prstGeom>
          <a:ln w="12700">
            <a:miter lim="400000"/>
          </a:ln>
        </p:spPr>
      </p:pic>
      <p:pic>
        <p:nvPicPr>
          <p:cNvPr id="106" name="Image" descr="Image"/>
          <p:cNvPicPr>
            <a:picLocks noChangeAspect="1"/>
          </p:cNvPicPr>
          <p:nvPr/>
        </p:nvPicPr>
        <p:blipFill>
          <a:blip r:embed="rId3"/>
          <a:stretch>
            <a:fillRect/>
          </a:stretch>
        </p:blipFill>
        <p:spPr>
          <a:xfrm>
            <a:off x="1286933" y="1270592"/>
            <a:ext cx="4981129" cy="1079491"/>
          </a:xfrm>
          <a:prstGeom prst="rect">
            <a:avLst/>
          </a:prstGeom>
          <a:ln w="12700">
            <a:miter lim="400000"/>
          </a:ln>
        </p:spPr>
      </p:pic>
      <p:sp>
        <p:nvSpPr>
          <p:cNvPr id="107" name="Shape"/>
          <p:cNvSpPr/>
          <p:nvPr/>
        </p:nvSpPr>
        <p:spPr>
          <a:xfrm>
            <a:off x="0" y="-1"/>
            <a:ext cx="24384001" cy="1371600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lnTo>
                  <a:pt x="0" y="0"/>
                </a:lnTo>
                <a:close/>
                <a:moveTo>
                  <a:pt x="483" y="400"/>
                </a:moveTo>
                <a:lnTo>
                  <a:pt x="21117" y="400"/>
                </a:lnTo>
                <a:cubicBezTo>
                  <a:pt x="21193" y="400"/>
                  <a:pt x="21238" y="400"/>
                  <a:pt x="21268" y="422"/>
                </a:cubicBezTo>
                <a:cubicBezTo>
                  <a:pt x="21312" y="451"/>
                  <a:pt x="21346" y="512"/>
                  <a:pt x="21362" y="589"/>
                </a:cubicBezTo>
                <a:cubicBezTo>
                  <a:pt x="21375" y="643"/>
                  <a:pt x="21375" y="724"/>
                  <a:pt x="21375" y="859"/>
                </a:cubicBezTo>
                <a:lnTo>
                  <a:pt x="21375" y="20741"/>
                </a:lnTo>
                <a:cubicBezTo>
                  <a:pt x="21375" y="20876"/>
                  <a:pt x="21375" y="20957"/>
                  <a:pt x="21362" y="21011"/>
                </a:cubicBezTo>
                <a:cubicBezTo>
                  <a:pt x="21346" y="21088"/>
                  <a:pt x="21312" y="21149"/>
                  <a:pt x="21268" y="21178"/>
                </a:cubicBezTo>
                <a:cubicBezTo>
                  <a:pt x="21238" y="21200"/>
                  <a:pt x="21193" y="21200"/>
                  <a:pt x="21117" y="21200"/>
                </a:cubicBezTo>
                <a:lnTo>
                  <a:pt x="483" y="21200"/>
                </a:lnTo>
                <a:cubicBezTo>
                  <a:pt x="407" y="21200"/>
                  <a:pt x="362" y="21200"/>
                  <a:pt x="332" y="21178"/>
                </a:cubicBezTo>
                <a:cubicBezTo>
                  <a:pt x="288" y="21149"/>
                  <a:pt x="254" y="21088"/>
                  <a:pt x="238" y="21011"/>
                </a:cubicBezTo>
                <a:cubicBezTo>
                  <a:pt x="225" y="20957"/>
                  <a:pt x="225" y="20876"/>
                  <a:pt x="225" y="20741"/>
                </a:cubicBezTo>
                <a:lnTo>
                  <a:pt x="225" y="859"/>
                </a:lnTo>
                <a:cubicBezTo>
                  <a:pt x="225" y="724"/>
                  <a:pt x="225" y="643"/>
                  <a:pt x="238" y="589"/>
                </a:cubicBezTo>
                <a:cubicBezTo>
                  <a:pt x="254" y="512"/>
                  <a:pt x="288" y="451"/>
                  <a:pt x="332" y="422"/>
                </a:cubicBezTo>
                <a:cubicBezTo>
                  <a:pt x="362" y="400"/>
                  <a:pt x="407" y="400"/>
                  <a:pt x="483" y="400"/>
                </a:cubicBezTo>
                <a:close/>
              </a:path>
            </a:pathLst>
          </a:custGeom>
          <a:solidFill>
            <a:srgbClr val="FFFFFF"/>
          </a:solidFill>
          <a:ln w="12700">
            <a:miter lim="400000"/>
          </a:ln>
        </p:spPr>
        <p:txBody>
          <a:bodyPr lIns="0" tIns="0" rIns="0" bIns="0" anchor="ctr"/>
          <a:lstStyle/>
          <a:p>
            <a:pPr algn="ctr">
              <a:defRPr sz="3200">
                <a:solidFill>
                  <a:srgbClr val="FFFFFF"/>
                </a:solidFill>
                <a:latin typeface="Helvetica Neue Medium"/>
                <a:ea typeface="Helvetica Neue Medium"/>
                <a:cs typeface="Helvetica Neue Medium"/>
                <a:sym typeface="Helvetica Neue Medium"/>
              </a:defRPr>
            </a:pPr>
            <a:endParaRPr/>
          </a:p>
        </p:txBody>
      </p:sp>
      <p:sp>
        <p:nvSpPr>
          <p:cNvPr id="108" name="Thank…"/>
          <p:cNvSpPr txBox="1"/>
          <p:nvPr/>
        </p:nvSpPr>
        <p:spPr>
          <a:xfrm>
            <a:off x="1229961" y="10743992"/>
            <a:ext cx="3795911" cy="18970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nSpc>
                <a:spcPct val="80000"/>
              </a:lnSpc>
              <a:defRPr sz="7200" b="1" cap="all">
                <a:solidFill>
                  <a:srgbClr val="FFFFFF"/>
                </a:solidFill>
                <a:latin typeface="+mn-lt"/>
                <a:ea typeface="+mn-ea"/>
                <a:cs typeface="+mn-cs"/>
                <a:sym typeface="PFGrandGothik-Regular_Extended-Black"/>
              </a:defRPr>
            </a:pPr>
            <a:r>
              <a:rPr sz="7200" b="1">
                <a:latin typeface="Arial Black" panose="020B0604020202020204" pitchFamily="34" charset="0"/>
                <a:cs typeface="Arial Black" panose="020B0604020202020204" pitchFamily="34" charset="0"/>
              </a:rPr>
              <a:t>Thank</a:t>
            </a:r>
          </a:p>
          <a:p>
            <a:pPr>
              <a:lnSpc>
                <a:spcPct val="80000"/>
              </a:lnSpc>
              <a:defRPr sz="7200" b="1" cap="all">
                <a:solidFill>
                  <a:srgbClr val="FFFFFF"/>
                </a:solidFill>
                <a:latin typeface="+mn-lt"/>
                <a:ea typeface="+mn-ea"/>
                <a:cs typeface="+mn-cs"/>
                <a:sym typeface="PFGrandGothik-Regular_Extended-Black"/>
              </a:defRPr>
            </a:pPr>
            <a:r>
              <a:rPr sz="7200" b="1">
                <a:latin typeface="Arial Black" panose="020B0604020202020204" pitchFamily="34" charset="0"/>
                <a:cs typeface="Arial Black" panose="020B0604020202020204" pitchFamily="34" charset="0"/>
              </a:rPr>
              <a:t>you</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61536"/>
        </a:solidFill>
        <a:effectLst/>
      </p:bgPr>
    </p:bg>
    <p:spTree>
      <p:nvGrpSpPr>
        <p:cNvPr id="1" name=""/>
        <p:cNvGrpSpPr/>
        <p:nvPr/>
      </p:nvGrpSpPr>
      <p:grpSpPr>
        <a:xfrm>
          <a:off x="0" y="0"/>
          <a:ext cx="0" cy="0"/>
          <a:chOff x="0" y="0"/>
          <a:chExt cx="0" cy="0"/>
        </a:xfrm>
      </p:grpSpPr>
      <p:sp>
        <p:nvSpPr>
          <p:cNvPr id="56" name="Life in Western Colorado"/>
          <p:cNvSpPr txBox="1"/>
          <p:nvPr/>
        </p:nvSpPr>
        <p:spPr>
          <a:xfrm>
            <a:off x="1212749" y="1095377"/>
            <a:ext cx="13108769" cy="7836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lvl1pPr>
              <a:lnSpc>
                <a:spcPct val="80000"/>
              </a:lnSpc>
              <a:defRPr sz="4800" b="1" cap="all">
                <a:solidFill>
                  <a:srgbClr val="FFFFFF"/>
                </a:solidFill>
                <a:latin typeface="+mn-lt"/>
                <a:ea typeface="+mn-ea"/>
                <a:cs typeface="+mn-cs"/>
                <a:sym typeface="PFGrandGothik-Regular_Extended-Black"/>
              </a:defRPr>
            </a:lvl1pPr>
          </a:lstStyle>
          <a:p>
            <a:r>
              <a:rPr lang="en-US" sz="5400">
                <a:latin typeface="Arial Black" panose="020B0604020202020204" pitchFamily="34" charset="0"/>
                <a:cs typeface="Arial Black" panose="020B0604020202020204" pitchFamily="34" charset="0"/>
              </a:rPr>
              <a:t>Student Teaching Internship</a:t>
            </a:r>
            <a:endParaRPr sz="5400">
              <a:latin typeface="Arial Black" panose="020B0604020202020204" pitchFamily="34" charset="0"/>
              <a:cs typeface="Arial Black" panose="020B0604020202020204" pitchFamily="34" charset="0"/>
            </a:endParaRPr>
          </a:p>
        </p:txBody>
      </p:sp>
      <p:sp>
        <p:nvSpPr>
          <p:cNvPr id="57" name="Our mission is to provide an affordable and accessible education"/>
          <p:cNvSpPr txBox="1"/>
          <p:nvPr/>
        </p:nvSpPr>
        <p:spPr>
          <a:xfrm>
            <a:off x="1212749" y="1869305"/>
            <a:ext cx="9317228" cy="6011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spAutoFit/>
          </a:bodyPr>
          <a:lstStyle>
            <a:lvl1pPr>
              <a:lnSpc>
                <a:spcPct val="90000"/>
              </a:lnSpc>
              <a:defRPr sz="3600" cap="all">
                <a:solidFill>
                  <a:srgbClr val="FFFFFF"/>
                </a:solidFill>
                <a:latin typeface="PFGrandGothik-Regular_Condensed-Book"/>
                <a:ea typeface="PFGrandGothik-Regular_Condensed-Book"/>
                <a:cs typeface="PFGrandGothik-Regular_Condensed-Book"/>
                <a:sym typeface="PFGrandGothik-Regular_Condensed-Book"/>
              </a:defRPr>
            </a:lvl1pPr>
          </a:lstStyle>
          <a:p>
            <a:r>
              <a:rPr lang="en-US">
                <a:latin typeface="Arial" panose="020B0604020202020204" pitchFamily="34" charset="0"/>
                <a:cs typeface="Arial" panose="020B0604020202020204" pitchFamily="34" charset="0"/>
              </a:rPr>
              <a:t>Overview</a:t>
            </a:r>
            <a:endParaRPr>
              <a:latin typeface="Arial" panose="020B0604020202020204" pitchFamily="34" charset="0"/>
              <a:cs typeface="Arial" panose="020B0604020202020204" pitchFamily="34" charset="0"/>
            </a:endParaRPr>
          </a:p>
        </p:txBody>
      </p:sp>
      <p:sp>
        <p:nvSpPr>
          <p:cNvPr id="58" name="Numitorium est in esse inflammat magnarum magis quae ipse meum cum est ei cum sed atque publicae quidem adiunxit parte aliquid cum.…"/>
          <p:cNvSpPr txBox="1"/>
          <p:nvPr/>
        </p:nvSpPr>
        <p:spPr>
          <a:xfrm>
            <a:off x="882935" y="2635730"/>
            <a:ext cx="18908760" cy="81765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t">
            <a:spAutoFit/>
          </a:bodyPr>
          <a:lstStyle/>
          <a:p>
            <a:pPr marL="342900" indent="-342900">
              <a:buFont typeface="Arial" panose="020B0604020202020204" pitchFamily="34" charset="0"/>
              <a:buChar char="•"/>
            </a:pPr>
            <a:r>
              <a:rPr lang="en-US" sz="2800" dirty="0">
                <a:solidFill>
                  <a:schemeClr val="bg1"/>
                </a:solidFill>
                <a:latin typeface="Arial"/>
                <a:cs typeface="Arial"/>
              </a:rPr>
              <a:t>One full semester </a:t>
            </a:r>
          </a:p>
          <a:p>
            <a:pPr lvl="3" indent="0"/>
            <a:r>
              <a:rPr lang="en-US" sz="2800" dirty="0">
                <a:solidFill>
                  <a:schemeClr val="bg1"/>
                </a:solidFill>
                <a:latin typeface="Arial"/>
                <a:cs typeface="Arial"/>
              </a:rPr>
              <a:t>	- START and END with school district calendar – </a:t>
            </a:r>
            <a:r>
              <a:rPr lang="en-US" sz="2800" b="1" i="1" u="sng" dirty="0">
                <a:solidFill>
                  <a:schemeClr val="bg1"/>
                </a:solidFill>
                <a:latin typeface="Arial"/>
                <a:cs typeface="Arial"/>
              </a:rPr>
              <a:t>not</a:t>
            </a:r>
            <a:r>
              <a:rPr lang="en-US" sz="2800" i="1" dirty="0">
                <a:solidFill>
                  <a:schemeClr val="bg1"/>
                </a:solidFill>
                <a:latin typeface="Arial"/>
                <a:cs typeface="Arial"/>
              </a:rPr>
              <a:t> by hours completed or by the CMU calendar</a:t>
            </a:r>
          </a:p>
          <a:p>
            <a:pPr lvl="1">
              <a:spcAft>
                <a:spcPts val="600"/>
              </a:spcAft>
            </a:pPr>
            <a:r>
              <a:rPr lang="en-US" sz="2800" dirty="0">
                <a:solidFill>
                  <a:schemeClr val="bg1"/>
                </a:solidFill>
                <a:latin typeface="Arial"/>
                <a:cs typeface="Arial"/>
              </a:rPr>
              <a:t>	- Internship is a full-time placement</a:t>
            </a:r>
          </a:p>
          <a:p>
            <a:pPr lvl="2" indent="0"/>
            <a:r>
              <a:rPr lang="en-US" sz="2800" dirty="0">
                <a:solidFill>
                  <a:schemeClr val="bg1"/>
                </a:solidFill>
                <a:latin typeface="Arial"/>
                <a:cs typeface="Arial"/>
              </a:rPr>
              <a:t>                  Interns are to follow their mentor’s schedule </a:t>
            </a:r>
            <a:r>
              <a:rPr lang="en-US" sz="2800" i="1" dirty="0">
                <a:solidFill>
                  <a:schemeClr val="bg1"/>
                </a:solidFill>
                <a:latin typeface="Arial"/>
                <a:cs typeface="Arial"/>
              </a:rPr>
              <a:t>– intern’s daily hours mirror mentor’s</a:t>
            </a:r>
          </a:p>
          <a:p>
            <a:pPr lvl="2" indent="0"/>
            <a:r>
              <a:rPr lang="en-US" sz="2800" dirty="0">
                <a:solidFill>
                  <a:schemeClr val="bg1"/>
                </a:solidFill>
                <a:latin typeface="Arial"/>
                <a:cs typeface="Arial"/>
              </a:rPr>
              <a:t>                  Interns are required to be in the classroom fulltime </a:t>
            </a:r>
            <a:r>
              <a:rPr lang="en-US" sz="2800" i="1" dirty="0">
                <a:solidFill>
                  <a:schemeClr val="bg1"/>
                </a:solidFill>
                <a:latin typeface="Arial"/>
                <a:cs typeface="Arial"/>
              </a:rPr>
              <a:t>(full teaching load) </a:t>
            </a:r>
            <a:r>
              <a:rPr lang="en-US" sz="2800" dirty="0">
                <a:solidFill>
                  <a:schemeClr val="bg1"/>
                </a:solidFill>
                <a:latin typeface="Arial"/>
                <a:cs typeface="Arial"/>
              </a:rPr>
              <a:t>observing, working with small 			groups and working up to take on the lead teaching role.</a:t>
            </a:r>
            <a:endParaRPr lang="en-US" sz="2800" i="1" dirty="0">
              <a:solidFill>
                <a:schemeClr val="bg1"/>
              </a:solidFill>
              <a:latin typeface="Arial"/>
              <a:cs typeface="Arial"/>
            </a:endParaRPr>
          </a:p>
          <a:p>
            <a:pPr marL="342900" indent="-342900" hangingPunct="1">
              <a:spcBef>
                <a:spcPts val="1000"/>
              </a:spcBef>
              <a:buFont typeface="Arial" panose="020B0604020202020204" pitchFamily="34" charset="0"/>
              <a:buChar char="•"/>
            </a:pPr>
            <a:endParaRPr lang="en-US" sz="2800" dirty="0">
              <a:solidFill>
                <a:schemeClr val="bg1"/>
              </a:solidFill>
              <a:latin typeface="Arial" panose="020B0604020202020204" pitchFamily="34" charset="0"/>
              <a:cs typeface="Arial" panose="020B0604020202020204" pitchFamily="34" charset="0"/>
            </a:endParaRPr>
          </a:p>
          <a:p>
            <a:pPr marL="342900" indent="-342900" hangingPunct="1">
              <a:spcBef>
                <a:spcPts val="1000"/>
              </a:spcBef>
              <a:buFont typeface="Arial" panose="020B0604020202020204" pitchFamily="34" charset="0"/>
              <a:buChar char="•"/>
            </a:pPr>
            <a:r>
              <a:rPr lang="en-US" sz="2800" dirty="0">
                <a:solidFill>
                  <a:schemeClr val="bg1"/>
                </a:solidFill>
                <a:latin typeface="Arial"/>
                <a:cs typeface="Arial"/>
              </a:rPr>
              <a:t>Student teachers have opportunity to apply what they have learned</a:t>
            </a:r>
          </a:p>
          <a:p>
            <a:pPr marL="342900" indent="-342900" hangingPunct="1">
              <a:spcBef>
                <a:spcPts val="1500"/>
              </a:spcBef>
              <a:buFont typeface="Arial" panose="020B0604020202020204" pitchFamily="34" charset="0"/>
              <a:buChar char="•"/>
            </a:pPr>
            <a:endParaRPr lang="en-US" sz="2800" dirty="0">
              <a:solidFill>
                <a:schemeClr val="bg1"/>
              </a:solidFill>
              <a:latin typeface="Arial" panose="020B0604020202020204" pitchFamily="34" charset="0"/>
              <a:cs typeface="Arial" panose="020B0604020202020204" pitchFamily="34" charset="0"/>
            </a:endParaRPr>
          </a:p>
          <a:p>
            <a:pPr marL="342900" indent="-342900" hangingPunct="1">
              <a:spcBef>
                <a:spcPts val="1500"/>
              </a:spcBef>
              <a:buFont typeface="Arial" panose="020B0604020202020204" pitchFamily="34" charset="0"/>
              <a:buChar char="•"/>
            </a:pPr>
            <a:r>
              <a:rPr lang="en-US" sz="2800" dirty="0">
                <a:solidFill>
                  <a:schemeClr val="bg1"/>
                </a:solidFill>
                <a:latin typeface="Arial"/>
                <a:cs typeface="Arial"/>
              </a:rPr>
              <a:t>Intensive induction experience</a:t>
            </a:r>
          </a:p>
          <a:p>
            <a:pPr marL="342900" indent="-342900" eaLnBrk="1" hangingPunct="1">
              <a:spcBef>
                <a:spcPts val="1500"/>
              </a:spcBef>
              <a:spcAft>
                <a:spcPts val="300"/>
              </a:spcAft>
              <a:buFont typeface="Arial" panose="020B0604020202020204" pitchFamily="34" charset="0"/>
              <a:buChar char="•"/>
            </a:pPr>
            <a:endParaRPr lang="en-US" sz="2800" dirty="0">
              <a:solidFill>
                <a:schemeClr val="bg1"/>
              </a:solidFill>
              <a:latin typeface="Arial"/>
              <a:cs typeface="Arial"/>
            </a:endParaRPr>
          </a:p>
          <a:p>
            <a:pPr marL="342900" indent="-342900" eaLnBrk="1" hangingPunct="1">
              <a:spcBef>
                <a:spcPts val="1500"/>
              </a:spcBef>
              <a:spcAft>
                <a:spcPts val="300"/>
              </a:spcAft>
              <a:buFont typeface="Arial" panose="020B0604020202020204" pitchFamily="34" charset="0"/>
              <a:buChar char="•"/>
            </a:pPr>
            <a:r>
              <a:rPr lang="en-US" sz="2800" dirty="0">
                <a:solidFill>
                  <a:schemeClr val="bg1"/>
                </a:solidFill>
                <a:latin typeface="Arial"/>
                <a:cs typeface="Arial"/>
              </a:rPr>
              <a:t>Semester Schedule</a:t>
            </a:r>
          </a:p>
          <a:p>
            <a:pPr lvl="1" eaLnBrk="1" hangingPunct="1"/>
            <a:r>
              <a:rPr lang="en-US" sz="2800" dirty="0">
                <a:solidFill>
                  <a:schemeClr val="bg1"/>
                </a:solidFill>
                <a:latin typeface="Arial"/>
                <a:cs typeface="Arial"/>
              </a:rPr>
              <a:t>	- Gradual phase-in</a:t>
            </a:r>
            <a:r>
              <a:rPr lang="en-US" sz="2800" dirty="0">
                <a:solidFill>
                  <a:schemeClr val="bg1"/>
                </a:solidFill>
                <a:latin typeface="Arial"/>
                <a:cs typeface="Arial"/>
                <a:sym typeface="Wingdings" panose="05000000000000000000" pitchFamily="2" charset="2"/>
              </a:rPr>
              <a:t></a:t>
            </a:r>
            <a:r>
              <a:rPr lang="en-US" sz="2800" dirty="0">
                <a:solidFill>
                  <a:schemeClr val="bg1"/>
                </a:solidFill>
                <a:latin typeface="Arial"/>
                <a:cs typeface="Arial"/>
              </a:rPr>
              <a:t>8-10 week lead role</a:t>
            </a:r>
            <a:r>
              <a:rPr lang="en-US" sz="2800" dirty="0">
                <a:solidFill>
                  <a:schemeClr val="bg1"/>
                </a:solidFill>
                <a:latin typeface="Arial"/>
                <a:cs typeface="Arial"/>
                <a:sym typeface="Wingdings" panose="05000000000000000000" pitchFamily="2" charset="2"/>
              </a:rPr>
              <a:t> phase out</a:t>
            </a:r>
            <a:endParaRPr lang="en-US" sz="2800" dirty="0">
              <a:solidFill>
                <a:schemeClr val="bg1"/>
              </a:solidFill>
              <a:latin typeface="Arial"/>
              <a:cs typeface="Arial"/>
            </a:endParaRPr>
          </a:p>
          <a:p>
            <a:pPr lvl="1" eaLnBrk="1" hangingPunct="1"/>
            <a:r>
              <a:rPr lang="en-US" sz="2800" dirty="0">
                <a:solidFill>
                  <a:schemeClr val="bg1"/>
                </a:solidFill>
                <a:latin typeface="Arial"/>
                <a:cs typeface="Arial"/>
              </a:rPr>
              <a:t> 	- For more details on pacing and observation overview, see: </a:t>
            </a:r>
          </a:p>
          <a:p>
            <a:pPr lvl="2" hangingPunct="1"/>
            <a:r>
              <a:rPr lang="en-US" sz="2800" b="1" dirty="0">
                <a:solidFill>
                  <a:schemeClr val="bg1"/>
                </a:solidFill>
                <a:latin typeface="Arial"/>
                <a:cs typeface="Arial"/>
                <a:hlinkClick r:id="rId2">
                  <a:extLst>
                    <a:ext uri="{A12FA001-AC4F-418D-AE19-62706E023703}">
                      <ahyp:hlinkClr xmlns:ahyp="http://schemas.microsoft.com/office/drawing/2018/hyperlinkcolor" val="tx"/>
                    </a:ext>
                  </a:extLst>
                </a:hlinkClick>
              </a:rPr>
              <a:t>Recommended Timeline</a:t>
            </a:r>
            <a:r>
              <a:rPr lang="en-US" sz="2800" b="1" dirty="0">
                <a:solidFill>
                  <a:schemeClr val="bg1"/>
                </a:solidFill>
                <a:latin typeface="Arial"/>
                <a:cs typeface="Arial"/>
              </a:rPr>
              <a:t> - </a:t>
            </a:r>
            <a:r>
              <a:rPr lang="en-US" sz="2800" dirty="0">
                <a:solidFill>
                  <a:schemeClr val="bg1"/>
                </a:solidFill>
                <a:hlinkClick r:id="rId3">
                  <a:extLst>
                    <a:ext uri="{A12FA001-AC4F-418D-AE19-62706E023703}">
                      <ahyp:hlinkClr xmlns:ahyp="http://schemas.microsoft.com/office/drawing/2018/hyperlinkcolor" val="tx"/>
                    </a:ext>
                  </a:extLst>
                </a:hlinkClick>
              </a:rPr>
              <a:t>Internship Recommended Timeline 2025.pdf</a:t>
            </a:r>
            <a:endParaRPr lang="en-US" sz="2800" dirty="0">
              <a:solidFill>
                <a:schemeClr val="bg1"/>
              </a:solidFill>
            </a:endParaRPr>
          </a:p>
          <a:p>
            <a:pPr lvl="2" hangingPunct="1"/>
            <a:r>
              <a:rPr lang="en-US" sz="2800" b="1" dirty="0">
                <a:solidFill>
                  <a:schemeClr val="bg1"/>
                </a:solidFill>
                <a:latin typeface="Arial"/>
                <a:cs typeface="Arial"/>
                <a:hlinkClick r:id="rId4">
                  <a:extLst>
                    <a:ext uri="{A12FA001-AC4F-418D-AE19-62706E023703}">
                      <ahyp:hlinkClr xmlns:ahyp="http://schemas.microsoft.com/office/drawing/2018/hyperlinkcolor" val="tx"/>
                    </a:ext>
                  </a:extLst>
                </a:hlinkClick>
              </a:rPr>
              <a:t>Visitation Timeline</a:t>
            </a:r>
            <a:r>
              <a:rPr lang="en-US" sz="2800" b="1" dirty="0">
                <a:solidFill>
                  <a:schemeClr val="bg1"/>
                </a:solidFill>
                <a:latin typeface="Arial"/>
                <a:cs typeface="Arial"/>
              </a:rPr>
              <a:t> </a:t>
            </a:r>
            <a:r>
              <a:rPr lang="en-US" sz="2800" dirty="0">
                <a:solidFill>
                  <a:schemeClr val="bg1"/>
                </a:solidFill>
                <a:latin typeface="Arial"/>
                <a:cs typeface="Arial"/>
              </a:rPr>
              <a:t>- </a:t>
            </a:r>
            <a:r>
              <a:rPr lang="en-US" sz="2800" dirty="0">
                <a:solidFill>
                  <a:schemeClr val="bg1"/>
                </a:solidFill>
                <a:hlinkClick r:id="rId5">
                  <a:extLst>
                    <a:ext uri="{A12FA001-AC4F-418D-AE19-62706E023703}">
                      <ahyp:hlinkClr xmlns:ahyp="http://schemas.microsoft.com/office/drawing/2018/hyperlinkcolor" val="tx"/>
                    </a:ext>
                  </a:extLst>
                </a:hlinkClick>
              </a:rPr>
              <a:t>InternVisitationSchedule.pdf</a:t>
            </a:r>
            <a:endParaRPr sz="2800" dirty="0">
              <a:solidFill>
                <a:schemeClr val="bg1"/>
              </a:solidFill>
              <a:latin typeface="Arial" panose="020B0604020202020204" pitchFamily="34" charset="0"/>
              <a:cs typeface="Arial" panose="020B0604020202020204" pitchFamily="34" charset="0"/>
            </a:endParaRPr>
          </a:p>
        </p:txBody>
      </p:sp>
      <p:pic>
        <p:nvPicPr>
          <p:cNvPr id="3" name="Picture 2" descr="A black background with a black square&#10;&#10;AI-generated content may be incorrect.">
            <a:extLst>
              <a:ext uri="{FF2B5EF4-FFF2-40B4-BE49-F238E27FC236}">
                <a16:creationId xmlns:a16="http://schemas.microsoft.com/office/drawing/2014/main" id="{A5FC124D-53B5-6B85-0633-4C3889A1DDE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832958" y="11072192"/>
            <a:ext cx="7824004" cy="2277768"/>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Life in Western Colorado"/>
          <p:cNvSpPr txBox="1"/>
          <p:nvPr/>
        </p:nvSpPr>
        <p:spPr>
          <a:xfrm>
            <a:off x="1212749" y="1095377"/>
            <a:ext cx="9840432" cy="7836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lvl1pPr>
              <a:lnSpc>
                <a:spcPct val="80000"/>
              </a:lnSpc>
              <a:defRPr sz="4800" b="1" cap="all">
                <a:solidFill>
                  <a:srgbClr val="861237"/>
                </a:solidFill>
                <a:latin typeface="+mn-lt"/>
                <a:ea typeface="+mn-ea"/>
                <a:cs typeface="+mn-cs"/>
                <a:sym typeface="PFGrandGothik-Regular_Extended-Black"/>
              </a:defRPr>
            </a:lvl1pPr>
          </a:lstStyle>
          <a:p>
            <a:r>
              <a:rPr lang="en-US" sz="5400">
                <a:solidFill>
                  <a:srgbClr val="860037"/>
                </a:solidFill>
                <a:latin typeface="Arial Black" panose="020B0604020202020204" pitchFamily="34" charset="0"/>
                <a:cs typeface="Arial Black" panose="020B0604020202020204" pitchFamily="34" charset="0"/>
              </a:rPr>
              <a:t>Expectations</a:t>
            </a:r>
            <a:endParaRPr sz="5400">
              <a:solidFill>
                <a:srgbClr val="860037"/>
              </a:solidFill>
              <a:latin typeface="Arial Black" panose="020B0604020202020204" pitchFamily="34" charset="0"/>
              <a:cs typeface="Arial Black" panose="020B0604020202020204" pitchFamily="34" charset="0"/>
            </a:endParaRPr>
          </a:p>
        </p:txBody>
      </p:sp>
      <p:sp>
        <p:nvSpPr>
          <p:cNvPr id="70" name="Numitorium est in esse inflammat magnarum magis quae ipse meum cum est ei cum sed atque publicae quidem adiunxit parte aliquid cum.…"/>
          <p:cNvSpPr txBox="1"/>
          <p:nvPr/>
        </p:nvSpPr>
        <p:spPr>
          <a:xfrm>
            <a:off x="1428628" y="1856157"/>
            <a:ext cx="19793957" cy="60119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t">
            <a:spAutoFit/>
          </a:bodyPr>
          <a:lstStyle/>
          <a:p>
            <a:pPr marL="342900" indent="-342900" eaLnBrk="1" hangingPunct="1">
              <a:buFont typeface="Arial" panose="020B0604020202020204" pitchFamily="34" charset="0"/>
              <a:buChar char="•"/>
            </a:pPr>
            <a:r>
              <a:rPr lang="en-US" sz="2800" b="1" dirty="0">
                <a:latin typeface="Arial"/>
                <a:cs typeface="Arial"/>
              </a:rPr>
              <a:t>Team Teaching Model</a:t>
            </a:r>
          </a:p>
          <a:p>
            <a:pPr lvl="2" indent="0" hangingPunct="1"/>
            <a:r>
              <a:rPr lang="en-US" sz="2800" dirty="0">
                <a:latin typeface="Arial"/>
                <a:cs typeface="Arial"/>
              </a:rPr>
              <a:t> 	- Learners come 1</a:t>
            </a:r>
            <a:r>
              <a:rPr lang="en-US" sz="2800" baseline="30000" dirty="0">
                <a:latin typeface="Arial"/>
                <a:cs typeface="Arial"/>
              </a:rPr>
              <a:t>st</a:t>
            </a:r>
            <a:r>
              <a:rPr lang="en-US" sz="2800" dirty="0">
                <a:latin typeface="Arial"/>
                <a:cs typeface="Arial"/>
              </a:rPr>
              <a:t> </a:t>
            </a:r>
          </a:p>
          <a:p>
            <a:pPr lvl="1" eaLnBrk="1" hangingPunct="1"/>
            <a:r>
              <a:rPr lang="en-US" sz="2800" dirty="0">
                <a:latin typeface="Arial"/>
                <a:cs typeface="Arial"/>
              </a:rPr>
              <a:t>	- Interns should not be left alone in the classroom</a:t>
            </a:r>
          </a:p>
          <a:p>
            <a:pPr lvl="1" eaLnBrk="1" hangingPunct="1"/>
            <a:r>
              <a:rPr lang="en-US" sz="2800" dirty="0">
                <a:latin typeface="Arial"/>
                <a:cs typeface="Arial"/>
              </a:rPr>
              <a:t>	- Interns cannot be substitute teachers</a:t>
            </a:r>
            <a:r>
              <a:rPr lang="en-US" sz="2800" dirty="0">
                <a:solidFill>
                  <a:schemeClr val="tx1"/>
                </a:solidFill>
                <a:latin typeface="Arial"/>
                <a:cs typeface="Arial"/>
              </a:rPr>
              <a:t>—see slide 9 for exception</a:t>
            </a:r>
          </a:p>
          <a:p>
            <a:pPr lvl="1" eaLnBrk="1" hangingPunct="1"/>
            <a:r>
              <a:rPr lang="en-US" sz="2800" dirty="0">
                <a:latin typeface="Arial"/>
                <a:cs typeface="Arial"/>
              </a:rPr>
              <a:t>	- Guide intern through reflective practice: the why, how, what &amp; when of teaching</a:t>
            </a:r>
          </a:p>
          <a:p>
            <a:pPr lvl="1" eaLnBrk="1" hangingPunct="1"/>
            <a:r>
              <a:rPr lang="en-US" sz="2800" dirty="0">
                <a:latin typeface="Arial"/>
                <a:cs typeface="Arial"/>
              </a:rPr>
              <a:t>	- Mentor Resources: </a:t>
            </a:r>
            <a:r>
              <a:rPr lang="en-US" sz="2800" dirty="0">
                <a:latin typeface="Arial"/>
                <a:cs typeface="Arial"/>
                <a:hlinkClick r:id="rId2"/>
              </a:rPr>
              <a:t>https://www.coloradomesa.edu/teacher-education/mentors.html</a:t>
            </a:r>
            <a:r>
              <a:rPr lang="en-US" sz="2800" dirty="0">
                <a:latin typeface="Arial"/>
                <a:cs typeface="Arial"/>
              </a:rPr>
              <a:t> </a:t>
            </a:r>
          </a:p>
          <a:p>
            <a:pPr lvl="1" eaLnBrk="1" hangingPunct="1"/>
            <a:endParaRPr lang="en-US" sz="2800" dirty="0">
              <a:latin typeface="Arial" panose="020B0604020202020204" pitchFamily="34" charset="0"/>
              <a:cs typeface="Arial" panose="020B0604020202020204" pitchFamily="34" charset="0"/>
            </a:endParaRPr>
          </a:p>
          <a:p>
            <a:pPr marL="342900" indent="-342900" eaLnBrk="1" hangingPunct="1">
              <a:spcAft>
                <a:spcPts val="600"/>
              </a:spcAft>
              <a:buFont typeface="Arial" panose="020B0604020202020204" pitchFamily="34" charset="0"/>
              <a:buChar char="•"/>
            </a:pPr>
            <a:r>
              <a:rPr lang="en-US" sz="2800" b="1" dirty="0">
                <a:latin typeface="Arial"/>
                <a:cs typeface="Arial"/>
              </a:rPr>
              <a:t>Program Supervisor: </a:t>
            </a:r>
            <a:r>
              <a:rPr lang="en-US" sz="2800" dirty="0">
                <a:latin typeface="Arial"/>
                <a:cs typeface="Arial"/>
              </a:rPr>
              <a:t>Facilitates strong triad relationship between intern, mentor and program.</a:t>
            </a:r>
          </a:p>
          <a:p>
            <a:pPr marL="342900" indent="-342900" eaLnBrk="1" hangingPunct="1">
              <a:spcAft>
                <a:spcPts val="600"/>
              </a:spcAft>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indent="-342900" eaLnBrk="1" hangingPunct="1">
              <a:spcAft>
                <a:spcPts val="600"/>
              </a:spcAft>
              <a:buFont typeface="Arial" panose="020B0604020202020204" pitchFamily="34" charset="0"/>
              <a:buChar char="•"/>
            </a:pPr>
            <a:r>
              <a:rPr lang="en-US" sz="2800" b="1" dirty="0">
                <a:latin typeface="Arial"/>
                <a:cs typeface="Arial"/>
              </a:rPr>
              <a:t>Student Teacher:</a:t>
            </a:r>
          </a:p>
          <a:p>
            <a:pPr lvl="1" indent="0" hangingPunct="1">
              <a:spcAft>
                <a:spcPts val="600"/>
              </a:spcAft>
            </a:pPr>
            <a:r>
              <a:rPr lang="en-US" sz="2800" dirty="0">
                <a:latin typeface="Arial"/>
                <a:cs typeface="Arial"/>
              </a:rPr>
              <a:t>	- It is your responsibility to complete ALL CMU program requirements. Stay connected through D2L, colloquia, 	email, and the </a:t>
            </a:r>
            <a:r>
              <a:rPr lang="en-US" sz="2800" dirty="0">
                <a:latin typeface="Arial"/>
                <a:cs typeface="Arial"/>
                <a:hlinkClick r:id="rId3"/>
              </a:rPr>
              <a:t>Field Resources</a:t>
            </a:r>
            <a:r>
              <a:rPr lang="en-US" sz="2800" dirty="0">
                <a:latin typeface="Arial"/>
                <a:cs typeface="Arial"/>
              </a:rPr>
              <a:t> page: </a:t>
            </a:r>
            <a:r>
              <a:rPr lang="en-US" sz="2800" dirty="0">
                <a:latin typeface="Arial"/>
                <a:cs typeface="Arial"/>
                <a:hlinkClick r:id="rId3"/>
              </a:rPr>
              <a:t>https://www.coloradomesa.edu/teacher-education/undergraduate/placement.html</a:t>
            </a:r>
            <a:r>
              <a:rPr lang="en-US" sz="2800" dirty="0">
                <a:latin typeface="Arial"/>
                <a:cs typeface="Arial"/>
              </a:rPr>
              <a:t>.</a:t>
            </a:r>
          </a:p>
          <a:p>
            <a:pPr lvl="2" indent="0" hangingPunct="1">
              <a:spcAft>
                <a:spcPts val="600"/>
              </a:spcAft>
            </a:pPr>
            <a:r>
              <a:rPr lang="en-US" sz="2800" dirty="0">
                <a:latin typeface="Arial"/>
                <a:cs typeface="Arial"/>
              </a:rPr>
              <a:t>	</a:t>
            </a:r>
            <a:endParaRPr lang="en-US" sz="2800" b="1" dirty="0">
              <a:latin typeface="Arial" panose="020B0604020202020204" pitchFamily="34" charset="0"/>
              <a:cs typeface="Arial" panose="020B0604020202020204" pitchFamily="34" charset="0"/>
            </a:endParaRPr>
          </a:p>
        </p:txBody>
      </p:sp>
      <p:sp>
        <p:nvSpPr>
          <p:cNvPr id="2" name="Rectangle: Rounded Corners 1">
            <a:extLst>
              <a:ext uri="{FF2B5EF4-FFF2-40B4-BE49-F238E27FC236}">
                <a16:creationId xmlns:a16="http://schemas.microsoft.com/office/drawing/2014/main" id="{6F07B7DC-F305-9477-D4DE-2148D2379573}"/>
              </a:ext>
            </a:extLst>
          </p:cNvPr>
          <p:cNvSpPr/>
          <p:nvPr/>
        </p:nvSpPr>
        <p:spPr>
          <a:xfrm>
            <a:off x="9242957" y="8894942"/>
            <a:ext cx="10419347" cy="2458453"/>
          </a:xfrm>
          <a:prstGeom prst="roundRect">
            <a:avLst/>
          </a:prstGeom>
          <a:solidFill>
            <a:srgbClr val="700B3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TextBox 2">
            <a:extLst>
              <a:ext uri="{FF2B5EF4-FFF2-40B4-BE49-F238E27FC236}">
                <a16:creationId xmlns:a16="http://schemas.microsoft.com/office/drawing/2014/main" id="{A489BA03-9228-17A1-D4DB-C6C453D7CA4B}"/>
              </a:ext>
            </a:extLst>
          </p:cNvPr>
          <p:cNvSpPr txBox="1"/>
          <p:nvPr/>
        </p:nvSpPr>
        <p:spPr>
          <a:xfrm>
            <a:off x="9764725" y="9390091"/>
            <a:ext cx="9901989" cy="19492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3200" b="1">
                <a:solidFill>
                  <a:srgbClr val="FFFFFF"/>
                </a:solidFill>
                <a:latin typeface="Arial"/>
                <a:cs typeface="Arial"/>
              </a:rPr>
              <a:t>You have learned the theory of teaching. Now you will have the opportunity to develop the art of teaching!</a:t>
            </a:r>
            <a:endParaRPr lang="en-US" sz="3200">
              <a:solidFill>
                <a:srgbClr val="FFFFFF"/>
              </a:solidFill>
              <a:latin typeface="Arial"/>
              <a:cs typeface="Arial"/>
            </a:endParaRPr>
          </a:p>
          <a:p>
            <a:pPr marL="0" marR="0" indent="0" algn="l" defTabSz="825500">
              <a:lnSpc>
                <a:spcPct val="100000"/>
              </a:lnSpc>
              <a:spcBef>
                <a:spcPts val="0"/>
              </a:spcBef>
              <a:spcAft>
                <a:spcPts val="0"/>
              </a:spcAft>
              <a:buClrTx/>
              <a:buSzTx/>
              <a:buFontTx/>
              <a:buNone/>
              <a:tabLst/>
            </a:pPr>
            <a:endParaRPr lang="en-US" sz="2400" b="0" i="0" u="none" strike="noStrike" cap="none" spc="0" normalizeH="0" baseline="0">
              <a:ln>
                <a:noFill/>
              </a:ln>
              <a:solidFill>
                <a:srgbClr val="FFFFFF"/>
              </a:solidFill>
              <a:effectLst/>
              <a:uFillTx/>
              <a:latin typeface="PFGrandGothik-Regular"/>
              <a:ea typeface="PFGrandGothik-Regular"/>
              <a:cs typeface="PFGrandGothik-Regula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bout Colorado…"/>
          <p:cNvSpPr txBox="1"/>
          <p:nvPr/>
        </p:nvSpPr>
        <p:spPr>
          <a:xfrm>
            <a:off x="1230562" y="1056959"/>
            <a:ext cx="7527702" cy="7836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spAutoFit/>
          </a:bodyPr>
          <a:lstStyle/>
          <a:p>
            <a:pPr>
              <a:lnSpc>
                <a:spcPct val="80000"/>
              </a:lnSpc>
              <a:defRPr sz="4800" b="1" cap="all">
                <a:solidFill>
                  <a:srgbClr val="861237"/>
                </a:solidFill>
                <a:latin typeface="+mn-lt"/>
                <a:ea typeface="+mn-ea"/>
                <a:cs typeface="+mn-cs"/>
                <a:sym typeface="PFGrandGothik-Regular_Extended-Black"/>
              </a:defRPr>
            </a:pPr>
            <a:r>
              <a:rPr lang="en-US" sz="5400" b="1" cap="all">
                <a:solidFill>
                  <a:srgbClr val="860037"/>
                </a:solidFill>
                <a:latin typeface="Arial Black" panose="020B0604020202020204" pitchFamily="34" charset="0"/>
                <a:ea typeface="+mn-ea"/>
                <a:cs typeface="Arial Black" panose="020B0604020202020204" pitchFamily="34" charset="0"/>
                <a:sym typeface="PFGrandGothik-Regular_Extended-Black"/>
              </a:rPr>
              <a:t>Professionalism</a:t>
            </a:r>
            <a:endParaRPr sz="5400" b="1" cap="all">
              <a:solidFill>
                <a:srgbClr val="860037"/>
              </a:solidFill>
              <a:latin typeface="Arial Black" panose="020B0604020202020204" pitchFamily="34" charset="0"/>
              <a:ea typeface="+mn-ea"/>
              <a:cs typeface="Arial Black" panose="020B0604020202020204" pitchFamily="34" charset="0"/>
              <a:sym typeface="PFGrandGothik-Regular_Extended-Black"/>
            </a:endParaRPr>
          </a:p>
        </p:txBody>
      </p:sp>
      <p:sp>
        <p:nvSpPr>
          <p:cNvPr id="75" name="At Colorado Mesa, we take great pride in providing educational opportunities and tools that help students succeed in today's complex and interconnected world. Our focus is on providing quality academic programs built on a strong liberal arts core that su"/>
          <p:cNvSpPr txBox="1"/>
          <p:nvPr/>
        </p:nvSpPr>
        <p:spPr>
          <a:xfrm>
            <a:off x="886977" y="1994825"/>
            <a:ext cx="17805060" cy="9182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t">
            <a:spAutoFit/>
          </a:bodyPr>
          <a:lstStyle/>
          <a:p>
            <a:pPr marL="342900" indent="-342900">
              <a:buFont typeface="Arial" panose="020B0604020202020204" pitchFamily="34" charset="0"/>
              <a:buChar char="•"/>
            </a:pPr>
            <a:r>
              <a:rPr lang="en-US" sz="2800" b="1" dirty="0">
                <a:latin typeface="Arial"/>
                <a:cs typeface="Arial"/>
              </a:rPr>
              <a:t>Dispositions</a:t>
            </a:r>
            <a:r>
              <a:rPr lang="en-US" sz="2800" dirty="0">
                <a:latin typeface="Arial"/>
                <a:cs typeface="Arial"/>
              </a:rPr>
              <a:t>: See </a:t>
            </a:r>
            <a:r>
              <a:rPr lang="en-US" sz="2800" dirty="0">
                <a:latin typeface="Arial"/>
                <a:cs typeface="Arial"/>
                <a:hlinkClick r:id="rId2"/>
              </a:rPr>
              <a:t>Professional Dispositions Form</a:t>
            </a:r>
            <a:r>
              <a:rPr lang="en-US" sz="2800" dirty="0">
                <a:latin typeface="Arial"/>
                <a:cs typeface="Arial"/>
              </a:rPr>
              <a:t> </a:t>
            </a:r>
          </a:p>
          <a:p>
            <a:pPr marL="342900" indent="-3429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800" b="1" dirty="0">
                <a:latin typeface="Arial"/>
                <a:cs typeface="Arial"/>
              </a:rPr>
              <a:t>Attendance and Punctuality</a:t>
            </a:r>
          </a:p>
          <a:p>
            <a:pPr lvl="3" indent="0"/>
            <a:r>
              <a:rPr lang="en-US" sz="2800" dirty="0">
                <a:latin typeface="Arial"/>
                <a:cs typeface="Arial"/>
              </a:rPr>
              <a:t>	- Notify mentor and program coordinator of issues</a:t>
            </a:r>
          </a:p>
          <a:p>
            <a:pPr lvl="1"/>
            <a:r>
              <a:rPr lang="en-US" sz="2800" dirty="0">
                <a:latin typeface="Arial"/>
                <a:cs typeface="Arial"/>
              </a:rPr>
              <a:t>	- Record on program </a:t>
            </a:r>
            <a:r>
              <a:rPr lang="en-US" sz="2800" dirty="0">
                <a:latin typeface="Arial"/>
                <a:cs typeface="Arial"/>
                <a:hlinkClick r:id="rId3"/>
              </a:rPr>
              <a:t>time log</a:t>
            </a:r>
            <a:r>
              <a:rPr lang="en-US" sz="2800" dirty="0">
                <a:latin typeface="Arial"/>
                <a:cs typeface="Arial"/>
              </a:rPr>
              <a:t> </a:t>
            </a:r>
          </a:p>
          <a:p>
            <a:pPr lvl="2"/>
            <a:r>
              <a:rPr lang="en-US" sz="2800" i="1" dirty="0">
                <a:latin typeface="Arial"/>
                <a:cs typeface="Arial"/>
              </a:rPr>
              <a:t>* Absences are generally not acceptable. </a:t>
            </a:r>
          </a:p>
          <a:p>
            <a:pPr marL="342900" lvl="4" indent="-342900">
              <a:buFont typeface="Arial" panose="020B0604020202020204" pitchFamily="34" charset="0"/>
              <a:buChar char="•"/>
            </a:pPr>
            <a:r>
              <a:rPr lang="en-US" sz="2800" i="1" dirty="0">
                <a:latin typeface="Arial"/>
                <a:cs typeface="Arial"/>
              </a:rPr>
              <a:t>An </a:t>
            </a:r>
            <a:r>
              <a:rPr lang="en-US" sz="2800" i="1" dirty="0">
                <a:latin typeface="Arial"/>
                <a:cs typeface="Arial"/>
                <a:hlinkClick r:id="rId4"/>
              </a:rPr>
              <a:t>Absence Form</a:t>
            </a:r>
            <a:r>
              <a:rPr lang="en-US" sz="2800" i="1" dirty="0">
                <a:latin typeface="Arial"/>
                <a:cs typeface="Arial"/>
              </a:rPr>
              <a:t> must be submitted for all absences.</a:t>
            </a:r>
          </a:p>
          <a:p>
            <a:pPr marL="342900" lvl="2" indent="-342900">
              <a:buFont typeface="Arial" panose="020B0604020202020204" pitchFamily="34" charset="0"/>
              <a:buChar char="•"/>
            </a:pPr>
            <a:endParaRPr lang="en-US" sz="2800" i="1" dirty="0">
              <a:latin typeface="Arial" panose="020B0604020202020204" pitchFamily="34" charset="0"/>
              <a:cs typeface="Arial" panose="020B0604020202020204" pitchFamily="34" charset="0"/>
            </a:endParaRPr>
          </a:p>
          <a:p>
            <a:pPr marL="342900" indent="-342900">
              <a:spcAft>
                <a:spcPts val="600"/>
              </a:spcAft>
              <a:buFont typeface="Arial" panose="020B0604020202020204" pitchFamily="34" charset="0"/>
              <a:buChar char="•"/>
            </a:pPr>
            <a:r>
              <a:rPr lang="en-US" sz="2800" b="1" dirty="0">
                <a:latin typeface="Arial"/>
                <a:cs typeface="Arial"/>
              </a:rPr>
              <a:t>Dress</a:t>
            </a:r>
            <a:r>
              <a:rPr lang="en-US" sz="2800" dirty="0">
                <a:latin typeface="Arial"/>
                <a:cs typeface="Arial"/>
              </a:rPr>
              <a:t>: Professional dress required. (</a:t>
            </a:r>
            <a:r>
              <a:rPr lang="en-US" sz="2800" i="1" dirty="0">
                <a:solidFill>
                  <a:schemeClr val="tx1"/>
                </a:solidFill>
                <a:latin typeface="Arial"/>
                <a:cs typeface="Arial"/>
              </a:rPr>
              <a:t>Remember this is a yearlong interview.</a:t>
            </a:r>
            <a:r>
              <a:rPr lang="en-US" sz="2800" i="1" u="sng" dirty="0">
                <a:solidFill>
                  <a:schemeClr val="tx1"/>
                </a:solidFill>
                <a:latin typeface="Arial"/>
                <a:cs typeface="Arial"/>
              </a:rPr>
              <a:t> </a:t>
            </a:r>
            <a:r>
              <a:rPr lang="en-US" sz="2800" b="1" i="1" u="sng" dirty="0">
                <a:solidFill>
                  <a:srgbClr val="860037"/>
                </a:solidFill>
                <a:latin typeface="Arial"/>
                <a:cs typeface="Arial"/>
              </a:rPr>
              <a:t>No denim</a:t>
            </a:r>
            <a:r>
              <a:rPr lang="en-US" sz="2800" b="1" i="1" dirty="0">
                <a:latin typeface="Arial"/>
                <a:cs typeface="Arial"/>
              </a:rPr>
              <a:t>. </a:t>
            </a:r>
            <a:r>
              <a:rPr lang="en-US" sz="2800" i="1" dirty="0">
                <a:latin typeface="Arial"/>
                <a:cs typeface="Arial"/>
              </a:rPr>
              <a:t>You want to look like the responsible adult in the room.) </a:t>
            </a:r>
          </a:p>
          <a:p>
            <a:pPr marL="342900" indent="-342900">
              <a:spcAft>
                <a:spcPts val="600"/>
              </a:spcAft>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800" b="1" dirty="0">
                <a:latin typeface="Arial"/>
                <a:cs typeface="Arial"/>
              </a:rPr>
              <a:t>Communication</a:t>
            </a:r>
          </a:p>
          <a:p>
            <a:pPr lvl="1"/>
            <a:r>
              <a:rPr lang="en-US" sz="2800" dirty="0">
                <a:latin typeface="Arial"/>
                <a:cs typeface="Arial"/>
              </a:rPr>
              <a:t>	- Oral:</a:t>
            </a:r>
            <a:r>
              <a:rPr lang="en-US" sz="2800" dirty="0">
                <a:solidFill>
                  <a:srgbClr val="860037"/>
                </a:solidFill>
                <a:latin typeface="Arial"/>
                <a:cs typeface="Arial"/>
              </a:rPr>
              <a:t> </a:t>
            </a:r>
            <a:r>
              <a:rPr lang="en-US" sz="2800" i="1" dirty="0">
                <a:solidFill>
                  <a:srgbClr val="860037"/>
                </a:solidFill>
                <a:latin typeface="Arial"/>
                <a:cs typeface="Arial"/>
              </a:rPr>
              <a:t>Express yourself thoughtfully with appropriate language</a:t>
            </a:r>
            <a:r>
              <a:rPr lang="en-US" sz="2800" i="1" dirty="0">
                <a:solidFill>
                  <a:schemeClr val="accent1">
                    <a:lumMod val="50000"/>
                  </a:schemeClr>
                </a:solidFill>
                <a:latin typeface="Arial"/>
                <a:cs typeface="Arial"/>
              </a:rPr>
              <a:t>.</a:t>
            </a:r>
            <a:endParaRPr lang="en-US" sz="2800" dirty="0">
              <a:solidFill>
                <a:schemeClr val="accent1">
                  <a:lumMod val="50000"/>
                </a:schemeClr>
              </a:solidFill>
              <a:latin typeface="Arial"/>
              <a:cs typeface="Arial"/>
            </a:endParaRPr>
          </a:p>
          <a:p>
            <a:pPr lvl="1">
              <a:spcAft>
                <a:spcPts val="600"/>
              </a:spcAft>
            </a:pPr>
            <a:r>
              <a:rPr lang="en-US" sz="2800" dirty="0">
                <a:latin typeface="Arial"/>
                <a:cs typeface="Arial"/>
              </a:rPr>
              <a:t>	- Written: </a:t>
            </a:r>
            <a:r>
              <a:rPr lang="en-US" sz="2800" i="1" dirty="0">
                <a:solidFill>
                  <a:srgbClr val="860037"/>
                </a:solidFill>
                <a:latin typeface="Arial"/>
                <a:cs typeface="Arial"/>
              </a:rPr>
              <a:t>Be mindful of your audience. Emails can be forwarded. Proofread. </a:t>
            </a:r>
            <a:r>
              <a:rPr lang="en-US" sz="2800" dirty="0">
                <a:solidFill>
                  <a:srgbClr val="860037"/>
                </a:solidFill>
                <a:latin typeface="Arial"/>
                <a:cs typeface="Arial"/>
                <a:sym typeface="Wingdings" panose="05000000000000000000" pitchFamily="2" charset="2"/>
              </a:rPr>
              <a:t></a:t>
            </a:r>
          </a:p>
          <a:p>
            <a:pPr lvl="1">
              <a:spcAft>
                <a:spcPts val="600"/>
              </a:spcAft>
            </a:pPr>
            <a:r>
              <a:rPr lang="en-US" sz="2800" dirty="0">
                <a:solidFill>
                  <a:schemeClr val="accent1">
                    <a:lumMod val="50000"/>
                  </a:schemeClr>
                </a:solidFill>
                <a:latin typeface="Arial"/>
                <a:cs typeface="Arial"/>
                <a:sym typeface="Wingdings" panose="05000000000000000000" pitchFamily="2" charset="2"/>
              </a:rPr>
              <a:t>	- </a:t>
            </a:r>
            <a:r>
              <a:rPr lang="en-US" sz="2800" dirty="0">
                <a:latin typeface="Arial"/>
                <a:cs typeface="Arial"/>
              </a:rPr>
              <a:t>Social Media/Cell Phones: </a:t>
            </a:r>
            <a:r>
              <a:rPr lang="en-US" sz="2800" i="1" dirty="0">
                <a:latin typeface="Arial"/>
                <a:cs typeface="Arial"/>
              </a:rPr>
              <a:t>See pg. 8 of the</a:t>
            </a:r>
            <a:r>
              <a:rPr lang="en-US" sz="2800" i="1" dirty="0">
                <a:solidFill>
                  <a:srgbClr val="0070C0"/>
                </a:solidFill>
                <a:latin typeface="Arial"/>
                <a:cs typeface="Arial"/>
              </a:rPr>
              <a:t> </a:t>
            </a:r>
            <a:r>
              <a:rPr lang="en-US" sz="2800" i="1" dirty="0">
                <a:solidFill>
                  <a:schemeClr val="accent1">
                    <a:lumMod val="49000"/>
                  </a:schemeClr>
                </a:solidFill>
                <a:latin typeface="Arial"/>
                <a:cs typeface="Arial"/>
                <a:hlinkClick r:id="rId5">
                  <a:extLst>
                    <a:ext uri="{A12FA001-AC4F-418D-AE19-62706E023703}">
                      <ahyp:hlinkClr xmlns:ahyp="http://schemas.microsoft.com/office/drawing/2018/hyperlinkcolor" val="tx"/>
                    </a:ext>
                  </a:extLst>
                </a:hlinkClick>
              </a:rPr>
              <a:t>Intern Handbook</a:t>
            </a:r>
            <a:r>
              <a:rPr lang="en-US" sz="2800" i="1" dirty="0">
                <a:solidFill>
                  <a:schemeClr val="accent6">
                    <a:lumMod val="60000"/>
                    <a:lumOff val="40000"/>
                  </a:schemeClr>
                </a:solidFill>
                <a:latin typeface="Arial"/>
                <a:cs typeface="Arial"/>
              </a:rPr>
              <a:t> </a:t>
            </a:r>
            <a:r>
              <a:rPr lang="en-US" sz="2800" i="1" dirty="0">
                <a:latin typeface="Arial"/>
                <a:cs typeface="Arial"/>
              </a:rPr>
              <a:t>at</a:t>
            </a:r>
            <a:r>
              <a:rPr lang="en-US" sz="2800" i="1" dirty="0">
                <a:solidFill>
                  <a:schemeClr val="accent6">
                    <a:lumMod val="60000"/>
                    <a:lumOff val="40000"/>
                  </a:schemeClr>
                </a:solidFill>
                <a:latin typeface="Arial"/>
                <a:cs typeface="Arial"/>
              </a:rPr>
              <a:t> 	</a:t>
            </a:r>
            <a:r>
              <a:rPr lang="en-US" sz="2800" i="1" dirty="0">
                <a:solidFill>
                  <a:schemeClr val="accent6">
                    <a:lumMod val="60000"/>
                    <a:lumOff val="40000"/>
                  </a:schemeClr>
                </a:solidFill>
                <a:latin typeface="Arial"/>
                <a:cs typeface="Arial"/>
                <a:hlinkClick r:id="rId6"/>
              </a:rPr>
              <a:t>https://www.coloradomesa.edu/teacher-education/undergraduate/updated-intern-handbook-2025-2026.pdf</a:t>
            </a:r>
            <a:endParaRPr lang="en-US" sz="2800" i="1" dirty="0">
              <a:solidFill>
                <a:schemeClr val="accent6">
                  <a:lumMod val="60000"/>
                  <a:lumOff val="40000"/>
                </a:schemeClr>
              </a:solidFill>
              <a:latin typeface="Arial"/>
              <a:cs typeface="Arial"/>
            </a:endParaRPr>
          </a:p>
          <a:p>
            <a:pPr marL="457200" lvl="1" indent="-457200">
              <a:spcAft>
                <a:spcPts val="600"/>
              </a:spcAft>
              <a:buFont typeface="Arial" panose="020B0604020202020204" pitchFamily="34" charset="0"/>
              <a:buChar char="•"/>
            </a:pPr>
            <a:endParaRPr lang="en-US" sz="2800" b="1" i="1" dirty="0">
              <a:solidFill>
                <a:schemeClr val="accent6">
                  <a:lumMod val="60000"/>
                  <a:lumOff val="40000"/>
                </a:schemeClr>
              </a:solidFill>
              <a:latin typeface="Arial"/>
              <a:cs typeface="Arial"/>
            </a:endParaRPr>
          </a:p>
          <a:p>
            <a:pPr marL="457200" lvl="1" indent="-457200">
              <a:spcAft>
                <a:spcPts val="600"/>
              </a:spcAft>
              <a:buFont typeface="Arial" panose="020B0604020202020204" pitchFamily="34" charset="0"/>
              <a:buChar char="•"/>
            </a:pPr>
            <a:r>
              <a:rPr lang="en-US" sz="2800" b="1" dirty="0">
                <a:latin typeface="Arial"/>
                <a:cs typeface="Arial"/>
              </a:rPr>
              <a:t>Attitude</a:t>
            </a:r>
            <a:r>
              <a:rPr lang="en-US" sz="2800" dirty="0">
                <a:latin typeface="Arial"/>
                <a:cs typeface="Arial"/>
              </a:rPr>
              <a:t>: </a:t>
            </a:r>
            <a:r>
              <a:rPr lang="en-US" sz="2800" i="1" dirty="0">
                <a:latin typeface="Arial"/>
                <a:cs typeface="Arial"/>
              </a:rPr>
              <a:t>This is a yearlong interview. </a:t>
            </a:r>
            <a:r>
              <a:rPr lang="en-US" sz="2800" i="1" u="sng" dirty="0">
                <a:latin typeface="Arial"/>
                <a:cs typeface="Arial"/>
              </a:rPr>
              <a:t>All</a:t>
            </a:r>
            <a:r>
              <a:rPr lang="en-US" sz="2800" i="1" dirty="0">
                <a:latin typeface="Arial"/>
                <a:cs typeface="Arial"/>
              </a:rPr>
              <a:t> impressions are important. </a:t>
            </a:r>
            <a:br>
              <a:rPr lang="en-US" sz="2800" i="1" dirty="0">
                <a:latin typeface="Arial" panose="020B0604020202020204" pitchFamily="34" charset="0"/>
                <a:cs typeface="Arial" panose="020B0604020202020204" pitchFamily="34" charset="0"/>
              </a:rPr>
            </a:br>
            <a:r>
              <a:rPr lang="en-US" sz="2800" i="1" dirty="0">
                <a:solidFill>
                  <a:srgbClr val="990033"/>
                </a:solidFill>
                <a:latin typeface="Arial"/>
                <a:cs typeface="Arial"/>
              </a:rPr>
              <a:t>TQS 4: Teacher’s demonstrate professionalism through ethical conduct, reflection, and leadership.</a:t>
            </a:r>
            <a:endParaRPr lang="en-US" sz="2800" dirty="0">
              <a:solidFill>
                <a:srgbClr val="990033"/>
              </a:solidFill>
              <a:latin typeface="Arial"/>
              <a:cs typeface="Arial"/>
            </a:endParaRPr>
          </a:p>
          <a:p>
            <a:endParaRPr sz="2800" dirty="0">
              <a:latin typeface="Arial" panose="020B0604020202020204" pitchFamily="34" charset="0"/>
              <a:cs typeface="Arial" panose="020B0604020202020204" pitchFamily="34" charset="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60779D8-DC18-6FE3-7109-CCBE4CBEBE47}"/>
              </a:ext>
            </a:extLst>
          </p:cNvPr>
          <p:cNvSpPr/>
          <p:nvPr/>
        </p:nvSpPr>
        <p:spPr>
          <a:xfrm>
            <a:off x="12791409" y="1217428"/>
            <a:ext cx="6870031" cy="6087978"/>
          </a:xfrm>
          <a:prstGeom prst="rect">
            <a:avLst/>
          </a:prstGeom>
          <a:solidFill>
            <a:srgbClr val="860037"/>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 name="About Colorado…">
            <a:extLst>
              <a:ext uri="{FF2B5EF4-FFF2-40B4-BE49-F238E27FC236}">
                <a16:creationId xmlns:a16="http://schemas.microsoft.com/office/drawing/2014/main" id="{C6D98A36-000C-DA0B-BCD9-6906AE44DE11}"/>
              </a:ext>
            </a:extLst>
          </p:cNvPr>
          <p:cNvSpPr txBox="1"/>
          <p:nvPr/>
        </p:nvSpPr>
        <p:spPr>
          <a:xfrm>
            <a:off x="1230562" y="1056959"/>
            <a:ext cx="6258123" cy="7836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spAutoFit/>
          </a:bodyPr>
          <a:lstStyle/>
          <a:p>
            <a:pPr>
              <a:lnSpc>
                <a:spcPct val="80000"/>
              </a:lnSpc>
              <a:defRPr sz="4800" b="1" cap="all">
                <a:solidFill>
                  <a:srgbClr val="861237"/>
                </a:solidFill>
                <a:latin typeface="+mn-lt"/>
                <a:ea typeface="+mn-ea"/>
                <a:cs typeface="+mn-cs"/>
                <a:sym typeface="PFGrandGothik-Regular_Extended-Black"/>
              </a:defRPr>
            </a:pPr>
            <a:r>
              <a:rPr lang="en-US" sz="5400" b="1" cap="all">
                <a:solidFill>
                  <a:srgbClr val="860037"/>
                </a:solidFill>
                <a:latin typeface="Arial Black" panose="020B0604020202020204" pitchFamily="34" charset="0"/>
                <a:ea typeface="+mn-ea"/>
                <a:cs typeface="Arial Black" panose="020B0604020202020204" pitchFamily="34" charset="0"/>
                <a:sym typeface="PFGrandGothik-Regular_Extended-Black"/>
              </a:rPr>
              <a:t>Observations</a:t>
            </a:r>
            <a:endParaRPr sz="5400" b="1" cap="all">
              <a:solidFill>
                <a:srgbClr val="860037"/>
              </a:solidFill>
              <a:latin typeface="Arial Black" panose="020B0604020202020204" pitchFamily="34" charset="0"/>
              <a:ea typeface="+mn-ea"/>
              <a:cs typeface="Arial Black" panose="020B0604020202020204" pitchFamily="34" charset="0"/>
              <a:sym typeface="PFGrandGothik-Regular_Extended-Black"/>
            </a:endParaRPr>
          </a:p>
        </p:txBody>
      </p:sp>
      <p:sp>
        <p:nvSpPr>
          <p:cNvPr id="4" name="At Colorado Mesa, we take great pride in providing educational opportunities and tools that help students succeed in today's complex and interconnected world. Our focus is on providing quality academic programs built on a strong liberal arts core that su">
            <a:extLst>
              <a:ext uri="{FF2B5EF4-FFF2-40B4-BE49-F238E27FC236}">
                <a16:creationId xmlns:a16="http://schemas.microsoft.com/office/drawing/2014/main" id="{27093F60-A1A9-7B16-2F65-63238DCEB43D}"/>
              </a:ext>
            </a:extLst>
          </p:cNvPr>
          <p:cNvSpPr txBox="1"/>
          <p:nvPr/>
        </p:nvSpPr>
        <p:spPr>
          <a:xfrm>
            <a:off x="1237048" y="2379802"/>
            <a:ext cx="10536700" cy="710450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t">
            <a:spAutoFit/>
          </a:bodyPr>
          <a:lstStyle/>
          <a:p>
            <a:r>
              <a:rPr lang="en-US" sz="2800" b="1" dirty="0">
                <a:latin typeface="Arial"/>
                <a:cs typeface="Arial"/>
              </a:rPr>
              <a:t>Lesson Observation – CMU Superviso</a:t>
            </a:r>
            <a:r>
              <a:rPr lang="en-US" sz="2800" dirty="0">
                <a:latin typeface="Arial"/>
                <a:cs typeface="Arial"/>
              </a:rPr>
              <a:t>r  </a:t>
            </a:r>
            <a:endParaRPr lang="en-US" dirty="0"/>
          </a:p>
          <a:p>
            <a:pPr marL="457200" lvl="1" indent="-457200">
              <a:buFont typeface="Arial" panose="020B0604020202020204" pitchFamily="34" charset="0"/>
              <a:buChar char="•"/>
            </a:pPr>
            <a:r>
              <a:rPr lang="en-US" sz="2800" dirty="0">
                <a:latin typeface="Arial"/>
                <a:cs typeface="Arial"/>
              </a:rPr>
              <a:t>Minimum of 4 observations</a:t>
            </a:r>
          </a:p>
          <a:p>
            <a:pPr marL="457200" lvl="1" indent="-457200">
              <a:buFont typeface="Arial" panose="020B0604020202020204" pitchFamily="34" charset="0"/>
              <a:buChar char="•"/>
            </a:pPr>
            <a:r>
              <a:rPr lang="en-US" sz="2800" b="1" dirty="0">
                <a:solidFill>
                  <a:srgbClr val="860037"/>
                </a:solidFill>
                <a:latin typeface="Arial"/>
                <a:cs typeface="Arial"/>
              </a:rPr>
              <a:t>Formal, typed lesson plan must be emailed to supervisor at least 24 hours </a:t>
            </a:r>
            <a:r>
              <a:rPr lang="en-US" sz="2800" b="1" u="sng" dirty="0">
                <a:solidFill>
                  <a:srgbClr val="860037"/>
                </a:solidFill>
                <a:latin typeface="Arial"/>
                <a:cs typeface="Arial"/>
              </a:rPr>
              <a:t>PRIOR</a:t>
            </a:r>
            <a:r>
              <a:rPr lang="en-US" sz="2800" b="1" dirty="0">
                <a:solidFill>
                  <a:srgbClr val="860037"/>
                </a:solidFill>
                <a:latin typeface="Arial"/>
                <a:cs typeface="Arial"/>
              </a:rPr>
              <a:t> to visits</a:t>
            </a:r>
          </a:p>
          <a:p>
            <a:pPr>
              <a:spcBef>
                <a:spcPts val="1400"/>
              </a:spcBef>
            </a:pPr>
            <a:r>
              <a:rPr lang="en-US" sz="2800" b="1" dirty="0">
                <a:latin typeface="Arial"/>
                <a:cs typeface="Arial"/>
              </a:rPr>
              <a:t>Lesson Observation – Mentor Teacher</a:t>
            </a:r>
          </a:p>
          <a:p>
            <a:pPr marL="457200" lvl="1" indent="-457200">
              <a:buFont typeface="Arial" panose="020B0604020202020204" pitchFamily="34" charset="0"/>
              <a:buChar char="•"/>
            </a:pPr>
            <a:r>
              <a:rPr lang="en-US" sz="2800" dirty="0">
                <a:latin typeface="Arial"/>
                <a:cs typeface="Arial"/>
              </a:rPr>
              <a:t>Recommended 2-4 formal observations for student feedback and documentation</a:t>
            </a:r>
          </a:p>
          <a:p>
            <a:pPr eaLnBrk="1" hangingPunct="1">
              <a:spcBef>
                <a:spcPts val="1400"/>
              </a:spcBef>
            </a:pPr>
            <a:r>
              <a:rPr lang="en-US" sz="2800" b="1" dirty="0">
                <a:latin typeface="Arial"/>
                <a:cs typeface="Arial"/>
              </a:rPr>
              <a:t>Lesson Plan </a:t>
            </a:r>
          </a:p>
          <a:p>
            <a:pPr marL="457200" lvl="1" indent="-457200" eaLnBrk="1" hangingPunct="1">
              <a:buFont typeface="Arial" panose="020B0604020202020204" pitchFamily="34" charset="0"/>
              <a:buChar char="•"/>
            </a:pPr>
            <a:r>
              <a:rPr lang="en-US" sz="2800" dirty="0">
                <a:latin typeface="Arial"/>
                <a:cs typeface="Arial"/>
              </a:rPr>
              <a:t>Interns are expected to have written lesson plans for </a:t>
            </a:r>
            <a:r>
              <a:rPr lang="en-US" sz="2800" u="sng" dirty="0">
                <a:latin typeface="Arial"/>
                <a:cs typeface="Arial"/>
              </a:rPr>
              <a:t>every lesson they teach</a:t>
            </a:r>
          </a:p>
          <a:p>
            <a:pPr marL="457200" lvl="1" indent="-457200">
              <a:buFont typeface="Arial" panose="020B0604020202020204" pitchFamily="34" charset="0"/>
              <a:buChar char="•"/>
            </a:pPr>
            <a:r>
              <a:rPr lang="en-US" sz="2800" dirty="0">
                <a:latin typeface="Arial"/>
                <a:cs typeface="Arial"/>
              </a:rPr>
              <a:t>Mentor teacher should review the lesson plans prior to the lesson being taught</a:t>
            </a:r>
            <a:endParaRPr lang="en-US" dirty="0"/>
          </a:p>
          <a:p>
            <a:pPr marL="457200" lvl="1" indent="-457200" eaLnBrk="1" hangingPunct="1">
              <a:buFont typeface="Arial" panose="020B0604020202020204" pitchFamily="34" charset="0"/>
              <a:buChar char="•"/>
            </a:pPr>
            <a:r>
              <a:rPr lang="en-US" sz="2800" dirty="0">
                <a:latin typeface="Arial"/>
                <a:cs typeface="Arial"/>
              </a:rPr>
              <a:t>Supervisors will be doing spot checks on past lesson plans</a:t>
            </a:r>
          </a:p>
          <a:p>
            <a:pPr eaLnBrk="1" hangingPunct="1">
              <a:spcBef>
                <a:spcPts val="1400"/>
              </a:spcBef>
            </a:pPr>
            <a:r>
              <a:rPr lang="en-US" sz="2800" b="1" dirty="0" err="1">
                <a:latin typeface="Arial"/>
                <a:cs typeface="Arial"/>
              </a:rPr>
              <a:t>edTPA</a:t>
            </a:r>
            <a:r>
              <a:rPr lang="en-US" sz="2800" b="1" dirty="0">
                <a:latin typeface="Arial"/>
                <a:cs typeface="Arial"/>
              </a:rPr>
              <a:t> Lesson Segment</a:t>
            </a:r>
            <a:r>
              <a:rPr lang="en-US" sz="2800" dirty="0">
                <a:latin typeface="Arial"/>
                <a:cs typeface="Arial"/>
              </a:rPr>
              <a:t>  - under review please connect with your program coordinator for final assessment</a:t>
            </a:r>
          </a:p>
        </p:txBody>
      </p:sp>
      <p:pic>
        <p:nvPicPr>
          <p:cNvPr id="3" name="Picture 2" descr="A triangle with text and words&#10;&#10;AI-generated content may be incorrect.">
            <a:extLst>
              <a:ext uri="{FF2B5EF4-FFF2-40B4-BE49-F238E27FC236}">
                <a16:creationId xmlns:a16="http://schemas.microsoft.com/office/drawing/2014/main" id="{897062E4-DE4E-AB8C-8DA0-4B921CDC3817}"/>
              </a:ext>
            </a:extLst>
          </p:cNvPr>
          <p:cNvPicPr>
            <a:picLocks noChangeAspect="1"/>
          </p:cNvPicPr>
          <p:nvPr/>
        </p:nvPicPr>
        <p:blipFill>
          <a:blip r:embed="rId2"/>
          <a:stretch>
            <a:fillRect/>
          </a:stretch>
        </p:blipFill>
        <p:spPr>
          <a:xfrm>
            <a:off x="13233660" y="1823951"/>
            <a:ext cx="5983705" cy="4856746"/>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lorado Mesa University has an enrollment of more than 10,000 students with 15.4% of the university's student body coming from outside Colorado. The student population is 47% male, 53% female and 29% from traditionally underrepresented groups. The vast ">
            <a:extLst>
              <a:ext uri="{FF2B5EF4-FFF2-40B4-BE49-F238E27FC236}">
                <a16:creationId xmlns:a16="http://schemas.microsoft.com/office/drawing/2014/main" id="{CBC528DA-DF44-5F71-9120-B069FF5D812A}"/>
              </a:ext>
            </a:extLst>
          </p:cNvPr>
          <p:cNvSpPr txBox="1"/>
          <p:nvPr/>
        </p:nvSpPr>
        <p:spPr>
          <a:xfrm>
            <a:off x="1808707" y="2259648"/>
            <a:ext cx="20735378" cy="95821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t">
            <a:spAutoFit/>
          </a:bodyPr>
          <a:lstStyle/>
          <a:p>
            <a:r>
              <a:rPr lang="en-US" sz="2800" b="1" dirty="0">
                <a:latin typeface="Arial"/>
                <a:cs typeface="Arial"/>
              </a:rPr>
              <a:t>Grading</a:t>
            </a:r>
            <a:endParaRPr lang="en-US" sz="2800" dirty="0">
              <a:latin typeface="Arial"/>
              <a:cs typeface="Arial"/>
            </a:endParaRPr>
          </a:p>
          <a:p>
            <a:r>
              <a:rPr lang="en-US" sz="2800" dirty="0">
                <a:latin typeface="Arial"/>
                <a:cs typeface="Arial"/>
              </a:rPr>
              <a:t>CMU faculty assign the final Grades</a:t>
            </a:r>
          </a:p>
          <a:p>
            <a:r>
              <a:rPr lang="en-US" sz="2800" dirty="0">
                <a:latin typeface="Arial"/>
                <a:cs typeface="Arial"/>
              </a:rPr>
              <a:t>Grades are based on supervisor evaluations, student performance, </a:t>
            </a:r>
            <a:br>
              <a:rPr lang="en-US" sz="2800" dirty="0">
                <a:latin typeface="Arial" panose="020B0604020202020204" pitchFamily="34" charset="0"/>
                <a:cs typeface="Arial" panose="020B0604020202020204" pitchFamily="34" charset="0"/>
              </a:rPr>
            </a:br>
            <a:r>
              <a:rPr lang="en-US" sz="2800" dirty="0">
                <a:latin typeface="Arial"/>
                <a:cs typeface="Arial"/>
              </a:rPr>
              <a:t>and internship requirements. </a:t>
            </a:r>
          </a:p>
          <a:p>
            <a:endParaRPr lang="en-US" sz="2800" dirty="0">
              <a:latin typeface="Arial"/>
              <a:cs typeface="Arial"/>
            </a:endParaRPr>
          </a:p>
          <a:p>
            <a:r>
              <a:rPr lang="en-US" sz="2800" b="1" dirty="0">
                <a:latin typeface="Arial"/>
                <a:cs typeface="Arial"/>
              </a:rPr>
              <a:t>Field Evaluation</a:t>
            </a:r>
            <a:endParaRPr lang="en-US" sz="2800" dirty="0">
              <a:latin typeface="Arial"/>
              <a:cs typeface="Arial"/>
            </a:endParaRPr>
          </a:p>
          <a:p>
            <a:r>
              <a:rPr lang="en-US" sz="2800" dirty="0">
                <a:latin typeface="Arial"/>
                <a:cs typeface="Arial"/>
              </a:rPr>
              <a:t>Field evaluations are completed with the intern, mentor, &amp; supervisor at midterm and final</a:t>
            </a:r>
          </a:p>
          <a:p>
            <a:r>
              <a:rPr lang="en-US" sz="2800" dirty="0">
                <a:latin typeface="Arial"/>
                <a:cs typeface="Arial"/>
                <a:hlinkClick r:id="rId2"/>
              </a:rPr>
              <a:t>Intern Field Evaluation Form</a:t>
            </a:r>
            <a:endParaRPr lang="en-US" sz="2800" dirty="0">
              <a:latin typeface="Arial"/>
              <a:cs typeface="Arial"/>
            </a:endParaRPr>
          </a:p>
          <a:p>
            <a:pPr marL="457200" lvl="1" indent="-457200">
              <a:buFont typeface="Arial"/>
              <a:buChar char="•"/>
            </a:pPr>
            <a:r>
              <a:rPr lang="en-US" sz="2800" dirty="0">
                <a:latin typeface="Arial"/>
                <a:cs typeface="Arial"/>
              </a:rPr>
              <a:t>Midterm and Final (one form) – Conferences</a:t>
            </a:r>
          </a:p>
          <a:p>
            <a:pPr marL="457200" lvl="1" indent="-457200">
              <a:buFont typeface="Arial"/>
              <a:buChar char="•"/>
            </a:pPr>
            <a:r>
              <a:rPr lang="en-US" sz="2800" dirty="0">
                <a:latin typeface="Arial"/>
                <a:cs typeface="Arial"/>
              </a:rPr>
              <a:t>Follow the Colorado Teacher Quality Standards</a:t>
            </a:r>
          </a:p>
          <a:p>
            <a:pPr marL="457200" lvl="1" indent="-457200">
              <a:buFont typeface="Arial"/>
              <a:buChar char="•"/>
            </a:pPr>
            <a:r>
              <a:rPr lang="en-US" sz="2800" dirty="0">
                <a:latin typeface="Arial"/>
                <a:cs typeface="Arial"/>
              </a:rPr>
              <a:t>Recommend a working copy throughout the semester </a:t>
            </a:r>
          </a:p>
          <a:p>
            <a:pPr marL="457200" lvl="1" indent="-457200">
              <a:buFont typeface="Arial"/>
              <a:buChar char="•"/>
            </a:pPr>
            <a:r>
              <a:rPr lang="en-US" sz="2800" dirty="0">
                <a:latin typeface="Arial"/>
                <a:cs typeface="Arial"/>
              </a:rPr>
              <a:t>Notes for ongoing evidence</a:t>
            </a:r>
          </a:p>
          <a:p>
            <a:r>
              <a:rPr lang="en-US" sz="2800" dirty="0">
                <a:latin typeface="Arial"/>
                <a:cs typeface="Arial"/>
              </a:rPr>
              <a:t>Midterm/Final </a:t>
            </a:r>
            <a:r>
              <a:rPr lang="en-US" sz="2800" b="1" dirty="0">
                <a:latin typeface="Arial"/>
                <a:cs typeface="Arial"/>
              </a:rPr>
              <a:t>Signatures Page</a:t>
            </a:r>
          </a:p>
          <a:p>
            <a:pPr lvl="1"/>
            <a:r>
              <a:rPr lang="en-US" sz="2800" dirty="0">
                <a:latin typeface="Arial"/>
                <a:cs typeface="Arial"/>
              </a:rPr>
              <a:t>Second Page of Field Eval. Form</a:t>
            </a:r>
          </a:p>
          <a:p>
            <a:pPr lvl="1"/>
            <a:r>
              <a:rPr lang="en-US" sz="2800" b="1" dirty="0">
                <a:latin typeface="Arial"/>
                <a:cs typeface="Arial"/>
              </a:rPr>
              <a:t>Must be signed at midterm &amp; final</a:t>
            </a:r>
          </a:p>
          <a:p>
            <a:pPr lvl="1"/>
            <a:endParaRPr lang="en-US" sz="2800" b="1" dirty="0">
              <a:latin typeface="Arial"/>
              <a:cs typeface="Arial"/>
            </a:endParaRPr>
          </a:p>
          <a:p>
            <a:r>
              <a:rPr lang="en-US" sz="2800" b="1" dirty="0" err="1">
                <a:latin typeface="Arial"/>
                <a:cs typeface="Arial"/>
              </a:rPr>
              <a:t>edTPA</a:t>
            </a:r>
            <a:r>
              <a:rPr lang="en-US" sz="2800" b="1" dirty="0">
                <a:latin typeface="Arial"/>
                <a:cs typeface="Arial"/>
              </a:rPr>
              <a:t> </a:t>
            </a:r>
            <a:r>
              <a:rPr lang="en-US" sz="2800" dirty="0">
                <a:solidFill>
                  <a:srgbClr val="7030A0"/>
                </a:solidFill>
                <a:latin typeface="Arial"/>
                <a:cs typeface="Arial"/>
              </a:rPr>
              <a:t>(ITL, ECSE, Elementary, &amp; Secondary)  - </a:t>
            </a:r>
            <a:r>
              <a:rPr lang="en-US" sz="2800" dirty="0">
                <a:latin typeface="Arial"/>
                <a:cs typeface="Arial"/>
              </a:rPr>
              <a:t> under review please connect with your program coordinator for final assessment</a:t>
            </a:r>
          </a:p>
          <a:p>
            <a:endParaRPr lang="en-US" sz="2800" dirty="0">
              <a:latin typeface="Arial"/>
              <a:cs typeface="Arial"/>
            </a:endParaRPr>
          </a:p>
          <a:p>
            <a:r>
              <a:rPr lang="en-US" sz="2800" b="1" dirty="0">
                <a:latin typeface="Arial"/>
                <a:cs typeface="Arial"/>
              </a:rPr>
              <a:t>FIP &amp; Portfolio </a:t>
            </a:r>
            <a:r>
              <a:rPr lang="en-US" sz="2800" dirty="0">
                <a:solidFill>
                  <a:srgbClr val="7030A0"/>
                </a:solidFill>
                <a:latin typeface="Arial"/>
                <a:cs typeface="Arial"/>
              </a:rPr>
              <a:t>(non-ITL K12 Only)</a:t>
            </a:r>
            <a:endParaRPr lang="en-US" sz="2800" dirty="0">
              <a:latin typeface="Arial"/>
              <a:cs typeface="Arial"/>
            </a:endParaRPr>
          </a:p>
          <a:p>
            <a:r>
              <a:rPr lang="en-US" sz="2800" dirty="0">
                <a:latin typeface="Arial"/>
                <a:cs typeface="Arial"/>
              </a:rPr>
              <a:t>K12 Final Intern Presentation – demonstrate effectiveness in classroom </a:t>
            </a:r>
          </a:p>
          <a:p>
            <a:r>
              <a:rPr lang="en-US" sz="2800" dirty="0">
                <a:latin typeface="Arial"/>
                <a:cs typeface="Arial"/>
              </a:rPr>
              <a:t>K12 Portfolio – demonstrate standards-based teaching in classroom </a:t>
            </a:r>
          </a:p>
          <a:p>
            <a:endParaRPr lang="en-US" sz="2800" b="1" dirty="0"/>
          </a:p>
        </p:txBody>
      </p:sp>
      <p:sp>
        <p:nvSpPr>
          <p:cNvPr id="6" name="Are you ready to begin?">
            <a:extLst>
              <a:ext uri="{FF2B5EF4-FFF2-40B4-BE49-F238E27FC236}">
                <a16:creationId xmlns:a16="http://schemas.microsoft.com/office/drawing/2014/main" id="{B9FDBA5A-28C5-A377-BB7A-1FBA333C2C1C}"/>
              </a:ext>
            </a:extLst>
          </p:cNvPr>
          <p:cNvSpPr txBox="1"/>
          <p:nvPr/>
        </p:nvSpPr>
        <p:spPr>
          <a:xfrm>
            <a:off x="1230562" y="1056481"/>
            <a:ext cx="8208239" cy="7836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spAutoFit/>
          </a:bodyPr>
          <a:lstStyle>
            <a:lvl1pPr>
              <a:lnSpc>
                <a:spcPct val="80000"/>
              </a:lnSpc>
              <a:defRPr sz="4800" b="1" cap="all">
                <a:solidFill>
                  <a:srgbClr val="861237"/>
                </a:solidFill>
                <a:latin typeface="+mn-lt"/>
                <a:ea typeface="+mn-ea"/>
                <a:cs typeface="+mn-cs"/>
                <a:sym typeface="PFGrandGothik-Regular_Extended-Black"/>
              </a:defRPr>
            </a:lvl1pPr>
          </a:lstStyle>
          <a:p>
            <a:pPr>
              <a:defRPr sz="4800" b="1" cap="all">
                <a:solidFill>
                  <a:srgbClr val="861237"/>
                </a:solidFill>
                <a:latin typeface="+mn-lt"/>
                <a:ea typeface="+mn-ea"/>
                <a:cs typeface="+mn-cs"/>
                <a:sym typeface="PFGrandGothik-Regular_Extended-Black"/>
              </a:defRPr>
            </a:pPr>
            <a:r>
              <a:rPr lang="en-US" sz="5400">
                <a:solidFill>
                  <a:srgbClr val="860037"/>
                </a:solidFill>
                <a:latin typeface="Arial Black" panose="020B0604020202020204" pitchFamily="34" charset="0"/>
                <a:cs typeface="Arial Black" panose="020B0604020202020204" pitchFamily="34" charset="0"/>
                <a:sym typeface="PFGrandGothik-Regular"/>
              </a:rPr>
              <a:t>Evaluations</a:t>
            </a:r>
            <a:endParaRPr sz="5400">
              <a:solidFill>
                <a:srgbClr val="860037"/>
              </a:solidFill>
              <a:latin typeface="Arial Black" panose="020B0604020202020204" pitchFamily="34" charset="0"/>
              <a:cs typeface="Arial Black" panose="020B0604020202020204" pitchFamily="34" charset="0"/>
              <a:sym typeface="PFGrandGothik-Regular"/>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AAACCE-1ABE-0270-0350-0F2DA0F85240}"/>
              </a:ext>
            </a:extLst>
          </p:cNvPr>
          <p:cNvSpPr txBox="1"/>
          <p:nvPr/>
        </p:nvSpPr>
        <p:spPr>
          <a:xfrm>
            <a:off x="1108903" y="896542"/>
            <a:ext cx="799457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5400" b="1" cap="all">
                <a:solidFill>
                  <a:srgbClr val="860037"/>
                </a:solidFill>
                <a:latin typeface="Arial Black"/>
              </a:rPr>
              <a:t>Edtpa Overview</a:t>
            </a:r>
            <a:r>
              <a:rPr lang="en-US" sz="5400">
                <a:latin typeface="Arial Black"/>
              </a:rPr>
              <a:t>​</a:t>
            </a:r>
            <a:endParaRPr lang="en-US"/>
          </a:p>
        </p:txBody>
      </p:sp>
      <p:sp>
        <p:nvSpPr>
          <p:cNvPr id="4" name="TextBox 3">
            <a:extLst>
              <a:ext uri="{FF2B5EF4-FFF2-40B4-BE49-F238E27FC236}">
                <a16:creationId xmlns:a16="http://schemas.microsoft.com/office/drawing/2014/main" id="{43196F7D-DE94-E1B3-05C7-AD4AB8AE51E4}"/>
              </a:ext>
            </a:extLst>
          </p:cNvPr>
          <p:cNvSpPr txBox="1"/>
          <p:nvPr/>
        </p:nvSpPr>
        <p:spPr>
          <a:xfrm>
            <a:off x="3281932" y="2464203"/>
            <a:ext cx="9812356" cy="96436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2800" dirty="0">
                <a:latin typeface="Arial"/>
                <a:cs typeface="Arial"/>
              </a:rPr>
              <a:t>- under review, please connect with your program coordinator for final assessment</a:t>
            </a:r>
            <a:endParaRPr lang="en-US" sz="2800" dirty="0">
              <a:solidFill>
                <a:schemeClr val="tx1"/>
              </a:solidFill>
              <a:latin typeface="Arial"/>
              <a:cs typeface="Arial"/>
            </a:endParaRPr>
          </a:p>
        </p:txBody>
      </p:sp>
      <p:sp>
        <p:nvSpPr>
          <p:cNvPr id="5" name="TextBox 4">
            <a:extLst>
              <a:ext uri="{FF2B5EF4-FFF2-40B4-BE49-F238E27FC236}">
                <a16:creationId xmlns:a16="http://schemas.microsoft.com/office/drawing/2014/main" id="{190C9178-D31D-E8CC-51DB-38D27E3E9422}"/>
              </a:ext>
            </a:extLst>
          </p:cNvPr>
          <p:cNvSpPr txBox="1"/>
          <p:nvPr/>
        </p:nvSpPr>
        <p:spPr>
          <a:xfrm>
            <a:off x="1072394" y="5679272"/>
            <a:ext cx="10528452"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5400" b="1">
                <a:solidFill>
                  <a:srgbClr val="860037"/>
                </a:solidFill>
                <a:latin typeface="Arial Black"/>
              </a:rPr>
              <a:t>499/599 Course Upkeep </a:t>
            </a:r>
            <a:endParaRPr lang="en-US"/>
          </a:p>
        </p:txBody>
      </p:sp>
      <p:sp>
        <p:nvSpPr>
          <p:cNvPr id="6" name="TextBox 5">
            <a:extLst>
              <a:ext uri="{FF2B5EF4-FFF2-40B4-BE49-F238E27FC236}">
                <a16:creationId xmlns:a16="http://schemas.microsoft.com/office/drawing/2014/main" id="{231FFABF-3A04-42DE-4002-E6C88F37F349}"/>
              </a:ext>
            </a:extLst>
          </p:cNvPr>
          <p:cNvSpPr txBox="1"/>
          <p:nvPr/>
        </p:nvSpPr>
        <p:spPr>
          <a:xfrm>
            <a:off x="2148941" y="6816048"/>
            <a:ext cx="10014332" cy="5950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457200" indent="-457200">
              <a:buFont typeface="Calibri"/>
              <a:buChar char="-"/>
            </a:pPr>
            <a:r>
              <a:rPr lang="en-US" sz="3200" b="1" i="1">
                <a:latin typeface="Arial"/>
              </a:rPr>
              <a:t>ITL ECSE, Elementary, &amp; Secondary</a:t>
            </a:r>
            <a:r>
              <a:rPr lang="en-US" sz="3200" b="1">
                <a:latin typeface="Arial"/>
                <a:cs typeface="Arial"/>
              </a:rPr>
              <a:t>​</a:t>
            </a:r>
            <a:endParaRPr lang="en-US" b="1"/>
          </a:p>
        </p:txBody>
      </p:sp>
      <p:sp>
        <p:nvSpPr>
          <p:cNvPr id="7" name="TextBox 6">
            <a:extLst>
              <a:ext uri="{FF2B5EF4-FFF2-40B4-BE49-F238E27FC236}">
                <a16:creationId xmlns:a16="http://schemas.microsoft.com/office/drawing/2014/main" id="{9465FFC2-45A7-CE7D-3EC2-0C3984C3363E}"/>
              </a:ext>
            </a:extLst>
          </p:cNvPr>
          <p:cNvSpPr txBox="1"/>
          <p:nvPr/>
        </p:nvSpPr>
        <p:spPr>
          <a:xfrm>
            <a:off x="3281932" y="8625116"/>
            <a:ext cx="9059537" cy="207236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342900" indent="-342900">
              <a:buFont typeface="Arial,Sans-Serif"/>
              <a:buChar char="•"/>
            </a:pPr>
            <a:r>
              <a:rPr lang="en-US" sz="2800" dirty="0">
                <a:latin typeface="Arial"/>
                <a:cs typeface="Arial"/>
              </a:rPr>
              <a:t>Keep a daily journal in the classroom and meet regularly with mentor to reflect on performance on CO-TQS.​</a:t>
            </a:r>
            <a:endParaRPr lang="en-US" dirty="0"/>
          </a:p>
          <a:p>
            <a:pPr marL="342900" indent="-342900">
              <a:buFont typeface="Arial,Sans-Serif"/>
              <a:buChar char="•"/>
            </a:pPr>
            <a:r>
              <a:rPr lang="en-US" sz="2800" dirty="0">
                <a:latin typeface="Arial"/>
                <a:cs typeface="Arial"/>
              </a:rPr>
              <a:t>Use resources on D2L​</a:t>
            </a:r>
          </a:p>
          <a:p>
            <a:pPr marL="0" marR="0" indent="0" defTabSz="825500" rtl="0" fontAlgn="auto" latinLnBrk="0" hangingPunct="0">
              <a:spcBef>
                <a:spcPts val="0"/>
              </a:spcBef>
              <a:spcAft>
                <a:spcPts val="0"/>
              </a:spcAft>
              <a:buClrTx/>
              <a:buSzTx/>
              <a:buFontTx/>
              <a:buNone/>
              <a:tabLst/>
            </a:pPr>
            <a:r>
              <a:rPr lang="en-US" sz="1600" dirty="0">
                <a:latin typeface="PFGrandGothik-Regular_Extended-Black"/>
                <a:cs typeface="Segoe UI"/>
              </a:rPr>
              <a:t>​</a:t>
            </a:r>
          </a:p>
        </p:txBody>
      </p:sp>
    </p:spTree>
    <p:extLst>
      <p:ext uri="{BB962C8B-B14F-4D97-AF65-F5344CB8AC3E}">
        <p14:creationId xmlns:p14="http://schemas.microsoft.com/office/powerpoint/2010/main" val="148529461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F18E9C-1717-C95C-D291-F3FB9FA494DB}"/>
              </a:ext>
            </a:extLst>
          </p:cNvPr>
          <p:cNvSpPr txBox="1"/>
          <p:nvPr/>
        </p:nvSpPr>
        <p:spPr>
          <a:xfrm>
            <a:off x="1035884" y="1133853"/>
            <a:ext cx="12125898"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5400" b="1" cap="all">
                <a:solidFill>
                  <a:srgbClr val="860037"/>
                </a:solidFill>
                <a:latin typeface="Arial Black"/>
              </a:rPr>
              <a:t>K-12 – only FIP &amp; Portfolio</a:t>
            </a:r>
            <a:r>
              <a:rPr lang="en-US" sz="5400">
                <a:latin typeface="Arial Black"/>
              </a:rPr>
              <a:t>​</a:t>
            </a:r>
            <a:endParaRPr lang="en-US"/>
          </a:p>
        </p:txBody>
      </p:sp>
      <p:sp>
        <p:nvSpPr>
          <p:cNvPr id="3" name="TextBox 2">
            <a:extLst>
              <a:ext uri="{FF2B5EF4-FFF2-40B4-BE49-F238E27FC236}">
                <a16:creationId xmlns:a16="http://schemas.microsoft.com/office/drawing/2014/main" id="{D3346F3E-A549-642E-0E44-0C01B92B8249}"/>
              </a:ext>
            </a:extLst>
          </p:cNvPr>
          <p:cNvSpPr txBox="1"/>
          <p:nvPr/>
        </p:nvSpPr>
        <p:spPr>
          <a:xfrm>
            <a:off x="1035884" y="2034791"/>
            <a:ext cx="14439440" cy="60324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3600" b="1" cap="all">
                <a:solidFill>
                  <a:srgbClr val="860037"/>
                </a:solidFill>
                <a:latin typeface="Arial"/>
                <a:cs typeface="Segoe UI"/>
              </a:rPr>
              <a:t>K12 Final Intern Presentation (FIP)</a:t>
            </a:r>
            <a:r>
              <a:rPr lang="en-US" sz="3600">
                <a:latin typeface="Arial"/>
                <a:cs typeface="Segoe UI"/>
              </a:rPr>
              <a:t>​</a:t>
            </a:r>
            <a:endParaRPr lang="en-US" sz="3600"/>
          </a:p>
          <a:p>
            <a:pPr marL="347345" indent="-347345">
              <a:buFont typeface="Arial,Sans-Serif"/>
              <a:buChar char="•"/>
            </a:pPr>
            <a:r>
              <a:rPr lang="en-US" sz="2800" cap="all">
                <a:latin typeface="Arial"/>
                <a:cs typeface="Arial"/>
              </a:rPr>
              <a:t>Student’s opportunity to demonstrate their teaching effectiveness within their placement classrooms </a:t>
            </a:r>
            <a:r>
              <a:rPr lang="en-US" sz="2800">
                <a:latin typeface="Arial"/>
                <a:cs typeface="Arial"/>
              </a:rPr>
              <a:t>​</a:t>
            </a:r>
          </a:p>
          <a:p>
            <a:pPr marL="347345" indent="-347345">
              <a:buFont typeface="Arial,Sans-Serif"/>
              <a:buChar char="•"/>
            </a:pPr>
            <a:endParaRPr lang="en-US" sz="2800">
              <a:latin typeface="Arial"/>
              <a:cs typeface="Arial"/>
            </a:endParaRPr>
          </a:p>
          <a:p>
            <a:pPr marL="347345" indent="-347345">
              <a:buFont typeface="Arial,Sans-Serif"/>
              <a:buChar char="•"/>
            </a:pPr>
            <a:r>
              <a:rPr lang="en-US" sz="2800" cap="all">
                <a:latin typeface="Arial"/>
                <a:cs typeface="Arial"/>
              </a:rPr>
              <a:t>PowerPoint presentation of pre/post data for all units taught</a:t>
            </a:r>
          </a:p>
          <a:p>
            <a:r>
              <a:rPr lang="en-US" sz="2800" cap="all">
                <a:latin typeface="Arial"/>
                <a:cs typeface="Arial"/>
              </a:rPr>
              <a:t> </a:t>
            </a:r>
            <a:r>
              <a:rPr lang="en-US" sz="2800">
                <a:latin typeface="Arial"/>
                <a:cs typeface="Arial"/>
              </a:rPr>
              <a:t>​</a:t>
            </a:r>
            <a:endParaRPr lang="en-US"/>
          </a:p>
          <a:p>
            <a:pPr marL="347345" indent="-347345">
              <a:buFont typeface="Arial,Sans-Serif"/>
              <a:buChar char="•"/>
            </a:pPr>
            <a:r>
              <a:rPr lang="en-US" sz="2800" cap="all">
                <a:latin typeface="Arial"/>
                <a:cs typeface="Arial"/>
              </a:rPr>
              <a:t>Guidelines can be found on the Student Resource page on the CTE website or at </a:t>
            </a:r>
            <a:r>
              <a:rPr lang="en-US" sz="2800" u="sng" cap="all">
                <a:solidFill>
                  <a:srgbClr val="004F7D"/>
                </a:solidFill>
                <a:latin typeface="Arial"/>
                <a:cs typeface="Arial"/>
                <a:hlinkClick r:id="rId2">
                  <a:extLst>
                    <a:ext uri="{A12FA001-AC4F-418D-AE19-62706E023703}">
                      <ahyp:hlinkClr xmlns:ahyp="http://schemas.microsoft.com/office/drawing/2018/hyperlinkcolor" val="tx"/>
                    </a:ext>
                  </a:extLst>
                </a:hlinkClick>
              </a:rPr>
              <a:t>https://www.coloradomesa.edu/teacher-education/documents/FIPGuidelines9-12.pdf</a:t>
            </a:r>
            <a:r>
              <a:rPr lang="en-US" sz="2800">
                <a:latin typeface="Arial"/>
                <a:cs typeface="Arial"/>
                <a:hlinkClick r:id="rId2"/>
              </a:rPr>
              <a:t>​</a:t>
            </a:r>
          </a:p>
          <a:p>
            <a:pPr marL="347345" indent="-347345">
              <a:buFont typeface="Arial,Sans-Serif"/>
              <a:buChar char="•"/>
            </a:pPr>
            <a:endParaRPr lang="en-US" sz="2800">
              <a:latin typeface="Arial"/>
              <a:cs typeface="Arial"/>
            </a:endParaRPr>
          </a:p>
          <a:p>
            <a:pPr marL="347345" indent="-347345">
              <a:buFont typeface="Arial,Sans-Serif"/>
              <a:buChar char="•"/>
            </a:pPr>
            <a:r>
              <a:rPr lang="en-US" sz="2800" cap="all">
                <a:latin typeface="Arial"/>
                <a:cs typeface="Arial"/>
              </a:rPr>
              <a:t>An evaluation rubric can be found at</a:t>
            </a:r>
            <a:r>
              <a:rPr lang="en-US" sz="2800">
                <a:latin typeface="Arial"/>
                <a:cs typeface="Arial"/>
              </a:rPr>
              <a:t>​</a:t>
            </a:r>
            <a:br>
              <a:rPr lang="en-US" sz="2800">
                <a:latin typeface="Arial"/>
                <a:cs typeface="Arial"/>
              </a:rPr>
            </a:br>
            <a:r>
              <a:rPr lang="en-US" sz="2800" u="sng" cap="all">
                <a:solidFill>
                  <a:srgbClr val="004F7D"/>
                </a:solidFill>
                <a:latin typeface="Arial"/>
                <a:cs typeface="Arial"/>
                <a:hlinkClick r:id="rId3">
                  <a:extLst>
                    <a:ext uri="{A12FA001-AC4F-418D-AE19-62706E023703}">
                      <ahyp:hlinkClr xmlns:ahyp="http://schemas.microsoft.com/office/drawing/2018/hyperlinkcolor" val="tx"/>
                    </a:ext>
                  </a:extLst>
                </a:hlinkClick>
              </a:rPr>
              <a:t>https://www.coloradomesa.edu/teacher-education/documents/FIPRubric9-12.pdf</a:t>
            </a:r>
            <a:r>
              <a:rPr lang="en-US" sz="2800" cap="all">
                <a:solidFill>
                  <a:srgbClr val="004F7D"/>
                </a:solidFill>
                <a:latin typeface="Arial"/>
                <a:cs typeface="Arial"/>
              </a:rPr>
              <a:t> </a:t>
            </a:r>
            <a:r>
              <a:rPr lang="en-US" sz="2800">
                <a:latin typeface="Arial"/>
                <a:cs typeface="Arial"/>
              </a:rPr>
              <a:t>​</a:t>
            </a:r>
          </a:p>
          <a:p>
            <a:pPr marL="0" marR="0" indent="0" defTabSz="825500" rtl="0" fontAlgn="auto" latinLnBrk="0" hangingPunct="0">
              <a:lnSpc>
                <a:spcPts val="1575"/>
              </a:lnSpc>
              <a:spcBef>
                <a:spcPts val="0"/>
              </a:spcBef>
              <a:spcAft>
                <a:spcPts val="0"/>
              </a:spcAft>
              <a:buClrTx/>
              <a:buSzTx/>
              <a:buFontTx/>
              <a:buNone/>
              <a:tabLst/>
            </a:pPr>
            <a:r>
              <a:rPr lang="en-US" sz="2800">
                <a:latin typeface="Arial"/>
                <a:cs typeface="Segoe UI"/>
              </a:rPr>
              <a:t>​</a:t>
            </a:r>
          </a:p>
        </p:txBody>
      </p:sp>
      <p:sp>
        <p:nvSpPr>
          <p:cNvPr id="4" name="TextBox 3">
            <a:extLst>
              <a:ext uri="{FF2B5EF4-FFF2-40B4-BE49-F238E27FC236}">
                <a16:creationId xmlns:a16="http://schemas.microsoft.com/office/drawing/2014/main" id="{EEB59C3E-35DA-FF0A-4AA5-4E1664ABF16A}"/>
              </a:ext>
            </a:extLst>
          </p:cNvPr>
          <p:cNvSpPr txBox="1"/>
          <p:nvPr/>
        </p:nvSpPr>
        <p:spPr>
          <a:xfrm>
            <a:off x="1035884" y="8223108"/>
            <a:ext cx="13282669" cy="387798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3600" b="1">
                <a:solidFill>
                  <a:srgbClr val="860037"/>
                </a:solidFill>
                <a:latin typeface="Arial"/>
                <a:cs typeface="Segoe UI"/>
              </a:rPr>
              <a:t>K-12 Portfolio</a:t>
            </a:r>
            <a:r>
              <a:rPr lang="en-US" sz="3600">
                <a:latin typeface="Arial"/>
                <a:cs typeface="Segoe UI"/>
              </a:rPr>
              <a:t>​</a:t>
            </a:r>
            <a:endParaRPr lang="en-US" sz="3600">
              <a:latin typeface="Arial"/>
            </a:endParaRPr>
          </a:p>
          <a:p>
            <a:pPr marL="285750" indent="-285750">
              <a:buFont typeface="Arial,Sans-Serif"/>
              <a:buChar char="•"/>
            </a:pPr>
            <a:r>
              <a:rPr lang="en-US" sz="2800">
                <a:latin typeface="Arial"/>
                <a:cs typeface="Arial"/>
              </a:rPr>
              <a:t>Students’ opportunity to demonstrate that they are meeting the InTASC standards</a:t>
            </a:r>
          </a:p>
          <a:p>
            <a:r>
              <a:rPr lang="en-US" sz="2800">
                <a:latin typeface="Arial"/>
                <a:cs typeface="Arial"/>
              </a:rPr>
              <a:t>​</a:t>
            </a:r>
            <a:endParaRPr lang="en-US"/>
          </a:p>
          <a:p>
            <a:pPr marL="285750" indent="-285750">
              <a:buFont typeface="Arial,Sans-Serif"/>
              <a:buChar char="•"/>
            </a:pPr>
            <a:r>
              <a:rPr lang="en-US" sz="2800">
                <a:latin typeface="Arial"/>
                <a:cs typeface="Arial"/>
              </a:rPr>
              <a:t>Students should work on their portfolios </a:t>
            </a:r>
            <a:r>
              <a:rPr lang="en-US" sz="2800" u="sng">
                <a:latin typeface="Arial"/>
                <a:cs typeface="Arial"/>
              </a:rPr>
              <a:t>outside</a:t>
            </a:r>
            <a:r>
              <a:rPr lang="en-US" sz="2800">
                <a:latin typeface="Arial"/>
                <a:cs typeface="Arial"/>
              </a:rPr>
              <a:t> of school hours ​</a:t>
            </a:r>
          </a:p>
          <a:p>
            <a:endParaRPr lang="en-US" sz="2800">
              <a:latin typeface="Arial"/>
              <a:cs typeface="Arial"/>
            </a:endParaRPr>
          </a:p>
          <a:p>
            <a:pPr marL="285750" indent="-285750">
              <a:buFont typeface="Arial,Sans-Serif"/>
              <a:buChar char="•"/>
            </a:pPr>
            <a:r>
              <a:rPr lang="en-US" sz="2800">
                <a:latin typeface="Arial"/>
                <a:cs typeface="Arial"/>
              </a:rPr>
              <a:t>Portfolio guidelines and forms can be found on the Student Resource page on the CTE website: ​</a:t>
            </a:r>
            <a:br>
              <a:rPr lang="en-US" sz="2800">
                <a:latin typeface="Arial"/>
                <a:cs typeface="Arial"/>
              </a:rPr>
            </a:br>
            <a:r>
              <a:rPr lang="en-US" sz="2800" u="sng">
                <a:solidFill>
                  <a:srgbClr val="0000FF"/>
                </a:solidFill>
                <a:latin typeface="Arial"/>
                <a:cs typeface="Arial"/>
                <a:hlinkClick r:id="rId4"/>
              </a:rPr>
              <a:t>https://www.coloradomesa.edu/teacher-education/undergraduate.html</a:t>
            </a:r>
            <a:r>
              <a:rPr lang="en-US" sz="2800">
                <a:latin typeface="Arial"/>
                <a:cs typeface="Arial"/>
              </a:rPr>
              <a:t> ​</a:t>
            </a:r>
          </a:p>
          <a:p>
            <a:pPr marL="0" marR="0" indent="0" defTabSz="825500" rtl="0" fontAlgn="auto" latinLnBrk="0" hangingPunct="0">
              <a:lnSpc>
                <a:spcPts val="1575"/>
              </a:lnSpc>
              <a:spcBef>
                <a:spcPts val="0"/>
              </a:spcBef>
              <a:spcAft>
                <a:spcPts val="0"/>
              </a:spcAft>
              <a:buClrTx/>
              <a:buSzTx/>
              <a:buFontTx/>
              <a:buNone/>
              <a:tabLst/>
            </a:pPr>
            <a:r>
              <a:rPr lang="en-US" sz="2800">
                <a:latin typeface="Arial"/>
                <a:cs typeface="Segoe UI"/>
              </a:rPr>
              <a:t>​</a:t>
            </a:r>
          </a:p>
        </p:txBody>
      </p:sp>
    </p:spTree>
    <p:extLst>
      <p:ext uri="{BB962C8B-B14F-4D97-AF65-F5344CB8AC3E}">
        <p14:creationId xmlns:p14="http://schemas.microsoft.com/office/powerpoint/2010/main" val="213981493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88E8EE-7B1E-0D3B-BC76-AC042AF9DDA4}"/>
              </a:ext>
            </a:extLst>
          </p:cNvPr>
          <p:cNvSpPr txBox="1"/>
          <p:nvPr/>
        </p:nvSpPr>
        <p:spPr>
          <a:xfrm>
            <a:off x="1390650" y="1108153"/>
            <a:ext cx="2075046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r>
              <a:rPr lang="en-US" sz="5400" b="1">
                <a:solidFill>
                  <a:srgbClr val="860037"/>
                </a:solidFill>
                <a:latin typeface="Arial Black"/>
              </a:rPr>
              <a:t>Substitute Teaching During Internship</a:t>
            </a:r>
            <a:r>
              <a:rPr lang="en-US" sz="5400">
                <a:latin typeface="Arial Black"/>
              </a:rPr>
              <a:t>​</a:t>
            </a:r>
            <a:endParaRPr lang="en-US"/>
          </a:p>
        </p:txBody>
      </p:sp>
      <p:sp>
        <p:nvSpPr>
          <p:cNvPr id="3" name="TextBox 2">
            <a:extLst>
              <a:ext uri="{FF2B5EF4-FFF2-40B4-BE49-F238E27FC236}">
                <a16:creationId xmlns:a16="http://schemas.microsoft.com/office/drawing/2014/main" id="{0DC2CE5F-4A12-0E3E-8831-78A87127B73E}"/>
              </a:ext>
            </a:extLst>
          </p:cNvPr>
          <p:cNvSpPr txBox="1"/>
          <p:nvPr/>
        </p:nvSpPr>
        <p:spPr>
          <a:xfrm>
            <a:off x="832441" y="1893181"/>
            <a:ext cx="19567359" cy="57041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228600" indent="-228600">
              <a:buFont typeface=""/>
              <a:buChar char="•"/>
            </a:pPr>
            <a:r>
              <a:rPr lang="en-US" sz="2800">
                <a:latin typeface="Arial"/>
                <a:cs typeface="Arial"/>
              </a:rPr>
              <a:t>Substitute teaching during internship </a:t>
            </a:r>
            <a:r>
              <a:rPr lang="en-US" sz="2800" b="1">
                <a:solidFill>
                  <a:srgbClr val="FF0000"/>
                </a:solidFill>
                <a:latin typeface="Arial"/>
                <a:cs typeface="Arial"/>
              </a:rPr>
              <a:t>is optional</a:t>
            </a:r>
            <a:r>
              <a:rPr lang="en-US" sz="2800">
                <a:latin typeface="Arial"/>
                <a:cs typeface="Arial"/>
              </a:rPr>
              <a:t>, and students should not be tasked to substitute teach without being authorized by the Colorado Department of Education (CDE) and the district’s Human Resources Department. ​​</a:t>
            </a:r>
            <a:endParaRPr lang="en-US"/>
          </a:p>
          <a:p>
            <a:endParaRPr lang="en-US" sz="2800">
              <a:latin typeface="Arial"/>
              <a:cs typeface="Arial"/>
            </a:endParaRPr>
          </a:p>
          <a:p>
            <a:pPr marL="228600" indent="-228600">
              <a:buFont typeface=""/>
              <a:buChar char="•"/>
            </a:pPr>
            <a:r>
              <a:rPr lang="en-US" sz="2800">
                <a:latin typeface="Arial"/>
                <a:cs typeface="Arial"/>
              </a:rPr>
              <a:t>Students who are not established as substitute teachers within their district </a:t>
            </a:r>
            <a:r>
              <a:rPr lang="en-US" sz="2800" b="1" u="sng">
                <a:latin typeface="Arial"/>
                <a:cs typeface="Arial"/>
              </a:rPr>
              <a:t>are not authorized </a:t>
            </a:r>
            <a:r>
              <a:rPr lang="en-US" sz="2800">
                <a:latin typeface="Arial"/>
                <a:cs typeface="Arial"/>
              </a:rPr>
              <a:t>to be left in classrooms without the supervision of a licensed teacher or authorized substitute.​​</a:t>
            </a:r>
          </a:p>
          <a:p>
            <a:pPr marL="228600" indent="-228600">
              <a:buFont typeface=""/>
              <a:buChar char="•"/>
            </a:pPr>
            <a:endParaRPr lang="en-US" sz="2800">
              <a:latin typeface="Arial"/>
              <a:cs typeface="Arial"/>
            </a:endParaRPr>
          </a:p>
          <a:p>
            <a:pPr marL="228600" indent="-228600">
              <a:buFont typeface=""/>
              <a:buChar char="•"/>
            </a:pPr>
            <a:r>
              <a:rPr lang="en-US" sz="2800">
                <a:latin typeface="Arial"/>
                <a:cs typeface="Arial"/>
              </a:rPr>
              <a:t>Starting in the last quarter of the semester, CMU student teachers are permitted to substitute </a:t>
            </a:r>
            <a:r>
              <a:rPr lang="en-US" sz="2800" u="sng">
                <a:latin typeface="Arial"/>
                <a:cs typeface="Arial"/>
              </a:rPr>
              <a:t>only for their mentor teachers</a:t>
            </a:r>
            <a:r>
              <a:rPr lang="en-US" sz="2800">
                <a:latin typeface="Arial"/>
                <a:cs typeface="Arial"/>
              </a:rPr>
              <a:t>, within their placement classrooms, for no more than 2 days a week (or 16 total hours a week). ​​</a:t>
            </a:r>
          </a:p>
          <a:p>
            <a:endParaRPr lang="en-US" sz="2800">
              <a:latin typeface="Arial"/>
              <a:cs typeface="Arial"/>
            </a:endParaRPr>
          </a:p>
          <a:p>
            <a:pPr marL="228600" indent="-228600">
              <a:buFont typeface=""/>
              <a:buChar char="•"/>
            </a:pPr>
            <a:r>
              <a:rPr lang="en-US" sz="2800">
                <a:latin typeface="Arial"/>
                <a:cs typeface="Arial"/>
              </a:rPr>
              <a:t>Compensation for substitute teaching is determined by the host school district. ​​</a:t>
            </a:r>
          </a:p>
          <a:p>
            <a:endParaRPr lang="en-US" sz="2800">
              <a:latin typeface="Arial"/>
              <a:cs typeface="Arial"/>
            </a:endParaRPr>
          </a:p>
          <a:p>
            <a:pPr marL="228600" indent="-228600">
              <a:buFont typeface=""/>
              <a:buChar char="•"/>
            </a:pPr>
            <a:r>
              <a:rPr lang="en-US" sz="2800">
                <a:latin typeface="Arial"/>
                <a:cs typeface="Arial"/>
              </a:rPr>
              <a:t>Student teachers interested in substitute teaching should obtain the approval of their mentor teachers and school principals prior to pursuing state and district authorization.​​</a:t>
            </a:r>
          </a:p>
        </p:txBody>
      </p:sp>
      <p:sp>
        <p:nvSpPr>
          <p:cNvPr id="4" name="Flowchart: Terminator 3">
            <a:extLst>
              <a:ext uri="{FF2B5EF4-FFF2-40B4-BE49-F238E27FC236}">
                <a16:creationId xmlns:a16="http://schemas.microsoft.com/office/drawing/2014/main" id="{B0766629-9498-3D99-AA6C-EDFFD6865F00}"/>
              </a:ext>
            </a:extLst>
          </p:cNvPr>
          <p:cNvSpPr/>
          <p:nvPr/>
        </p:nvSpPr>
        <p:spPr>
          <a:xfrm>
            <a:off x="9006126" y="7777656"/>
            <a:ext cx="15011400" cy="7444026"/>
          </a:xfrm>
          <a:prstGeom prst="flowChartTerminator">
            <a:avLst/>
          </a:prstGeom>
          <a:solidFill>
            <a:srgbClr val="860037"/>
          </a:solidFill>
          <a:ln w="12700" cap="flat">
            <a:solidFill>
              <a:srgbClr val="860037"/>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228600" lvl="1" indent="0"/>
            <a:r>
              <a:rPr lang="en-US" sz="2800" b="1">
                <a:solidFill>
                  <a:schemeClr val="bg1"/>
                </a:solidFill>
                <a:latin typeface="Arial"/>
                <a:ea typeface="Helvetica Neue Medium"/>
                <a:cs typeface="Arial"/>
              </a:rPr>
              <a:t>  </a:t>
            </a:r>
            <a:r>
              <a:rPr lang="en-US" sz="3200" b="1" u="sng">
                <a:solidFill>
                  <a:schemeClr val="bg1"/>
                </a:solidFill>
                <a:latin typeface="Arial"/>
                <a:ea typeface="Helvetica Neue Medium"/>
                <a:cs typeface="Arial"/>
              </a:rPr>
              <a:t>Student Teachers are only eligible for substitute teaching when:  </a:t>
            </a:r>
          </a:p>
          <a:p>
            <a:pPr marL="228600" lvl="1" indent="-228600">
              <a:buFont typeface="Arial"/>
              <a:buChar char="•"/>
            </a:pPr>
            <a:r>
              <a:rPr lang="en-US" sz="2800">
                <a:solidFill>
                  <a:schemeClr val="bg1"/>
                </a:solidFill>
                <a:latin typeface="Arial"/>
                <a:ea typeface="Helvetica Neue Medium"/>
                <a:cs typeface="Arial"/>
              </a:rPr>
              <a:t>The student teacher is in the last quarter of the last semester of their student teaching (approximately, the last 9 weeks of internship). </a:t>
            </a:r>
          </a:p>
          <a:p>
            <a:pPr marL="228600" lvl="1" indent="-228600">
              <a:buFont typeface="Arial"/>
              <a:buChar char="•"/>
            </a:pPr>
            <a:r>
              <a:rPr lang="en-US" sz="2800">
                <a:solidFill>
                  <a:schemeClr val="bg1"/>
                </a:solidFill>
                <a:latin typeface="Arial"/>
                <a:ea typeface="Helvetica Neue Medium"/>
                <a:cs typeface="Arial"/>
              </a:rPr>
              <a:t>The student teacher has obtained the required 1-year substitute authorization through CDE: </a:t>
            </a:r>
            <a:r>
              <a:rPr lang="en-US" sz="2800">
                <a:solidFill>
                  <a:schemeClr val="accent4">
                    <a:lumMod val="20000"/>
                    <a:lumOff val="80000"/>
                  </a:schemeClr>
                </a:solidFill>
                <a:latin typeface="Arial"/>
                <a:ea typeface="Helvetica Neue Medium"/>
                <a:cs typeface="Arial"/>
                <a:hlinkClick r:id="rId2">
                  <a:extLst>
                    <a:ext uri="{A12FA001-AC4F-418D-AE19-62706E023703}">
                      <ahyp:hlinkClr xmlns:ahyp="http://schemas.microsoft.com/office/drawing/2018/hyperlinkcolor" val="tx"/>
                    </a:ext>
                  </a:extLst>
                </a:hlinkClick>
              </a:rPr>
              <a:t>http://www.cde.state.co.us/cdeprof/checklist-substituteauths</a:t>
            </a:r>
            <a:r>
              <a:rPr lang="en-US" sz="2800" u="sng">
                <a:solidFill>
                  <a:schemeClr val="accent4">
                    <a:lumMod val="20000"/>
                    <a:lumOff val="80000"/>
                  </a:schemeClr>
                </a:solidFill>
                <a:latin typeface="Arial"/>
                <a:ea typeface="Helvetica Neue Medium"/>
                <a:cs typeface="Arial"/>
              </a:rPr>
              <a:t> </a:t>
            </a:r>
            <a:r>
              <a:rPr lang="en-US" sz="2800">
                <a:solidFill>
                  <a:schemeClr val="accent4">
                    <a:lumMod val="20000"/>
                    <a:lumOff val="80000"/>
                  </a:schemeClr>
                </a:solidFill>
                <a:latin typeface="Arial"/>
                <a:ea typeface="Helvetica Neue Medium"/>
                <a:cs typeface="Arial"/>
              </a:rPr>
              <a:t> </a:t>
            </a:r>
          </a:p>
          <a:p>
            <a:pPr marL="228600" lvl="1" indent="-228600">
              <a:buFont typeface="Arial"/>
              <a:buChar char="•"/>
            </a:pPr>
            <a:r>
              <a:rPr lang="en-US" sz="2800">
                <a:solidFill>
                  <a:schemeClr val="bg1"/>
                </a:solidFill>
                <a:latin typeface="Arial"/>
                <a:ea typeface="Helvetica Neue Medium"/>
                <a:cs typeface="Arial"/>
              </a:rPr>
              <a:t>The student teacher has completed the substitute application process through their placement district’s human resources department. </a:t>
            </a:r>
          </a:p>
          <a:p>
            <a:pPr marL="228600" lvl="1" indent="-228600">
              <a:buFont typeface="Arial"/>
              <a:buChar char="•"/>
            </a:pPr>
            <a:r>
              <a:rPr lang="en-US" sz="2800">
                <a:solidFill>
                  <a:schemeClr val="bg1"/>
                </a:solidFill>
                <a:latin typeface="Arial"/>
                <a:ea typeface="Helvetica Neue Medium"/>
                <a:cs typeface="Arial"/>
              </a:rPr>
              <a:t>The student teacher is substituting in the classroom where the student teacher is currently completing internship, and only for up-to 16 hours, or less, a week.  </a:t>
            </a:r>
          </a:p>
          <a:p>
            <a:endParaRPr lang="en-US" sz="2800">
              <a:solidFill>
                <a:schemeClr val="bg1"/>
              </a:solidFill>
              <a:latin typeface="Arial"/>
              <a:ea typeface="Helvetica Neue Medium"/>
              <a:cs typeface="Arial"/>
            </a:endParaRPr>
          </a:p>
          <a:p>
            <a:pPr marL="0" marR="0" indent="0" algn="ctr" defTabSz="825500">
              <a:lnSpc>
                <a:spcPct val="100000"/>
              </a:lnSpc>
              <a:spcBef>
                <a:spcPts val="0"/>
              </a:spcBef>
              <a:spcAft>
                <a:spcPts val="0"/>
              </a:spcAft>
              <a:buClrTx/>
              <a:buSzTx/>
              <a:buFontTx/>
              <a:buNone/>
              <a:tabLst/>
            </a:pPr>
            <a:endParaRPr lang="en-US" sz="3200" b="0" i="0" u="none" strike="noStrike" cap="none" spc="0" normalizeH="0" baseline="0">
              <a:ln>
                <a:noFill/>
              </a:ln>
              <a:solidFill>
                <a:schemeClr val="bg1"/>
              </a:solidFill>
              <a:effectLst/>
              <a:uFillTx/>
              <a:latin typeface="Helvetica Neue Medium"/>
              <a:ea typeface="Helvetica Neue Medium"/>
              <a:cs typeface="Helvetica Neue Medium"/>
            </a:endParaRPr>
          </a:p>
        </p:txBody>
      </p:sp>
    </p:spTree>
    <p:extLst>
      <p:ext uri="{BB962C8B-B14F-4D97-AF65-F5344CB8AC3E}">
        <p14:creationId xmlns:p14="http://schemas.microsoft.com/office/powerpoint/2010/main" val="2091816079"/>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PFGrandGothik-Regular_Extended-Black"/>
        <a:ea typeface="PFGrandGothik-Regular_Extended-Black"/>
        <a:cs typeface="PFGrandGothik-Regular_Extended-Black"/>
      </a:majorFont>
      <a:minorFont>
        <a:latin typeface="PFGrandGothik-Regular_Extended-Black"/>
        <a:ea typeface="PFGrandGothik-Regular_Extended-Black"/>
        <a:cs typeface="PFGrandGothik-Regular_Extended-Black"/>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PFGrandGothik-Regular_Extended-Black"/>
        <a:ea typeface="PFGrandGothik-Regular_Extended-Black"/>
        <a:cs typeface="PFGrandGothik-Regular_Extended-Black"/>
      </a:majorFont>
      <a:minorFont>
        <a:latin typeface="PFGrandGothik-Regular_Extended-Black"/>
        <a:ea typeface="PFGrandGothik-Regular_Extended-Black"/>
        <a:cs typeface="PFGrandGothik-Regular_Extended-Black"/>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PFGrandGothik-Regular"/>
            <a:ea typeface="PFGrandGothik-Regular"/>
            <a:cs typeface="PFGrandGothik-Regular"/>
            <a:sym typeface="PFGrandGothik-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1471</Words>
  <Application>Microsoft Office PowerPoint</Application>
  <PresentationFormat>Custom</PresentationFormat>
  <Paragraphs>146</Paragraphs>
  <Slides>12</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Arial</vt:lpstr>
      <vt:lpstr>Arial Black</vt:lpstr>
      <vt:lpstr>Arial,Sans-Serif</vt:lpstr>
      <vt:lpstr>Calibri</vt:lpstr>
      <vt:lpstr>Helvetica Neue</vt:lpstr>
      <vt:lpstr>Helvetica Neue Light</vt:lpstr>
      <vt:lpstr>Helvetica Neue Medium</vt:lpstr>
      <vt:lpstr>PFGrandGothik-Regular</vt:lpstr>
      <vt:lpstr>PFGrandGothik-Regular_Condensed-Book</vt:lpstr>
      <vt:lpstr>PFGrandGothik-Regular_Extended-Black</vt:lpstr>
      <vt:lpstr>Segoe UI</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Kempken, Patty</cp:lastModifiedBy>
  <cp:revision>1</cp:revision>
  <dcterms:modified xsi:type="dcterms:W3CDTF">2025-11-07T21:34:38Z</dcterms:modified>
</cp:coreProperties>
</file>