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0" r:id="rId2"/>
    <p:sldId id="322" r:id="rId3"/>
    <p:sldId id="316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71" r:id="rId14"/>
    <p:sldId id="299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80" r:id="rId23"/>
    <p:sldId id="281" r:id="rId24"/>
    <p:sldId id="282" r:id="rId25"/>
    <p:sldId id="312" r:id="rId26"/>
    <p:sldId id="268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FGrandGothik-Regular"/>
        <a:ea typeface="PFGrandGothik-Regular"/>
        <a:cs typeface="PFGrandGothik-Regular"/>
        <a:sym typeface="PFGrandGothik-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22"/>
    <a:srgbClr val="700B31"/>
    <a:srgbClr val="86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 showGuides="1">
      <p:cViewPr varScale="1">
        <p:scale>
          <a:sx n="48" d="100"/>
          <a:sy n="48" d="100"/>
        </p:scale>
        <p:origin x="210" y="72"/>
      </p:cViewPr>
      <p:guideLst>
        <p:guide orient="horz" pos="4320"/>
        <p:guide pos="7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87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0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4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6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3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3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5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2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BF80-0BF9-9F40-AC4E-ED6E91CE7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0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E61AE-2BDA-35AB-B3B6-5B93A0FF1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29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B42A2A09-56F4-9313-BD03-536D80D54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">
            <a:extLst>
              <a:ext uri="{FF2B5EF4-FFF2-40B4-BE49-F238E27FC236}">
                <a16:creationId xmlns:a16="http://schemas.microsoft.com/office/drawing/2014/main" id="{3133D414-DDEB-7F38-A173-4B910FFE5F0F}"/>
              </a:ext>
            </a:extLst>
          </p:cNvPr>
          <p:cNvSpPr/>
          <p:nvPr userDrawn="1"/>
        </p:nvSpPr>
        <p:spPr>
          <a:xfrm>
            <a:off x="256302" y="250961"/>
            <a:ext cx="23871396" cy="13214078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08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B42A2A09-56F4-9313-BD03-536D80D54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" y="0"/>
            <a:ext cx="2436144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">
            <a:extLst>
              <a:ext uri="{FF2B5EF4-FFF2-40B4-BE49-F238E27FC236}">
                <a16:creationId xmlns:a16="http://schemas.microsoft.com/office/drawing/2014/main" id="{3133D414-DDEB-7F38-A173-4B910FFE5F0F}"/>
              </a:ext>
            </a:extLst>
          </p:cNvPr>
          <p:cNvSpPr/>
          <p:nvPr userDrawn="1"/>
        </p:nvSpPr>
        <p:spPr>
          <a:xfrm>
            <a:off x="256302" y="250961"/>
            <a:ext cx="23871396" cy="13214078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976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B42A2A09-56F4-9313-BD03-536D80D54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" y="0"/>
            <a:ext cx="2436144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">
            <a:extLst>
              <a:ext uri="{FF2B5EF4-FFF2-40B4-BE49-F238E27FC236}">
                <a16:creationId xmlns:a16="http://schemas.microsoft.com/office/drawing/2014/main" id="{3133D414-DDEB-7F38-A173-4B910FFE5F0F}"/>
              </a:ext>
            </a:extLst>
          </p:cNvPr>
          <p:cNvSpPr/>
          <p:nvPr userDrawn="1"/>
        </p:nvSpPr>
        <p:spPr>
          <a:xfrm>
            <a:off x="256302" y="250961"/>
            <a:ext cx="23871396" cy="13214078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Colorado Mesa University has an enrollment of more than 10,000 students with 15.4% of the university's student body coming from outside Colorado. The student population is 47% male, 53% female and 29% from traditionally underrepresented groups. The vast ">
            <a:extLst>
              <a:ext uri="{FF2B5EF4-FFF2-40B4-BE49-F238E27FC236}">
                <a16:creationId xmlns:a16="http://schemas.microsoft.com/office/drawing/2014/main" id="{80AEED33-0F61-6DC4-06C7-E04B78A6B62F}"/>
              </a:ext>
            </a:extLst>
          </p:cNvPr>
          <p:cNvSpPr txBox="1"/>
          <p:nvPr userDrawn="1"/>
        </p:nvSpPr>
        <p:spPr>
          <a:xfrm>
            <a:off x="1304928" y="7191938"/>
            <a:ext cx="9571619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Colorado Mesa University has an enrollment of more than 10,000 students with 15.4% of the university's student body coming from outside Colorado. The student population is 47% male, 53% female and 29% from traditionally underrepresented groups. The vast majority of students are traditional-aged students and enrolled in full-time study. Many students attend college while also working and caring for families, and Colorado Mesa is proud to offer evening, online and distance education classes that allow non-traditional and working students the opportunity to further their educational attainment and advance in their professions.</a:t>
            </a:r>
          </a:p>
        </p:txBody>
      </p:sp>
      <p:sp>
        <p:nvSpPr>
          <p:cNvPr id="5" name="Are you ready to begin?">
            <a:extLst>
              <a:ext uri="{FF2B5EF4-FFF2-40B4-BE49-F238E27FC236}">
                <a16:creationId xmlns:a16="http://schemas.microsoft.com/office/drawing/2014/main" id="{AECB4640-4FC9-BC77-918C-660709855053}"/>
              </a:ext>
            </a:extLst>
          </p:cNvPr>
          <p:cNvSpPr txBox="1"/>
          <p:nvPr userDrawn="1"/>
        </p:nvSpPr>
        <p:spPr>
          <a:xfrm>
            <a:off x="1230562" y="1056481"/>
            <a:ext cx="8208239" cy="1448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4800" b="1" cap="all">
                <a:solidFill>
                  <a:srgbClr val="861237"/>
                </a:solidFill>
                <a:latin typeface="+mn-lt"/>
                <a:ea typeface="+mn-ea"/>
                <a:cs typeface="+mn-cs"/>
                <a:sym typeface="PFGrandGothik-Regular_Extended-Black"/>
              </a:defRPr>
            </a:lvl1pPr>
          </a:lstStyle>
          <a:p>
            <a:pPr>
              <a:defRPr sz="4800" b="1" cap="all">
                <a:solidFill>
                  <a:srgbClr val="861237"/>
                </a:solidFill>
                <a:latin typeface="+mn-lt"/>
                <a:ea typeface="+mn-ea"/>
                <a:cs typeface="+mn-cs"/>
                <a:sym typeface="PFGrandGothik-Regular_Extended-Black"/>
              </a:defRPr>
            </a:pPr>
            <a:r>
              <a:rPr sz="5400" dirty="0">
                <a:solidFill>
                  <a:srgbClr val="860037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PFGrandGothik-Regular"/>
              </a:rPr>
              <a:t>Are you ready to begin?</a:t>
            </a:r>
          </a:p>
        </p:txBody>
      </p:sp>
      <p:sp>
        <p:nvSpPr>
          <p:cNvPr id="6" name="Founded in 1925, Colorado Mesa University is a comprehensive, regional and public higher education institution offering liberal arts, professional and technical programs at the master's, bachelor's, associate and certificate levels.">
            <a:extLst>
              <a:ext uri="{FF2B5EF4-FFF2-40B4-BE49-F238E27FC236}">
                <a16:creationId xmlns:a16="http://schemas.microsoft.com/office/drawing/2014/main" id="{CB67C322-82E6-5CC8-5FB3-3ADC16799B7A}"/>
              </a:ext>
            </a:extLst>
          </p:cNvPr>
          <p:cNvSpPr txBox="1"/>
          <p:nvPr userDrawn="1"/>
        </p:nvSpPr>
        <p:spPr>
          <a:xfrm>
            <a:off x="1279528" y="3057251"/>
            <a:ext cx="9837651" cy="409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lnSpc>
                <a:spcPct val="90000"/>
              </a:lnSpc>
              <a:defRPr sz="3600" cap="all">
                <a:latin typeface="PFGrandGothik-Regular_Condensed-Book"/>
                <a:ea typeface="PFGrandGothik-Regular_Condensed-Book"/>
                <a:cs typeface="PFGrandGothik-Regular_Condensed-Book"/>
                <a:sym typeface="PFGrandGothik-Regular_Condensed-Book"/>
              </a:defRPr>
            </a:lvl1pPr>
          </a:lstStyle>
          <a:p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in 1925, Colorado Mesa University is a comprehensive, regional and public higher education institution offering liberal arts, professional and technical programs at the master's, bachelor's, associate and certificate levels.</a:t>
            </a:r>
          </a:p>
        </p:txBody>
      </p:sp>
    </p:spTree>
    <p:extLst>
      <p:ext uri="{BB962C8B-B14F-4D97-AF65-F5344CB8AC3E}">
        <p14:creationId xmlns:p14="http://schemas.microsoft.com/office/powerpoint/2010/main" val="16743004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1394-B9E7-2142-83CE-080FB6D0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4106-AEAF-D441-A5C2-90409D3F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8B94-75EB-9245-85BF-C2591D6B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A786-52C7-D445-BA64-7840FC2BDF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99CC7-3800-6843-B6AE-97BB07C7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2B781-0F78-A441-9D80-141F8E8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F5D8D0E8-8612-1C4A-AFE8-682CFC2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3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B4550054-7D1B-C927-C444-6FE8040D3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0" y="0"/>
            <a:ext cx="24384000" cy="13720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B4550054-7D1B-C927-C444-6FE8040D3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0" y="0"/>
            <a:ext cx="24384000" cy="137203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576967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B4550054-7D1B-C927-C444-6FE8040D3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0" y="0"/>
            <a:ext cx="24384000" cy="137203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31141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44B93D8B-B745-F817-BFCC-660EEE155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8213" y="8426061"/>
            <a:ext cx="13720383" cy="144057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40227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1BA5D9AE-4DF3-E043-4953-932FD8264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8546" y="3597564"/>
            <a:ext cx="13606334" cy="13606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4753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FB81339F-5181-6551-78BD-D5BC95667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7929" y="5504217"/>
            <a:ext cx="11740459" cy="116896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476263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7F200722-ECF4-489B-124C-A182E314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03522" y="6759780"/>
            <a:ext cx="11961223" cy="12558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12021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B42A2A09-56F4-9313-BD03-536D80D54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">
            <a:extLst>
              <a:ext uri="{FF2B5EF4-FFF2-40B4-BE49-F238E27FC236}">
                <a16:creationId xmlns:a16="http://schemas.microsoft.com/office/drawing/2014/main" id="{3133D414-DDEB-7F38-A173-4B910FFE5F0F}"/>
              </a:ext>
            </a:extLst>
          </p:cNvPr>
          <p:cNvSpPr/>
          <p:nvPr userDrawn="1"/>
        </p:nvSpPr>
        <p:spPr>
          <a:xfrm>
            <a:off x="256302" y="250961"/>
            <a:ext cx="23871396" cy="13214078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9896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53" r:id="rId9"/>
    <p:sldLayoutId id="2147483654" r:id="rId10"/>
    <p:sldLayoutId id="2147483655" r:id="rId11"/>
    <p:sldLayoutId id="2147483656" r:id="rId12"/>
    <p:sldLayoutId id="2147483661" r:id="rId13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all" spc="0" baseline="0">
          <a:solidFill>
            <a:srgbClr val="860037"/>
          </a:solidFill>
          <a:uFillTx/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  <a:sym typeface="PFGrandGothik-Regular_Condensed-Book"/>
        </a:defRPr>
      </a:lvl1pPr>
      <a:lvl2pPr marL="0" marR="0" indent="457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2pPr>
      <a:lvl3pPr marL="0" marR="0" indent="9144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3pPr>
      <a:lvl4pPr marL="0" marR="0" indent="1371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4pPr>
      <a:lvl5pPr marL="0" marR="0" indent="1828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5pPr>
      <a:lvl6pPr marL="0" marR="0" indent="22860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6pPr>
      <a:lvl7pPr marL="0" marR="0" indent="2743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7pPr>
      <a:lvl8pPr marL="0" marR="0" indent="32004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8pPr>
      <a:lvl9pPr marL="0" marR="0" indent="3657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solidFill>
            <a:srgbClr val="000000"/>
          </a:solidFill>
          <a:uFillTx/>
          <a:latin typeface="PFGrandGothik-Regular_Condensed-Book"/>
          <a:ea typeface="PFGrandGothik-Regular_Condensed-Book"/>
          <a:cs typeface="PFGrandGothik-Regular_Condensed-Book"/>
          <a:sym typeface="PFGrandGothik-Regular_Condensed-Book"/>
        </a:defRPr>
      </a:lvl9pPr>
    </p:titleStyle>
    <p:bodyStyle>
      <a:lvl1pPr marL="317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FGrandGothik-Regular"/>
        </a:defRPr>
      </a:lvl1pPr>
      <a:lvl2pPr marL="952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FGrandGothik-Regular"/>
        </a:defRPr>
      </a:lvl2pPr>
      <a:lvl3pPr marL="1587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FGrandGothik-Regular"/>
        </a:defRPr>
      </a:lvl3pPr>
      <a:lvl4pPr marL="2222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FGrandGothik-Regular"/>
        </a:defRPr>
      </a:lvl4pPr>
      <a:lvl5pPr marL="2857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FGrandGothik-Regular"/>
        </a:defRPr>
      </a:lvl5pPr>
      <a:lvl6pPr marL="3492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PFGrandGothik-Regular"/>
          <a:ea typeface="PFGrandGothik-Regular"/>
          <a:cs typeface="PFGrandGothik-Regular"/>
          <a:sym typeface="PFGrandGothik-Regular"/>
        </a:defRPr>
      </a:lvl6pPr>
      <a:lvl7pPr marL="4127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PFGrandGothik-Regular"/>
          <a:ea typeface="PFGrandGothik-Regular"/>
          <a:cs typeface="PFGrandGothik-Regular"/>
          <a:sym typeface="PFGrandGothik-Regular"/>
        </a:defRPr>
      </a:lvl7pPr>
      <a:lvl8pPr marL="4762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PFGrandGothik-Regular"/>
          <a:ea typeface="PFGrandGothik-Regular"/>
          <a:cs typeface="PFGrandGothik-Regular"/>
          <a:sym typeface="PFGrandGothik-Regular"/>
        </a:defRPr>
      </a:lvl8pPr>
      <a:lvl9pPr marL="5397500" marR="0" indent="-3175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PFGrandGothik-Regular"/>
          <a:ea typeface="PFGrandGothik-Regular"/>
          <a:cs typeface="PFGrandGothik-Regular"/>
          <a:sym typeface="PFGrandGothik-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mesa.edu/sponsored-programs/irb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AA21A-826C-A3D2-4EBA-3C437DF46240}"/>
              </a:ext>
            </a:extLst>
          </p:cNvPr>
          <p:cNvSpPr/>
          <p:nvPr/>
        </p:nvSpPr>
        <p:spPr>
          <a:xfrm>
            <a:off x="1886464" y="6257835"/>
            <a:ext cx="2061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 Black" panose="020B0A04020102020204" pitchFamily="34" charset="0"/>
              </a:rPr>
              <a:t>Introduction to Cayuse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EDACA257-F707-95FC-2B22-1EA5B09D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63" y="11524578"/>
            <a:ext cx="6622733" cy="14411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FE117-1CFC-DAD4-9BCB-4D389AF08918}"/>
              </a:ext>
            </a:extLst>
          </p:cNvPr>
          <p:cNvSpPr txBox="1"/>
          <p:nvPr/>
        </p:nvSpPr>
        <p:spPr>
          <a:xfrm>
            <a:off x="17546944" y="712296"/>
            <a:ext cx="631333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FGrandGothik-Regular"/>
              </a:rPr>
              <a:t>Laura Brady, PhD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 Administrator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PFGrandGothik-Regular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FGrandGothik-Regular"/>
              </a:rPr>
              <a:t>Office of Sponsored Programs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2025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PFGrandGothik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5001132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Creating a New Protocol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9744A-5FC5-66F1-E340-69D256F8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95" y="5083063"/>
            <a:ext cx="14393810" cy="6816808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4D1917-DAF3-18FA-4977-4003DCF09AD8}"/>
              </a:ext>
            </a:extLst>
          </p:cNvPr>
          <p:cNvSpPr txBox="1"/>
          <p:nvPr/>
        </p:nvSpPr>
        <p:spPr>
          <a:xfrm>
            <a:off x="1406694" y="3265226"/>
            <a:ext cx="19575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Click </a:t>
            </a:r>
            <a:r>
              <a:rPr lang="en-US" sz="5600" b="1" dirty="0">
                <a:solidFill>
                  <a:srgbClr val="860037"/>
                </a:solidFill>
              </a:rPr>
              <a:t>Edit </a:t>
            </a:r>
            <a:r>
              <a:rPr lang="en-US" sz="5600" b="1" dirty="0">
                <a:solidFill>
                  <a:srgbClr val="860037"/>
                </a:solidFill>
                <a:sym typeface="Wingdings" panose="05000000000000000000" pitchFamily="2" charset="2"/>
              </a:rPr>
              <a:t> </a:t>
            </a:r>
            <a:r>
              <a:rPr lang="en-US" sz="5600" dirty="0">
                <a:solidFill>
                  <a:srgbClr val="860037"/>
                </a:solidFill>
                <a:sym typeface="Wingdings" panose="05000000000000000000" pitchFamily="2" charset="2"/>
              </a:rPr>
              <a:t>This will allow you to start filling out your application</a:t>
            </a:r>
            <a:endParaRPr lang="en-US" sz="5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BFD48-04B5-54C7-C847-0A9E0BAE639F}"/>
              </a:ext>
            </a:extLst>
          </p:cNvPr>
          <p:cNvSpPr/>
          <p:nvPr/>
        </p:nvSpPr>
        <p:spPr>
          <a:xfrm>
            <a:off x="5344477" y="9267488"/>
            <a:ext cx="1203962" cy="53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C4200133-5E20-8B76-94F9-46507E9F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788">
            <a:off x="2037706" y="9935336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Screening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946363" y="1939563"/>
            <a:ext cx="22491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A0E44"/>
                </a:solidFill>
              </a:rPr>
              <a:t>Please read all provided information and answer the question at the bottom.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If you believe—based on the info provided—that your study is Pedagogy or a Course Based Research Assignment, use the hyperlink for Course Based Research and complete the </a:t>
            </a:r>
            <a:r>
              <a:rPr lang="en-US" sz="4400" b="1" dirty="0">
                <a:solidFill>
                  <a:srgbClr val="9A0E44"/>
                </a:solidFill>
              </a:rPr>
              <a:t>Request for Waiver Form</a:t>
            </a:r>
            <a:r>
              <a:rPr lang="en-US" sz="4400" dirty="0">
                <a:solidFill>
                  <a:srgbClr val="9A0E44"/>
                </a:solidFill>
              </a:rPr>
              <a:t> instead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If your project is Human Subjects Research, please proceed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425F37-8E00-2457-1DCD-61142A749EE8}"/>
              </a:ext>
            </a:extLst>
          </p:cNvPr>
          <p:cNvGrpSpPr/>
          <p:nvPr/>
        </p:nvGrpSpPr>
        <p:grpSpPr>
          <a:xfrm>
            <a:off x="2958405" y="5820696"/>
            <a:ext cx="18467190" cy="7705456"/>
            <a:chOff x="1247274" y="2555857"/>
            <a:chExt cx="9697452" cy="39796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3444ED-DF0A-B967-2559-0FCBEB12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274" y="2555857"/>
              <a:ext cx="9697452" cy="3979615"/>
            </a:xfrm>
            <a:prstGeom prst="rect">
              <a:avLst/>
            </a:prstGeom>
            <a:ln>
              <a:solidFill>
                <a:srgbClr val="9A0E44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BFD48-04B5-54C7-C847-0A9E0BAE639F}"/>
                </a:ext>
              </a:extLst>
            </p:cNvPr>
            <p:cNvSpPr/>
            <p:nvPr/>
          </p:nvSpPr>
          <p:spPr>
            <a:xfrm>
              <a:off x="2813683" y="6006651"/>
              <a:ext cx="1520191" cy="4231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5C8AC3CC-ACC9-B570-9D11-B32F9006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867">
            <a:off x="2639618" y="10762517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Building a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625727" y="1967968"/>
            <a:ext cx="2113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solidFill>
                  <a:srgbClr val="9A0E44"/>
                </a:solidFill>
              </a:rPr>
              <a:t>You are now in the Human Subjects Research protocol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CFBC0-08AE-76CB-4642-68C4C6FF4360}"/>
              </a:ext>
            </a:extLst>
          </p:cNvPr>
          <p:cNvSpPr txBox="1"/>
          <p:nvPr/>
        </p:nvSpPr>
        <p:spPr>
          <a:xfrm>
            <a:off x="1625727" y="4167014"/>
            <a:ext cx="15399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Work your way through and answer questions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Red asterisks indicate required questions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Carefully read the instructions/descriptions for each question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Depending on your responses, new questions may generate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DED66-B332-6F5A-99E1-F0DC10B3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89" y="8212720"/>
            <a:ext cx="22162422" cy="3232880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EBFD48-04B5-54C7-C847-0A9E0BAE639F}"/>
              </a:ext>
            </a:extLst>
          </p:cNvPr>
          <p:cNvSpPr/>
          <p:nvPr/>
        </p:nvSpPr>
        <p:spPr>
          <a:xfrm>
            <a:off x="1866516" y="10039351"/>
            <a:ext cx="3734184" cy="933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B80AC-A6D2-628D-9047-DDB4392C203A}"/>
              </a:ext>
            </a:extLst>
          </p:cNvPr>
          <p:cNvSpPr txBox="1"/>
          <p:nvPr/>
        </p:nvSpPr>
        <p:spPr>
          <a:xfrm>
            <a:off x="5600701" y="10198296"/>
            <a:ext cx="2113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Notice that new questions may appear, depending on response</a:t>
            </a:r>
          </a:p>
        </p:txBody>
      </p:sp>
    </p:spTree>
    <p:extLst>
      <p:ext uri="{BB962C8B-B14F-4D97-AF65-F5344CB8AC3E}">
        <p14:creationId xmlns:p14="http://schemas.microsoft.com/office/powerpoint/2010/main" val="2567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Building a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283124" y="2212467"/>
            <a:ext cx="184876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It may be easier to utilize the Word version IRB application and copy-and-paste responses into Cayuse as you work through the questions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The Word form is found on the CMU IRB website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This may also allow you to work offline on your 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CFBC0-08AE-76CB-4642-68C4C6FF4360}"/>
              </a:ext>
            </a:extLst>
          </p:cNvPr>
          <p:cNvSpPr txBox="1"/>
          <p:nvPr/>
        </p:nvSpPr>
        <p:spPr>
          <a:xfrm>
            <a:off x="596320" y="5463238"/>
            <a:ext cx="14533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u="sng" dirty="0">
                <a:solidFill>
                  <a:srgbClr val="9A0E44"/>
                </a:solidFill>
              </a:rPr>
              <a:t>MAKE SURE TO SAVE OFTEN! 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9A0E44"/>
                </a:solidFill>
              </a:rPr>
              <a:t>Cayuse does not auto-save any work for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EA04B-3FCF-9F41-33E7-DA5A7FB8B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4"/>
          <a:stretch/>
        </p:blipFill>
        <p:spPr>
          <a:xfrm>
            <a:off x="3313029" y="7661276"/>
            <a:ext cx="16951742" cy="5473460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EBFD48-04B5-54C7-C847-0A9E0BAE639F}"/>
              </a:ext>
            </a:extLst>
          </p:cNvPr>
          <p:cNvSpPr/>
          <p:nvPr/>
        </p:nvSpPr>
        <p:spPr>
          <a:xfrm>
            <a:off x="18870610" y="8501062"/>
            <a:ext cx="679452" cy="309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7084A-35AD-91E0-2B50-14B79A1B2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845" y="9367793"/>
            <a:ext cx="8840434" cy="2476846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68782E-A06F-FC48-7B54-7CB668C0E74A}"/>
              </a:ext>
            </a:extLst>
          </p:cNvPr>
          <p:cNvSpPr/>
          <p:nvPr/>
        </p:nvSpPr>
        <p:spPr>
          <a:xfrm>
            <a:off x="20845183" y="11033895"/>
            <a:ext cx="1545690" cy="72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33EF7D30-5548-A2CC-11CD-FE005D52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43531" y="5865722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e way humans point isn't as universal ...">
            <a:extLst>
              <a:ext uri="{FF2B5EF4-FFF2-40B4-BE49-F238E27FC236}">
                <a16:creationId xmlns:a16="http://schemas.microsoft.com/office/drawing/2014/main" id="{FA002A79-4593-869C-135A-86394473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85310" y="7500653"/>
            <a:ext cx="4256486" cy="19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Adding Investigators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187702" y="2175633"/>
            <a:ext cx="193608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Please ensure that </a:t>
            </a:r>
            <a:r>
              <a:rPr lang="en-US" sz="4400" i="1" dirty="0">
                <a:solidFill>
                  <a:srgbClr val="9A0E44"/>
                </a:solidFill>
              </a:rPr>
              <a:t>all </a:t>
            </a:r>
            <a:r>
              <a:rPr lang="en-US" sz="4400" dirty="0">
                <a:solidFill>
                  <a:srgbClr val="9A0E44"/>
                </a:solidFill>
              </a:rPr>
              <a:t>members of your research team have active Cayuse accounts before you begin work on your protocol application 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When adding co-investigators and faculty advisors, Cayuse will draw users from the system for you to add 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You cannot manually enter the name, email, etc. for any study personnel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6E2DD-6D45-34BF-57AE-C289B1EB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53" y="6193763"/>
            <a:ext cx="10945294" cy="6390420"/>
          </a:xfrm>
          <a:prstGeom prst="rect">
            <a:avLst/>
          </a:prstGeom>
          <a:ln>
            <a:solidFill>
              <a:srgbClr val="9A0E44"/>
            </a:solidFill>
          </a:ln>
        </p:spPr>
      </p:pic>
    </p:spTree>
    <p:extLst>
      <p:ext uri="{BB962C8B-B14F-4D97-AF65-F5344CB8AC3E}">
        <p14:creationId xmlns:p14="http://schemas.microsoft.com/office/powerpoint/2010/main" val="6555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Adding Attachments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882902" y="2194979"/>
            <a:ext cx="18548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Some questions in the protocol request attachments; some are required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Red asterisks indicate a requirement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882901" y="4711546"/>
            <a:ext cx="18548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To add an attachment to these types of questions, click </a:t>
            </a:r>
            <a:r>
              <a:rPr lang="en-US" sz="4400" b="1" dirty="0">
                <a:solidFill>
                  <a:srgbClr val="9A0E44"/>
                </a:solidFill>
              </a:rPr>
              <a:t>Attach</a:t>
            </a:r>
            <a:endParaRPr lang="en-US" sz="4400" dirty="0">
              <a:solidFill>
                <a:srgbClr val="9A0E44"/>
              </a:solidFill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You will also get to review your attachments at the end, prior to submission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40D18-3A1B-D1A9-612D-11D563ECF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53" y="7547019"/>
            <a:ext cx="16163894" cy="3364316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59047-C387-4456-4FBC-0F1599CB744F}"/>
              </a:ext>
            </a:extLst>
          </p:cNvPr>
          <p:cNvSpPr/>
          <p:nvPr/>
        </p:nvSpPr>
        <p:spPr>
          <a:xfrm>
            <a:off x="6850741" y="9356177"/>
            <a:ext cx="2206174" cy="933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06EC2E26-6641-4824-F70C-7E48139B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22" y="9298281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Adding Attachments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332550" y="2486446"/>
            <a:ext cx="19921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After clicking </a:t>
            </a:r>
            <a:r>
              <a:rPr lang="en-US" sz="4400" b="1" dirty="0">
                <a:solidFill>
                  <a:srgbClr val="9A0E44"/>
                </a:solidFill>
              </a:rPr>
              <a:t>Attach</a:t>
            </a:r>
            <a:r>
              <a:rPr lang="en-US" sz="4400" dirty="0">
                <a:solidFill>
                  <a:srgbClr val="9A0E44"/>
                </a:solidFill>
              </a:rPr>
              <a:t>, you will need to add either a link or file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We ask that you submit files whenever possible, preferably PDFs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Links may not always have sufficient sharing permissions (i.e., a link to a document in OneDrive might not be accessible by the IRB reviewer)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3013070" y="6134725"/>
            <a:ext cx="13544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Click the </a:t>
            </a:r>
            <a:r>
              <a:rPr lang="en-US" sz="4400" b="1" dirty="0">
                <a:solidFill>
                  <a:srgbClr val="9A0E44"/>
                </a:solidFill>
              </a:rPr>
              <a:t>+ </a:t>
            </a:r>
            <a:r>
              <a:rPr lang="en-US" sz="4400" dirty="0">
                <a:solidFill>
                  <a:srgbClr val="9A0E44"/>
                </a:solidFill>
              </a:rPr>
              <a:t>symbol, then select </a:t>
            </a:r>
            <a:r>
              <a:rPr lang="en-US" sz="4400" b="1" dirty="0">
                <a:solidFill>
                  <a:srgbClr val="9A0E44"/>
                </a:solidFill>
              </a:rPr>
              <a:t>Add Link </a:t>
            </a:r>
            <a:r>
              <a:rPr lang="en-US" sz="4400" dirty="0">
                <a:solidFill>
                  <a:srgbClr val="9A0E44"/>
                </a:solidFill>
              </a:rPr>
              <a:t>or </a:t>
            </a:r>
            <a:r>
              <a:rPr lang="en-US" sz="4400" b="1" dirty="0">
                <a:solidFill>
                  <a:srgbClr val="9A0E44"/>
                </a:solidFill>
              </a:rPr>
              <a:t>Add File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You can add multiple links/files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B5696-0CA7-50D5-00ED-37A1689A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712" y="8097582"/>
            <a:ext cx="16766576" cy="4502904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59047-C387-4456-4FBC-0F1599CB744F}"/>
              </a:ext>
            </a:extLst>
          </p:cNvPr>
          <p:cNvSpPr/>
          <p:nvPr/>
        </p:nvSpPr>
        <p:spPr>
          <a:xfrm>
            <a:off x="4003975" y="10349034"/>
            <a:ext cx="4439938" cy="2119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84F8653D-C469-666B-6027-7A5765CB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0" y="10349034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Resuming Editing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357265" y="2269605"/>
            <a:ext cx="16881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If you need to pause your editing and resume at a later date: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9A0E44"/>
                </a:solidFill>
              </a:rPr>
              <a:t>Make sure to save your work first!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Once the work is saved, you can exit out of Cayuse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When you log in again, click </a:t>
            </a:r>
            <a:r>
              <a:rPr lang="en-US" sz="4400" b="1" dirty="0">
                <a:solidFill>
                  <a:srgbClr val="9A0E44"/>
                </a:solidFill>
              </a:rPr>
              <a:t>In-Draft </a:t>
            </a:r>
            <a:r>
              <a:rPr lang="en-US" sz="4400" dirty="0">
                <a:solidFill>
                  <a:srgbClr val="9A0E44"/>
                </a:solidFill>
              </a:rPr>
              <a:t>to view your protocol draft(s)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2D88F-FB8C-C5D0-DF31-45690100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16" y="6000359"/>
            <a:ext cx="20927568" cy="6583830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3E0398-C54C-F667-5E83-B8965FB404C5}"/>
              </a:ext>
            </a:extLst>
          </p:cNvPr>
          <p:cNvSpPr/>
          <p:nvPr/>
        </p:nvSpPr>
        <p:spPr>
          <a:xfrm>
            <a:off x="1883663" y="7756016"/>
            <a:ext cx="5102354" cy="1479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48D06-5397-70C5-9A2A-86CA6D269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502" y="2565365"/>
            <a:ext cx="3234282" cy="1714558"/>
          </a:xfrm>
          <a:prstGeom prst="rect">
            <a:avLst/>
          </a:prstGeom>
          <a:ln>
            <a:solidFill>
              <a:srgbClr val="9A0E44"/>
            </a:solidFill>
          </a:ln>
        </p:spPr>
      </p:pic>
      <p:pic>
        <p:nvPicPr>
          <p:cNvPr id="3" name="Picture 4" descr="The way humans point isn't as universal ...">
            <a:extLst>
              <a:ext uri="{FF2B5EF4-FFF2-40B4-BE49-F238E27FC236}">
                <a16:creationId xmlns:a16="http://schemas.microsoft.com/office/drawing/2014/main" id="{B87291DC-115D-5896-9DC8-3D906035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772">
            <a:off x="1158106" y="6270780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Resuming Editing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664208" y="2302984"/>
            <a:ext cx="19575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After selecting the protocol you want to work on, click </a:t>
            </a:r>
            <a:r>
              <a:rPr lang="en-US" sz="4400" b="1" dirty="0">
                <a:solidFill>
                  <a:srgbClr val="9A0E44"/>
                </a:solidFill>
              </a:rPr>
              <a:t>Edit</a:t>
            </a:r>
            <a:r>
              <a:rPr lang="en-US" sz="4400" dirty="0">
                <a:solidFill>
                  <a:srgbClr val="9A0E44"/>
                </a:solidFill>
              </a:rPr>
              <a:t> and make your changes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b="1" u="sng" dirty="0">
                <a:solidFill>
                  <a:srgbClr val="9A0E44"/>
                </a:solidFill>
              </a:rPr>
              <a:t>Again, make sure to save throughout!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5876F8-CD14-A055-1C66-6364F660E677}"/>
              </a:ext>
            </a:extLst>
          </p:cNvPr>
          <p:cNvGrpSpPr/>
          <p:nvPr/>
        </p:nvGrpSpPr>
        <p:grpSpPr>
          <a:xfrm>
            <a:off x="1664208" y="4568255"/>
            <a:ext cx="21055584" cy="8320706"/>
            <a:chOff x="832104" y="2541678"/>
            <a:chExt cx="10527792" cy="4160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72636D-57ED-766B-1555-BB3BA32EC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104" y="2541678"/>
              <a:ext cx="10527792" cy="4160353"/>
            </a:xfrm>
            <a:prstGeom prst="rect">
              <a:avLst/>
            </a:prstGeom>
            <a:ln>
              <a:solidFill>
                <a:srgbClr val="9A0E44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3E0398-C54C-F667-5E83-B8965FB404C5}"/>
                </a:ext>
              </a:extLst>
            </p:cNvPr>
            <p:cNvSpPr/>
            <p:nvPr/>
          </p:nvSpPr>
          <p:spPr>
            <a:xfrm>
              <a:off x="966469" y="4364304"/>
              <a:ext cx="570231" cy="223571"/>
            </a:xfrm>
            <a:prstGeom prst="rect">
              <a:avLst/>
            </a:prstGeom>
            <a:noFill/>
            <a:ln>
              <a:solidFill>
                <a:srgbClr val="9A0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</p:grpSp>
      <p:pic>
        <p:nvPicPr>
          <p:cNvPr id="3" name="Picture 4" descr="The way humans point isn't as universal ...">
            <a:extLst>
              <a:ext uri="{FF2B5EF4-FFF2-40B4-BE49-F238E27FC236}">
                <a16:creationId xmlns:a16="http://schemas.microsoft.com/office/drawing/2014/main" id="{45C02607-BC02-BDB2-8AAE-A2D814B5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6920" y="9868648"/>
            <a:ext cx="3946549" cy="18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Ready to Submit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065615" y="4780508"/>
            <a:ext cx="17172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The left-hand sidebar will show checkmarks next to each section once all required questions have been answered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A checkmark will not appear if any required questions remain unanswered in a section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Once you have completed all sections, the option to </a:t>
            </a:r>
            <a:r>
              <a:rPr lang="en-US" sz="4400" b="1" dirty="0">
                <a:solidFill>
                  <a:srgbClr val="9A0E44"/>
                </a:solidFill>
              </a:rPr>
              <a:t>Complete Submission</a:t>
            </a:r>
            <a:r>
              <a:rPr lang="en-US" sz="4400" dirty="0">
                <a:solidFill>
                  <a:srgbClr val="9A0E44"/>
                </a:solidFill>
              </a:rPr>
              <a:t> will appear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2BC67-496E-6A6E-2F91-AE1ACFEFE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734" y="1967968"/>
            <a:ext cx="4888654" cy="10993940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59047-C387-4456-4FBC-0F1599CB744F}"/>
              </a:ext>
            </a:extLst>
          </p:cNvPr>
          <p:cNvSpPr/>
          <p:nvPr/>
        </p:nvSpPr>
        <p:spPr>
          <a:xfrm>
            <a:off x="18666113" y="11996928"/>
            <a:ext cx="4254428" cy="711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3" name="Picture 4" descr="The way humans point isn't as universal ...">
            <a:extLst>
              <a:ext uri="{FF2B5EF4-FFF2-40B4-BE49-F238E27FC236}">
                <a16:creationId xmlns:a16="http://schemas.microsoft.com/office/drawing/2014/main" id="{766403F5-C701-D35E-5DBA-56826DA7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871">
            <a:off x="15386085" y="11491228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1134693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The CMU IRB Review Process: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2E3E-99BB-B2AC-5A40-228A01B1379C}"/>
              </a:ext>
            </a:extLst>
          </p:cNvPr>
          <p:cNvGrpSpPr/>
          <p:nvPr/>
        </p:nvGrpSpPr>
        <p:grpSpPr>
          <a:xfrm>
            <a:off x="9791700" y="4027792"/>
            <a:ext cx="4800600" cy="7958316"/>
            <a:chOff x="4895848" y="1992243"/>
            <a:chExt cx="2400300" cy="39791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DFA455-5054-7F63-C91D-EE2392E6A4D1}"/>
                </a:ext>
              </a:extLst>
            </p:cNvPr>
            <p:cNvSpPr txBox="1"/>
            <p:nvPr/>
          </p:nvSpPr>
          <p:spPr>
            <a:xfrm>
              <a:off x="5274851" y="1992243"/>
              <a:ext cx="1632765" cy="415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20D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Researchers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066F4C-BF0B-D24B-7583-4BB24DF1928F}"/>
                </a:ext>
              </a:extLst>
            </p:cNvPr>
            <p:cNvSpPr txBox="1"/>
            <p:nvPr/>
          </p:nvSpPr>
          <p:spPr>
            <a:xfrm>
              <a:off x="4895848" y="2790825"/>
              <a:ext cx="2400300" cy="415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20D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IRB Administrator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9A46DC-A057-4203-45DA-2FE9CB005B92}"/>
                </a:ext>
              </a:extLst>
            </p:cNvPr>
            <p:cNvSpPr txBox="1"/>
            <p:nvPr/>
          </p:nvSpPr>
          <p:spPr>
            <a:xfrm>
              <a:off x="4895848" y="3589407"/>
              <a:ext cx="2400300" cy="784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20D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IRB Reviewer (member)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3172B7-6B06-ECD0-6EA9-BC47C29F0593}"/>
                </a:ext>
              </a:extLst>
            </p:cNvPr>
            <p:cNvSpPr txBox="1"/>
            <p:nvPr/>
          </p:nvSpPr>
          <p:spPr>
            <a:xfrm>
              <a:off x="4895848" y="4757320"/>
              <a:ext cx="2400300" cy="415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20D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IRB Administrator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5D4807-AB7A-8D05-2DDB-AD4E49774296}"/>
                </a:ext>
              </a:extLst>
            </p:cNvPr>
            <p:cNvSpPr txBox="1"/>
            <p:nvPr/>
          </p:nvSpPr>
          <p:spPr>
            <a:xfrm>
              <a:off x="5279616" y="5555902"/>
              <a:ext cx="1632765" cy="415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20D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Researchers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4CF0D7-30C1-46AF-5809-578C597DD648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12182471" y="4858790"/>
            <a:ext cx="9529" cy="766166"/>
          </a:xfrm>
          <a:prstGeom prst="straightConnector1">
            <a:avLst/>
          </a:prstGeom>
          <a:ln>
            <a:solidFill>
              <a:srgbClr val="720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02A82-A183-B640-0D68-1356957FA59E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2192000" y="6455954"/>
            <a:ext cx="0" cy="766166"/>
          </a:xfrm>
          <a:prstGeom prst="straightConnector1">
            <a:avLst/>
          </a:prstGeom>
          <a:ln>
            <a:solidFill>
              <a:srgbClr val="720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D80E42-271B-97A9-03EC-D9E2BEEC21E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2192000" y="8791780"/>
            <a:ext cx="0" cy="766166"/>
          </a:xfrm>
          <a:prstGeom prst="straightConnector1">
            <a:avLst/>
          </a:prstGeom>
          <a:ln>
            <a:solidFill>
              <a:srgbClr val="720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855641-8C05-F705-E966-823742DF18D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2192000" y="10388944"/>
            <a:ext cx="1" cy="766166"/>
          </a:xfrm>
          <a:prstGeom prst="straightConnector1">
            <a:avLst/>
          </a:prstGeom>
          <a:ln>
            <a:solidFill>
              <a:srgbClr val="720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884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Ready to Submit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1013254" y="2034788"/>
            <a:ext cx="152708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Once you have reviewed your protocol and are ready to submit, click </a:t>
            </a:r>
            <a:r>
              <a:rPr lang="en-US" sz="4400" b="1" dirty="0">
                <a:solidFill>
                  <a:srgbClr val="9A0E44"/>
                </a:solidFill>
              </a:rPr>
              <a:t>Complete Submission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</a:rPr>
              <a:t>Then click </a:t>
            </a:r>
            <a:r>
              <a:rPr lang="en-US" sz="4400" b="1" dirty="0">
                <a:solidFill>
                  <a:srgbClr val="9A0E44"/>
                </a:solidFill>
              </a:rPr>
              <a:t>Confirm</a:t>
            </a:r>
          </a:p>
          <a:p>
            <a:endParaRPr lang="en-US" sz="4400" dirty="0">
              <a:solidFill>
                <a:srgbClr val="9A0E4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A1FA7-7B15-7F1F-C063-B0400A8C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935" y="2870697"/>
            <a:ext cx="11664472" cy="2735570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59047-C387-4456-4FBC-0F1599CB744F}"/>
              </a:ext>
            </a:extLst>
          </p:cNvPr>
          <p:cNvSpPr/>
          <p:nvPr/>
        </p:nvSpPr>
        <p:spPr>
          <a:xfrm>
            <a:off x="20271559" y="4746910"/>
            <a:ext cx="2425446" cy="711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1D4B3-8BC5-5036-62CC-9FB61EF9AFBD}"/>
              </a:ext>
            </a:extLst>
          </p:cNvPr>
          <p:cNvSpPr txBox="1"/>
          <p:nvPr/>
        </p:nvSpPr>
        <p:spPr>
          <a:xfrm>
            <a:off x="1013254" y="5860031"/>
            <a:ext cx="13592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After clicking </a:t>
            </a:r>
            <a:r>
              <a:rPr lang="en-US" sz="4400" b="1" dirty="0">
                <a:solidFill>
                  <a:srgbClr val="9A0E44"/>
                </a:solidFill>
              </a:rPr>
              <a:t>Confirm</a:t>
            </a:r>
            <a:r>
              <a:rPr lang="en-US" sz="4400" dirty="0">
                <a:solidFill>
                  <a:srgbClr val="9A0E44"/>
                </a:solidFill>
              </a:rPr>
              <a:t>, you are taken to the screen below</a:t>
            </a:r>
            <a:endParaRPr lang="en-US" sz="4400" b="1" dirty="0">
              <a:solidFill>
                <a:srgbClr val="9A0E4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483892-75E9-DED2-5986-2883B663F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165" y="6792174"/>
            <a:ext cx="18463670" cy="6141436"/>
          </a:xfrm>
          <a:prstGeom prst="rect">
            <a:avLst/>
          </a:prstGeom>
          <a:ln>
            <a:solidFill>
              <a:srgbClr val="9A0E44"/>
            </a:solidFill>
          </a:ln>
        </p:spPr>
      </p:pic>
      <p:pic>
        <p:nvPicPr>
          <p:cNvPr id="2" name="Picture 4" descr="The way humans point isn't as universal ...">
            <a:extLst>
              <a:ext uri="{FF2B5EF4-FFF2-40B4-BE49-F238E27FC236}">
                <a16:creationId xmlns:a16="http://schemas.microsoft.com/office/drawing/2014/main" id="{46E2E334-E2C8-627F-BFB1-F2E6A08B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5895">
            <a:off x="17535777" y="6068274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Ready to Submit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2371850" y="2245359"/>
            <a:ext cx="18829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Once </a:t>
            </a:r>
            <a:r>
              <a:rPr lang="en-US" sz="4400" b="1" dirty="0">
                <a:solidFill>
                  <a:srgbClr val="9A0E44"/>
                </a:solidFill>
              </a:rPr>
              <a:t>Certify </a:t>
            </a:r>
            <a:r>
              <a:rPr lang="en-US" sz="4400" dirty="0">
                <a:solidFill>
                  <a:srgbClr val="9A0E44"/>
                </a:solidFill>
              </a:rPr>
              <a:t>is clicked, the study is sent to the IRB Office (Sponsored Programs) for review by the IRB Administrator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9A0E44"/>
                </a:solidFill>
              </a:rPr>
              <a:t>Only the PI can certify the study</a:t>
            </a:r>
            <a:r>
              <a:rPr lang="en-US" sz="4400" dirty="0">
                <a:solidFill>
                  <a:srgbClr val="9A0E44"/>
                </a:solidFill>
              </a:rPr>
              <a:t>, but all members of the research team will receive a confirmation email upon submission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A0A04C-7207-DAA6-2412-DE93AAC47ACD}"/>
              </a:ext>
            </a:extLst>
          </p:cNvPr>
          <p:cNvGrpSpPr/>
          <p:nvPr/>
        </p:nvGrpSpPr>
        <p:grpSpPr>
          <a:xfrm>
            <a:off x="2371850" y="6079807"/>
            <a:ext cx="19640300" cy="6532810"/>
            <a:chOff x="1185925" y="3506426"/>
            <a:chExt cx="9820150" cy="32664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483892-75E9-DED2-5986-2883B663F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925" y="3506426"/>
              <a:ext cx="9820150" cy="3266405"/>
            </a:xfrm>
            <a:prstGeom prst="rect">
              <a:avLst/>
            </a:prstGeom>
            <a:ln>
              <a:solidFill>
                <a:srgbClr val="9A0E44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59047-C387-4456-4FBC-0F1599CB744F}"/>
                </a:ext>
              </a:extLst>
            </p:cNvPr>
            <p:cNvSpPr/>
            <p:nvPr/>
          </p:nvSpPr>
          <p:spPr>
            <a:xfrm>
              <a:off x="10472859" y="4389119"/>
              <a:ext cx="481392" cy="2839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</p:grp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D9230C87-1D39-6F50-3568-B7D7FA85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08214" y="5146907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Submission Confirmation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509016" y="2264558"/>
            <a:ext cx="23365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9A0E44"/>
                </a:solidFill>
              </a:rPr>
              <a:t>After the PI certifies and submits the protocol to the IRB Office for review, all research team members will receive the following email: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C45C6-E1F2-6B81-C033-29603ADB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54" y="4851600"/>
            <a:ext cx="19281291" cy="6599842"/>
          </a:xfrm>
          <a:prstGeom prst="rect">
            <a:avLst/>
          </a:prstGeom>
          <a:ln>
            <a:solidFill>
              <a:srgbClr val="9A0E44"/>
            </a:solidFill>
          </a:ln>
        </p:spPr>
      </p:pic>
    </p:spTree>
    <p:extLst>
      <p:ext uri="{BB962C8B-B14F-4D97-AF65-F5344CB8AC3E}">
        <p14:creationId xmlns:p14="http://schemas.microsoft.com/office/powerpoint/2010/main" val="25963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Protocol Status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298704" y="1809501"/>
            <a:ext cx="23365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9A0E44"/>
                </a:solidFill>
              </a:rPr>
              <a:t>While the study is under pre-review by the IRB Administrator, members of the research team will see the following on the </a:t>
            </a:r>
            <a:r>
              <a:rPr lang="en-US" sz="5600" b="1" dirty="0">
                <a:solidFill>
                  <a:srgbClr val="9A0E44"/>
                </a:solidFill>
              </a:rPr>
              <a:t>Studies</a:t>
            </a:r>
            <a:r>
              <a:rPr lang="en-US" sz="5600" dirty="0">
                <a:solidFill>
                  <a:srgbClr val="9A0E44"/>
                </a:solidFill>
              </a:rPr>
              <a:t> page in Cayuse</a:t>
            </a:r>
          </a:p>
          <a:p>
            <a:endParaRPr lang="en-US" sz="5600" dirty="0">
              <a:solidFill>
                <a:srgbClr val="9A0E4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8052A-DAA5-2681-8C19-4146476D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91" y="3986783"/>
            <a:ext cx="21020818" cy="4441334"/>
          </a:xfrm>
          <a:prstGeom prst="rect">
            <a:avLst/>
          </a:prstGeom>
          <a:ln>
            <a:solidFill>
              <a:srgbClr val="9A0E4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57EB4-CA22-E911-9A84-DF249865F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9" y="8961121"/>
            <a:ext cx="23695562" cy="2370818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C6CE9C-8363-AC8F-CB66-9211A65CD4B4}"/>
              </a:ext>
            </a:extLst>
          </p:cNvPr>
          <p:cNvSpPr/>
          <p:nvPr/>
        </p:nvSpPr>
        <p:spPr>
          <a:xfrm>
            <a:off x="12117858" y="10605399"/>
            <a:ext cx="1746422" cy="726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6" name="Picture 4" descr="The way humans point isn't as universal ...">
            <a:extLst>
              <a:ext uri="{FF2B5EF4-FFF2-40B4-BE49-F238E27FC236}">
                <a16:creationId xmlns:a16="http://schemas.microsoft.com/office/drawing/2014/main" id="{EB46065E-65FF-CA00-0135-92D8F199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4804">
            <a:off x="8807482" y="11228026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2620166" y="1887632"/>
            <a:ext cx="191436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</a:rPr>
              <a:t>After submitting the study for review, you will be notified of updates in the review process (approval, requested modifications, etc.) via email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9A0E44"/>
                </a:solidFill>
              </a:rPr>
              <a:t>Please ensure that emails from </a:t>
            </a:r>
            <a:r>
              <a:rPr lang="en-US" sz="4400" b="1" i="1" dirty="0">
                <a:solidFill>
                  <a:srgbClr val="9A0E44"/>
                </a:solidFill>
              </a:rPr>
              <a:t>do-not-reply@cayuse.com</a:t>
            </a:r>
            <a:r>
              <a:rPr lang="en-US" sz="4400" i="1" dirty="0">
                <a:solidFill>
                  <a:srgbClr val="9A0E44"/>
                </a:solidFill>
              </a:rPr>
              <a:t> are not directed to your spam folder</a:t>
            </a:r>
          </a:p>
          <a:p>
            <a:endParaRPr lang="en-US" sz="4400" i="1" dirty="0">
              <a:solidFill>
                <a:srgbClr val="9A0E44"/>
              </a:solidFill>
            </a:endParaRPr>
          </a:p>
          <a:p>
            <a:r>
              <a:rPr lang="en-US" sz="4400" dirty="0">
                <a:solidFill>
                  <a:srgbClr val="9A0E44"/>
                </a:solidFill>
              </a:rPr>
              <a:t>Please also use the </a:t>
            </a:r>
            <a:r>
              <a:rPr lang="en-US" sz="4400" b="1" dirty="0">
                <a:solidFill>
                  <a:srgbClr val="9A0E44"/>
                </a:solidFill>
              </a:rPr>
              <a:t>My Tasks</a:t>
            </a:r>
            <a:r>
              <a:rPr lang="en-US" sz="4400" dirty="0">
                <a:solidFill>
                  <a:srgbClr val="9A0E44"/>
                </a:solidFill>
              </a:rPr>
              <a:t> tab in Cayuse to see the status of your protocol and if anything is needed from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9D543F-74FA-8B54-743D-DAE3B3AAC72A}"/>
              </a:ext>
            </a:extLst>
          </p:cNvPr>
          <p:cNvGrpSpPr/>
          <p:nvPr/>
        </p:nvGrpSpPr>
        <p:grpSpPr>
          <a:xfrm>
            <a:off x="2451779" y="6867948"/>
            <a:ext cx="19480440" cy="6256416"/>
            <a:chOff x="1078497" y="3429000"/>
            <a:chExt cx="9740220" cy="31282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FE22F2-6073-88A4-A905-C225738F1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497" y="3429000"/>
              <a:ext cx="9740220" cy="3128208"/>
            </a:xfrm>
            <a:prstGeom prst="rect">
              <a:avLst/>
            </a:prstGeom>
            <a:ln>
              <a:solidFill>
                <a:srgbClr val="9A0E44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7B211E-AF9E-0A90-1DB8-7560B17D0DB9}"/>
                </a:ext>
              </a:extLst>
            </p:cNvPr>
            <p:cNvSpPr/>
            <p:nvPr/>
          </p:nvSpPr>
          <p:spPr>
            <a:xfrm>
              <a:off x="4334022" y="4928615"/>
              <a:ext cx="3194208" cy="15544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</p:grpSp>
      <p:pic>
        <p:nvPicPr>
          <p:cNvPr id="7" name="Picture 4" descr="The way humans point isn't as universal ...">
            <a:extLst>
              <a:ext uri="{FF2B5EF4-FFF2-40B4-BE49-F238E27FC236}">
                <a16:creationId xmlns:a16="http://schemas.microsoft.com/office/drawing/2014/main" id="{58C171B7-6B69-48D1-EB97-5220DCC4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0341" y="7492779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7601904" y="2278828"/>
            <a:ext cx="14988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860037"/>
                </a:solidFill>
                <a:latin typeface="Arial Black" panose="020B0A04020102020204" pitchFamily="34" charset="0"/>
              </a:rPr>
              <a:t>Who to Contact With IRB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286C-491C-0A01-9373-B020A223D00A}"/>
              </a:ext>
            </a:extLst>
          </p:cNvPr>
          <p:cNvSpPr txBox="1"/>
          <p:nvPr/>
        </p:nvSpPr>
        <p:spPr>
          <a:xfrm>
            <a:off x="7839683" y="4037950"/>
            <a:ext cx="145129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</a:rPr>
              <a:t>Visit the IRB website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  <a:hlinkClick r:id="rId3"/>
              </a:rPr>
              <a:t>https://www.coloradomesa.edu/sponsored-programs/irb/index.html</a:t>
            </a:r>
            <a:endParaRPr lang="en-US" sz="4400" dirty="0">
              <a:solidFill>
                <a:srgbClr val="9A0E44"/>
              </a:solidFill>
              <a:latin typeface="+mj-lt"/>
              <a:cs typeface="Arial" panose="020B0604020202020204" pitchFamily="34" charset="0"/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</a:rPr>
              <a:t>OR search “IRB” on the CMU website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9A0E44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</a:rPr>
              <a:t>Any questions should be directed to the IRB Administrator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</a:rPr>
              <a:t>irb@coloradomesa.edu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</a:rPr>
              <a:t>970-248-2350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9A0E44"/>
                </a:solidFill>
                <a:latin typeface="+mj-lt"/>
                <a:cs typeface="Arial" panose="020B0604020202020204" pitchFamily="34" charset="0"/>
              </a:rPr>
              <a:t>Stop by the Office of Sponsored Programs (LHH 214)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F3753-D1ED-C8E1-552A-9E414DA73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37" y="572812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1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1270592"/>
            <a:ext cx="4981129" cy="107949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"/>
          <p:cNvSpPr/>
          <p:nvPr/>
        </p:nvSpPr>
        <p:spPr>
          <a:xfrm>
            <a:off x="0" y="-1"/>
            <a:ext cx="24384001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483" y="400"/>
                </a:moveTo>
                <a:lnTo>
                  <a:pt x="21117" y="400"/>
                </a:lnTo>
                <a:cubicBezTo>
                  <a:pt x="21193" y="400"/>
                  <a:pt x="21238" y="400"/>
                  <a:pt x="21268" y="422"/>
                </a:cubicBezTo>
                <a:cubicBezTo>
                  <a:pt x="21312" y="451"/>
                  <a:pt x="21346" y="512"/>
                  <a:pt x="21362" y="589"/>
                </a:cubicBezTo>
                <a:cubicBezTo>
                  <a:pt x="21375" y="643"/>
                  <a:pt x="21375" y="724"/>
                  <a:pt x="21375" y="859"/>
                </a:cubicBezTo>
                <a:lnTo>
                  <a:pt x="21375" y="20741"/>
                </a:lnTo>
                <a:cubicBezTo>
                  <a:pt x="21375" y="20876"/>
                  <a:pt x="21375" y="20957"/>
                  <a:pt x="21362" y="21011"/>
                </a:cubicBezTo>
                <a:cubicBezTo>
                  <a:pt x="21346" y="21088"/>
                  <a:pt x="21312" y="21149"/>
                  <a:pt x="21268" y="21178"/>
                </a:cubicBezTo>
                <a:cubicBezTo>
                  <a:pt x="21238" y="21200"/>
                  <a:pt x="21193" y="21200"/>
                  <a:pt x="21117" y="21200"/>
                </a:cubicBezTo>
                <a:lnTo>
                  <a:pt x="483" y="21200"/>
                </a:lnTo>
                <a:cubicBezTo>
                  <a:pt x="407" y="21200"/>
                  <a:pt x="362" y="21200"/>
                  <a:pt x="332" y="21178"/>
                </a:cubicBezTo>
                <a:cubicBezTo>
                  <a:pt x="288" y="21149"/>
                  <a:pt x="254" y="21088"/>
                  <a:pt x="238" y="21011"/>
                </a:cubicBezTo>
                <a:cubicBezTo>
                  <a:pt x="225" y="20957"/>
                  <a:pt x="225" y="20876"/>
                  <a:pt x="225" y="20741"/>
                </a:cubicBezTo>
                <a:lnTo>
                  <a:pt x="225" y="859"/>
                </a:lnTo>
                <a:cubicBezTo>
                  <a:pt x="225" y="724"/>
                  <a:pt x="225" y="643"/>
                  <a:pt x="238" y="589"/>
                </a:cubicBezTo>
                <a:cubicBezTo>
                  <a:pt x="254" y="512"/>
                  <a:pt x="288" y="451"/>
                  <a:pt x="332" y="422"/>
                </a:cubicBezTo>
                <a:cubicBezTo>
                  <a:pt x="362" y="400"/>
                  <a:pt x="407" y="400"/>
                  <a:pt x="483" y="4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" name="Thank…"/>
          <p:cNvSpPr txBox="1"/>
          <p:nvPr/>
        </p:nvSpPr>
        <p:spPr>
          <a:xfrm>
            <a:off x="1229961" y="10743992"/>
            <a:ext cx="3795911" cy="189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72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PFGrandGothik-Regular_Extended-Black"/>
              </a:defRPr>
            </a:pPr>
            <a:r>
              <a:rPr sz="7200" b="1" dirty="0">
                <a:latin typeface="Arial Black" panose="020B0604020202020204" pitchFamily="34" charset="0"/>
                <a:cs typeface="Arial Black" panose="020B0604020202020204" pitchFamily="34" charset="0"/>
              </a:rPr>
              <a:t>Thank</a:t>
            </a:r>
          </a:p>
          <a:p>
            <a:pPr>
              <a:lnSpc>
                <a:spcPct val="80000"/>
              </a:lnSpc>
              <a:defRPr sz="72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PFGrandGothik-Regular_Extended-Black"/>
              </a:defRPr>
            </a:pPr>
            <a:r>
              <a:rPr sz="7200" b="1" dirty="0">
                <a:latin typeface="Arial Black" panose="020B0604020202020204" pitchFamily="34" charset="0"/>
                <a:cs typeface="Arial Black" panose="020B0604020202020204" pitchFamily="34" charset="0"/>
              </a:rPr>
              <a:t>you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0E78F-F6F0-D33F-E0B4-B4403BD27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40775-F7C3-4C4B-88E6-7BF052AF342F}"/>
              </a:ext>
            </a:extLst>
          </p:cNvPr>
          <p:cNvSpPr txBox="1"/>
          <p:nvPr/>
        </p:nvSpPr>
        <p:spPr>
          <a:xfrm>
            <a:off x="498182" y="10948273"/>
            <a:ext cx="1030162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Black" panose="020B0A04020102020204" pitchFamily="34" charset="0"/>
                <a:sym typeface="PFGrandGothik-Regular"/>
              </a:rPr>
              <a:t>CAYUSE TUTORIAL</a:t>
            </a:r>
          </a:p>
        </p:txBody>
      </p:sp>
    </p:spTree>
    <p:extLst>
      <p:ext uri="{BB962C8B-B14F-4D97-AF65-F5344CB8AC3E}">
        <p14:creationId xmlns:p14="http://schemas.microsoft.com/office/powerpoint/2010/main" val="18821999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Finding the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845914" y="2326302"/>
            <a:ext cx="138140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860037"/>
                </a:solidFill>
              </a:rPr>
              <a:t>https://coloradomesa.app.cayuse.com/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860037"/>
                </a:solidFill>
              </a:rPr>
              <a:t>Bookmark the site for easy future access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860037"/>
                </a:solidFill>
              </a:rPr>
              <a:t>You can also reach it through the OSP website, www.coloradomesa.edu/sponsored-programs/irb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D1E7AC96-8AD8-AC3C-470D-AF9941E0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017" y="4103493"/>
            <a:ext cx="3429000" cy="3429000"/>
          </a:xfrm>
          <a:prstGeom prst="rect">
            <a:avLst/>
          </a:prstGeom>
          <a:noFill/>
          <a:ln>
            <a:solidFill>
              <a:srgbClr val="8600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F908A-5907-DF72-6780-CF119D829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53" y="5817993"/>
            <a:ext cx="12461868" cy="6687959"/>
          </a:xfrm>
          <a:prstGeom prst="rect">
            <a:avLst/>
          </a:prstGeom>
          <a:ln>
            <a:solidFill>
              <a:srgbClr val="720D2D"/>
            </a:solidFill>
          </a:ln>
        </p:spPr>
      </p:pic>
    </p:spTree>
    <p:extLst>
      <p:ext uri="{BB962C8B-B14F-4D97-AF65-F5344CB8AC3E}">
        <p14:creationId xmlns:p14="http://schemas.microsoft.com/office/powerpoint/2010/main" val="33136454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Creating a Cayuse Account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795528" y="2376946"/>
            <a:ext cx="15471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60037"/>
                </a:solidFill>
              </a:rPr>
              <a:t>You will likely need to contact the IRB Administrator to request a new account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880022"/>
                </a:solidFill>
              </a:rPr>
              <a:t>Many </a:t>
            </a:r>
            <a:r>
              <a:rPr lang="en-US" sz="4800" u="sng" dirty="0">
                <a:solidFill>
                  <a:srgbClr val="880022"/>
                </a:solidFill>
              </a:rPr>
              <a:t>faculty</a:t>
            </a:r>
            <a:r>
              <a:rPr lang="en-US" sz="4800" dirty="0">
                <a:solidFill>
                  <a:srgbClr val="880022"/>
                </a:solidFill>
              </a:rPr>
              <a:t> members will already have accounts, so try logging in first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u="sng" dirty="0">
                <a:solidFill>
                  <a:srgbClr val="880022"/>
                </a:solidFill>
              </a:rPr>
              <a:t>Students</a:t>
            </a:r>
            <a:r>
              <a:rPr lang="en-US" sz="4800" dirty="0">
                <a:solidFill>
                  <a:srgbClr val="880022"/>
                </a:solidFill>
              </a:rPr>
              <a:t> will likely need to request an account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2B4A8-1FA3-4BE7-25A8-D31F73BE5CC9}"/>
              </a:ext>
            </a:extLst>
          </p:cNvPr>
          <p:cNvSpPr txBox="1"/>
          <p:nvPr/>
        </p:nvSpPr>
        <p:spPr>
          <a:xfrm>
            <a:off x="795528" y="6904167"/>
            <a:ext cx="16733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To request a new account: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880022"/>
                </a:solidFill>
              </a:rPr>
              <a:t>Complete the Account Request Form on the CMU IRB website: www.coloradomesa.edu/sponsored-programs/irb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8E8D11-FA5F-0BF8-9858-4F6E3931E7EB}"/>
              </a:ext>
            </a:extLst>
          </p:cNvPr>
          <p:cNvGrpSpPr/>
          <p:nvPr/>
        </p:nvGrpSpPr>
        <p:grpSpPr>
          <a:xfrm>
            <a:off x="548640" y="3432305"/>
            <a:ext cx="23134320" cy="10081430"/>
            <a:chOff x="73152" y="1746386"/>
            <a:chExt cx="11567160" cy="5040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4C74B8-F2E8-4085-2552-CF700D14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4512" y="1746386"/>
              <a:ext cx="2702143" cy="2620789"/>
            </a:xfrm>
            <a:prstGeom prst="rect">
              <a:avLst/>
            </a:prstGeom>
            <a:ln>
              <a:solidFill>
                <a:srgbClr val="860037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EF49BA-C2AF-F836-8DEB-273F0134699A}"/>
                </a:ext>
              </a:extLst>
            </p:cNvPr>
            <p:cNvSpPr txBox="1"/>
            <p:nvPr/>
          </p:nvSpPr>
          <p:spPr>
            <a:xfrm>
              <a:off x="73152" y="5448273"/>
              <a:ext cx="1156716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860037"/>
                  </a:solidFill>
                </a:rPr>
                <a:t>Once you have an account, you will use your </a:t>
              </a:r>
              <a:r>
                <a:rPr lang="en-US" sz="5600" dirty="0" err="1">
                  <a:solidFill>
                    <a:srgbClr val="860037"/>
                  </a:solidFill>
                </a:rPr>
                <a:t>MavZone</a:t>
              </a:r>
              <a:r>
                <a:rPr lang="en-US" sz="5600" dirty="0">
                  <a:solidFill>
                    <a:srgbClr val="860037"/>
                  </a:solidFill>
                </a:rPr>
                <a:t> credentials to login</a:t>
              </a:r>
            </a:p>
            <a:p>
              <a:endParaRPr lang="en-US" sz="5600" dirty="0">
                <a:solidFill>
                  <a:srgbClr val="860037"/>
                </a:solidFill>
              </a:endParaRPr>
            </a:p>
            <a:p>
              <a:r>
                <a:rPr lang="en-US" sz="5600" b="1" dirty="0">
                  <a:solidFill>
                    <a:srgbClr val="860037"/>
                  </a:solidFill>
                </a:rPr>
                <a:t>Please ensure </a:t>
              </a:r>
              <a:r>
                <a:rPr lang="en-US" sz="5600" b="1" i="1" dirty="0">
                  <a:solidFill>
                    <a:srgbClr val="860037"/>
                  </a:solidFill>
                </a:rPr>
                <a:t>all </a:t>
              </a:r>
              <a:r>
                <a:rPr lang="en-US" sz="5600" b="1" dirty="0">
                  <a:solidFill>
                    <a:srgbClr val="860037"/>
                  </a:solidFill>
                </a:rPr>
                <a:t>research team members have accounts before starting!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9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567213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Creating a New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041402" y="2527283"/>
            <a:ext cx="8489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1. Once logged in, click </a:t>
            </a:r>
            <a:r>
              <a:rPr lang="en-US" sz="5600" b="1" dirty="0">
                <a:solidFill>
                  <a:srgbClr val="860037"/>
                </a:solidFill>
              </a:rPr>
              <a:t>Products</a:t>
            </a:r>
            <a:r>
              <a:rPr lang="en-US" sz="5600" dirty="0">
                <a:solidFill>
                  <a:srgbClr val="860037"/>
                </a:solidFill>
              </a:rPr>
              <a:t> </a:t>
            </a:r>
            <a:r>
              <a:rPr lang="en-US" sz="5600" dirty="0">
                <a:solidFill>
                  <a:srgbClr val="860037"/>
                </a:solidFill>
                <a:sym typeface="Wingdings" panose="05000000000000000000" pitchFamily="2" charset="2"/>
              </a:rPr>
              <a:t> </a:t>
            </a:r>
            <a:r>
              <a:rPr lang="en-US" sz="5600" b="1" dirty="0">
                <a:solidFill>
                  <a:srgbClr val="860037"/>
                </a:solidFill>
                <a:sym typeface="Wingdings" panose="05000000000000000000" pitchFamily="2" charset="2"/>
              </a:rPr>
              <a:t>Human</a:t>
            </a:r>
            <a:r>
              <a:rPr lang="en-US" sz="5600" dirty="0">
                <a:solidFill>
                  <a:srgbClr val="860037"/>
                </a:solidFill>
                <a:sym typeface="Wingdings" panose="05000000000000000000" pitchFamily="2" charset="2"/>
              </a:rPr>
              <a:t> </a:t>
            </a:r>
            <a:r>
              <a:rPr lang="en-US" sz="5600" b="1" dirty="0">
                <a:solidFill>
                  <a:srgbClr val="860037"/>
                </a:solidFill>
                <a:sym typeface="Wingdings" panose="05000000000000000000" pitchFamily="2" charset="2"/>
              </a:rPr>
              <a:t>Ethics</a:t>
            </a:r>
            <a:endParaRPr lang="en-US" sz="5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04755-9FB2-6900-DB26-A36C83FF4D07}"/>
              </a:ext>
            </a:extLst>
          </p:cNvPr>
          <p:cNvSpPr txBox="1"/>
          <p:nvPr/>
        </p:nvSpPr>
        <p:spPr>
          <a:xfrm>
            <a:off x="13041964" y="4497403"/>
            <a:ext cx="8843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2. Ensure that the </a:t>
            </a:r>
            <a:r>
              <a:rPr lang="en-US" sz="5600" b="1" dirty="0">
                <a:solidFill>
                  <a:srgbClr val="860037"/>
                </a:solidFill>
              </a:rPr>
              <a:t>Researcher</a:t>
            </a:r>
            <a:r>
              <a:rPr lang="en-US" sz="5600" dirty="0">
                <a:solidFill>
                  <a:srgbClr val="860037"/>
                </a:solidFill>
              </a:rPr>
              <a:t> role is selected</a:t>
            </a:r>
            <a:endParaRPr lang="en-US" sz="5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A00D1-838F-467F-048B-122E20AD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70"/>
          <a:stretch/>
        </p:blipFill>
        <p:spPr>
          <a:xfrm>
            <a:off x="13041964" y="6642813"/>
            <a:ext cx="10300634" cy="2200581"/>
          </a:xfrm>
          <a:prstGeom prst="rect">
            <a:avLst/>
          </a:prstGeom>
          <a:ln>
            <a:solidFill>
              <a:srgbClr val="860037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B9A-31E7-6391-A7E4-9EC586D5CAB0}"/>
              </a:ext>
            </a:extLst>
          </p:cNvPr>
          <p:cNvSpPr/>
          <p:nvPr/>
        </p:nvSpPr>
        <p:spPr>
          <a:xfrm>
            <a:off x="15849600" y="7301870"/>
            <a:ext cx="1985540" cy="893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3BEE2-7E95-C94A-0B92-42FDBAA95C39}"/>
              </a:ext>
            </a:extLst>
          </p:cNvPr>
          <p:cNvGrpSpPr/>
          <p:nvPr/>
        </p:nvGrpSpPr>
        <p:grpSpPr>
          <a:xfrm>
            <a:off x="1041402" y="4805263"/>
            <a:ext cx="9894234" cy="6306054"/>
            <a:chOff x="7244883" y="5065777"/>
            <a:chExt cx="9894234" cy="63060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3D820A-1D42-A746-D6C3-8F246DFFCB53}"/>
                </a:ext>
              </a:extLst>
            </p:cNvPr>
            <p:cNvGrpSpPr/>
            <p:nvPr/>
          </p:nvGrpSpPr>
          <p:grpSpPr>
            <a:xfrm>
              <a:off x="7244883" y="5065777"/>
              <a:ext cx="9894234" cy="6306054"/>
              <a:chOff x="8732307" y="2587341"/>
              <a:chExt cx="3048425" cy="201958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4310B97-8761-3403-34DB-D724C9A1A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2307" y="2587341"/>
                <a:ext cx="3048425" cy="2019582"/>
              </a:xfrm>
              <a:prstGeom prst="rect">
                <a:avLst/>
              </a:prstGeom>
              <a:ln>
                <a:solidFill>
                  <a:srgbClr val="860037"/>
                </a:solidFill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CBDEF1-C5E2-78C8-97A0-383DAFCE5895}"/>
                  </a:ext>
                </a:extLst>
              </p:cNvPr>
              <p:cNvSpPr/>
              <p:nvPr/>
            </p:nvSpPr>
            <p:spPr>
              <a:xfrm>
                <a:off x="9144000" y="3594330"/>
                <a:ext cx="1005840" cy="2862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13F498-2C28-B939-0F13-896355F7A58D}"/>
                </a:ext>
              </a:extLst>
            </p:cNvPr>
            <p:cNvSpPr/>
            <p:nvPr/>
          </p:nvSpPr>
          <p:spPr>
            <a:xfrm>
              <a:off x="8581110" y="9489989"/>
              <a:ext cx="3264642" cy="6425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8BD323-FFBF-2A83-72C7-18989E41EF71}"/>
              </a:ext>
            </a:extLst>
          </p:cNvPr>
          <p:cNvCxnSpPr>
            <a:cxnSpLocks/>
          </p:cNvCxnSpPr>
          <p:nvPr/>
        </p:nvCxnSpPr>
        <p:spPr>
          <a:xfrm>
            <a:off x="12164486" y="2755900"/>
            <a:ext cx="55028" cy="9169400"/>
          </a:xfrm>
          <a:prstGeom prst="line">
            <a:avLst/>
          </a:prstGeom>
          <a:noFill/>
          <a:ln w="25400" cap="flat">
            <a:solidFill>
              <a:srgbClr val="700B3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525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Creating a New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1456120" y="2309743"/>
            <a:ext cx="11617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860037"/>
                </a:solidFill>
              </a:rPr>
              <a:t>1. Once logged in, click </a:t>
            </a:r>
            <a:r>
              <a:rPr lang="en-US" sz="4400" b="1" i="1" dirty="0">
                <a:solidFill>
                  <a:srgbClr val="860037"/>
                </a:solidFill>
              </a:rPr>
              <a:t>Products</a:t>
            </a:r>
            <a:r>
              <a:rPr lang="en-US" sz="4400" i="1" dirty="0">
                <a:solidFill>
                  <a:srgbClr val="860037"/>
                </a:solidFill>
              </a:rPr>
              <a:t> </a:t>
            </a:r>
            <a:r>
              <a:rPr lang="en-US" sz="4400" i="1" dirty="0">
                <a:solidFill>
                  <a:srgbClr val="860037"/>
                </a:solidFill>
                <a:sym typeface="Wingdings" panose="05000000000000000000" pitchFamily="2" charset="2"/>
              </a:rPr>
              <a:t> </a:t>
            </a:r>
            <a:r>
              <a:rPr lang="en-US" sz="4400" b="1" i="1" dirty="0">
                <a:solidFill>
                  <a:srgbClr val="860037"/>
                </a:solidFill>
                <a:sym typeface="Wingdings" panose="05000000000000000000" pitchFamily="2" charset="2"/>
              </a:rPr>
              <a:t>Human Ethics</a:t>
            </a:r>
            <a:endParaRPr lang="en-US" sz="4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04755-9FB2-6900-DB26-A36C83FF4D07}"/>
              </a:ext>
            </a:extLst>
          </p:cNvPr>
          <p:cNvSpPr txBox="1"/>
          <p:nvPr/>
        </p:nvSpPr>
        <p:spPr>
          <a:xfrm>
            <a:off x="1456120" y="3359166"/>
            <a:ext cx="10604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860037"/>
                </a:solidFill>
              </a:rPr>
              <a:t>2. Ensure that the </a:t>
            </a:r>
            <a:r>
              <a:rPr lang="en-US" sz="4400" b="1" i="1" dirty="0">
                <a:solidFill>
                  <a:srgbClr val="860037"/>
                </a:solidFill>
              </a:rPr>
              <a:t>Researcher</a:t>
            </a:r>
            <a:r>
              <a:rPr lang="en-US" sz="4400" i="1" dirty="0">
                <a:solidFill>
                  <a:srgbClr val="860037"/>
                </a:solidFill>
              </a:rPr>
              <a:t> role is selected</a:t>
            </a:r>
            <a:endParaRPr lang="en-US" sz="4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5A9BD-99F4-A775-D77A-150AEE29C012}"/>
              </a:ext>
            </a:extLst>
          </p:cNvPr>
          <p:cNvSpPr txBox="1"/>
          <p:nvPr/>
        </p:nvSpPr>
        <p:spPr>
          <a:xfrm>
            <a:off x="1456120" y="4408589"/>
            <a:ext cx="15471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3. Click </a:t>
            </a:r>
            <a:r>
              <a:rPr lang="en-US" sz="5600" b="1" dirty="0">
                <a:solidFill>
                  <a:srgbClr val="860037"/>
                </a:solidFill>
              </a:rPr>
              <a:t>New</a:t>
            </a:r>
            <a:r>
              <a:rPr lang="en-US" sz="5600" dirty="0">
                <a:solidFill>
                  <a:srgbClr val="860037"/>
                </a:solidFill>
              </a:rPr>
              <a:t> </a:t>
            </a:r>
            <a:r>
              <a:rPr lang="en-US" sz="5600" b="1" dirty="0">
                <a:solidFill>
                  <a:srgbClr val="860037"/>
                </a:solidFill>
              </a:rPr>
              <a:t>Study</a:t>
            </a:r>
            <a:r>
              <a:rPr lang="en-US" sz="5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37C83-21A0-3C25-6A3E-C9722E57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281"/>
          <a:stretch/>
        </p:blipFill>
        <p:spPr>
          <a:xfrm>
            <a:off x="1400574" y="6338549"/>
            <a:ext cx="21582852" cy="6026882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7F514A-3371-71EB-D08B-54BBA4C7AB81}"/>
              </a:ext>
            </a:extLst>
          </p:cNvPr>
          <p:cNvSpPr/>
          <p:nvPr/>
        </p:nvSpPr>
        <p:spPr>
          <a:xfrm>
            <a:off x="21352479" y="7580418"/>
            <a:ext cx="1612605" cy="575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55B79D4E-7337-71E9-B52A-5223D8FE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99991" y="3914602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Creating a New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D712-347B-ABDF-D19A-8E4036605BFE}"/>
              </a:ext>
            </a:extLst>
          </p:cNvPr>
          <p:cNvSpPr txBox="1"/>
          <p:nvPr/>
        </p:nvSpPr>
        <p:spPr>
          <a:xfrm>
            <a:off x="630936" y="2277304"/>
            <a:ext cx="1832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Enter a name for your study, then click the blue check mark</a:t>
            </a:r>
            <a:endParaRPr lang="en-US" sz="5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EEE2D-ACC3-4CD4-1057-BED8FAE6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3873337"/>
            <a:ext cx="23122128" cy="6825498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EBFD48-04B5-54C7-C847-0A9E0BAE639F}"/>
              </a:ext>
            </a:extLst>
          </p:cNvPr>
          <p:cNvSpPr/>
          <p:nvPr/>
        </p:nvSpPr>
        <p:spPr>
          <a:xfrm>
            <a:off x="22183344" y="7040880"/>
            <a:ext cx="749808" cy="749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E8C9F9-ACED-501F-7841-9495306798CF}"/>
              </a:ext>
            </a:extLst>
          </p:cNvPr>
          <p:cNvSpPr/>
          <p:nvPr/>
        </p:nvSpPr>
        <p:spPr>
          <a:xfrm>
            <a:off x="1351026" y="6753416"/>
            <a:ext cx="1505712" cy="37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3" name="Picture 4" descr="The way humans point isn't as universal ...">
            <a:extLst>
              <a:ext uri="{FF2B5EF4-FFF2-40B4-BE49-F238E27FC236}">
                <a16:creationId xmlns:a16="http://schemas.microsoft.com/office/drawing/2014/main" id="{E0C2FCCE-B706-CDA1-DADF-89265C80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512" y="6940868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B48E2951-5C2C-A18B-8931-B4A849DB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7667">
            <a:off x="129486" y="8264754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8FA762-A7F7-FF3F-9057-34CCA932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5173663"/>
            <a:ext cx="22212300" cy="7703218"/>
          </a:xfrm>
          <a:prstGeom prst="rect">
            <a:avLst/>
          </a:prstGeom>
          <a:ln>
            <a:solidFill>
              <a:srgbClr val="9A0E44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CD7FE1-DAEF-CD46-8382-25C1D03E2101}"/>
              </a:ext>
            </a:extLst>
          </p:cNvPr>
          <p:cNvSpPr/>
          <p:nvPr/>
        </p:nvSpPr>
        <p:spPr>
          <a:xfrm>
            <a:off x="0" y="311939"/>
            <a:ext cx="243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860037"/>
                </a:solidFill>
              </a:rPr>
              <a:t>Creating a New Protocol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BFD48-04B5-54C7-C847-0A9E0BAE639F}"/>
              </a:ext>
            </a:extLst>
          </p:cNvPr>
          <p:cNvSpPr/>
          <p:nvPr/>
        </p:nvSpPr>
        <p:spPr>
          <a:xfrm>
            <a:off x="21294089" y="6326659"/>
            <a:ext cx="1870710" cy="1183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CFBC0-08AE-76CB-4642-68C4C6FF4360}"/>
              </a:ext>
            </a:extLst>
          </p:cNvPr>
          <p:cNvSpPr txBox="1"/>
          <p:nvPr/>
        </p:nvSpPr>
        <p:spPr>
          <a:xfrm>
            <a:off x="1085850" y="2927467"/>
            <a:ext cx="1832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rgbClr val="860037"/>
                </a:solidFill>
              </a:rPr>
              <a:t>Click </a:t>
            </a:r>
            <a:r>
              <a:rPr lang="en-US" sz="5600" b="1" dirty="0">
                <a:solidFill>
                  <a:srgbClr val="860037"/>
                </a:solidFill>
              </a:rPr>
              <a:t>New Submission </a:t>
            </a:r>
            <a:r>
              <a:rPr lang="en-US" sz="5600" b="1" dirty="0">
                <a:solidFill>
                  <a:srgbClr val="860037"/>
                </a:solidFill>
                <a:sym typeface="Wingdings" panose="05000000000000000000" pitchFamily="2" charset="2"/>
              </a:rPr>
              <a:t> Initial</a:t>
            </a:r>
            <a:endParaRPr lang="en-US" sz="5600" dirty="0"/>
          </a:p>
        </p:txBody>
      </p:sp>
      <p:pic>
        <p:nvPicPr>
          <p:cNvPr id="5" name="Picture 4" descr="The way humans point isn't as universal ...">
            <a:extLst>
              <a:ext uri="{FF2B5EF4-FFF2-40B4-BE49-F238E27FC236}">
                <a16:creationId xmlns:a16="http://schemas.microsoft.com/office/drawing/2014/main" id="{0C922522-F872-DA3C-244F-DB5EBFAD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53056" y="3666477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FGrandGothik-Regular_Extended-Black"/>
        <a:ea typeface="PFGrandGothik-Regular_Extended-Black"/>
        <a:cs typeface="PFGrandGothik-Regular_Extended-Black"/>
      </a:majorFont>
      <a:minorFont>
        <a:latin typeface="PFGrandGothik-Regular_Extended-Black"/>
        <a:ea typeface="PFGrandGothik-Regular_Extended-Black"/>
        <a:cs typeface="PFGrandGothik-Regular_Extended-Blac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FGrandGothik-Regular"/>
            <a:ea typeface="PFGrandGothik-Regular"/>
            <a:cs typeface="PFGrandGothik-Regular"/>
            <a:sym typeface="PFGrandGothik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FGrandGothik-Regular_Extended-Black"/>
        <a:ea typeface="PFGrandGothik-Regular_Extended-Black"/>
        <a:cs typeface="PFGrandGothik-Regular_Extended-Black"/>
      </a:majorFont>
      <a:minorFont>
        <a:latin typeface="PFGrandGothik-Regular_Extended-Black"/>
        <a:ea typeface="PFGrandGothik-Regular_Extended-Black"/>
        <a:cs typeface="PFGrandGothik-Regular_Extended-Blac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FGrandGothik-Regular"/>
            <a:ea typeface="PFGrandGothik-Regular"/>
            <a:cs typeface="PFGrandGothik-Regular"/>
            <a:sym typeface="PFGrandGothik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1025</Words>
  <Application>Microsoft Office PowerPoint</Application>
  <PresentationFormat>Custom</PresentationFormat>
  <Paragraphs>132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Helvetica Neue</vt:lpstr>
      <vt:lpstr>Helvetica Neue Light</vt:lpstr>
      <vt:lpstr>Helvetica Neue Medium</vt:lpstr>
      <vt:lpstr>PFGrandGothik-Regular</vt:lpstr>
      <vt:lpstr>PFGrandGothik-Regular_Condensed-Book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Brady, Laura</dc:creator>
  <cp:lastModifiedBy>Brady, Laura</cp:lastModifiedBy>
  <cp:revision>117</cp:revision>
  <dcterms:modified xsi:type="dcterms:W3CDTF">2025-04-04T15:51:46Z</dcterms:modified>
</cp:coreProperties>
</file>