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Lato" panose="020F0502020204030203" pitchFamily="34" charset="77"/>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0"/>
    <p:restoredTop sz="94684"/>
  </p:normalViewPr>
  <p:slideViewPr>
    <p:cSldViewPr snapToGrid="0">
      <p:cViewPr varScale="1">
        <p:scale>
          <a:sx n="140" d="100"/>
          <a:sy n="140" d="100"/>
        </p:scale>
        <p:origin x="192"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fcbd26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fcbd26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f5a554dbf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f5a554dbf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f5a554dbf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f5a554dbf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f5a554dbf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f5a554dbf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f5d7f86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f5d7f86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25786571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25786571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f5a554dbf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f5a554dbf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f5a554dbf_0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f5a554dbf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DBBD2EC5-59A1-4D41-93C9-0CE4ECA2C5D3}"/>
              </a:ext>
            </a:extLst>
          </p:cNvPr>
          <p:cNvPicPr>
            <a:picLocks noChangeAspect="1"/>
          </p:cNvPicPr>
          <p:nvPr/>
        </p:nvPicPr>
        <p:blipFill>
          <a:blip r:embed="rId3"/>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1A2D6457-6E8C-CF4E-BFE4-64B7FA820C97}"/>
              </a:ext>
            </a:extLst>
          </p:cNvPr>
          <p:cNvSpPr txBox="1"/>
          <p:nvPr/>
        </p:nvSpPr>
        <p:spPr>
          <a:xfrm flipH="1">
            <a:off x="4912178" y="1152144"/>
            <a:ext cx="2924229" cy="30777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Elementary Education</a:t>
            </a:r>
          </a:p>
        </p:txBody>
      </p:sp>
      <p:sp>
        <p:nvSpPr>
          <p:cNvPr id="5" name="TextBox 4">
            <a:extLst>
              <a:ext uri="{FF2B5EF4-FFF2-40B4-BE49-F238E27FC236}">
                <a16:creationId xmlns:a16="http://schemas.microsoft.com/office/drawing/2014/main" id="{7D7E2BB2-DE34-B344-97F9-84AB67E6FDA5}"/>
              </a:ext>
            </a:extLst>
          </p:cNvPr>
          <p:cNvSpPr txBox="1"/>
          <p:nvPr/>
        </p:nvSpPr>
        <p:spPr>
          <a:xfrm>
            <a:off x="4864608" y="1682496"/>
            <a:ext cx="2642616" cy="30777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Anne Gillies</a:t>
            </a:r>
          </a:p>
        </p:txBody>
      </p:sp>
      <p:sp>
        <p:nvSpPr>
          <p:cNvPr id="6" name="TextBox 5">
            <a:extLst>
              <a:ext uri="{FF2B5EF4-FFF2-40B4-BE49-F238E27FC236}">
                <a16:creationId xmlns:a16="http://schemas.microsoft.com/office/drawing/2014/main" id="{7C3E545D-7606-744C-9713-5E39DF009780}"/>
              </a:ext>
            </a:extLst>
          </p:cNvPr>
          <p:cNvSpPr txBox="1"/>
          <p:nvPr/>
        </p:nvSpPr>
        <p:spPr>
          <a:xfrm>
            <a:off x="4572000" y="2386584"/>
            <a:ext cx="3502152" cy="307777"/>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Kilee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Sofich</a:t>
            </a: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1923FCB-9895-E44A-BE4B-E23CED1361CF}"/>
              </a:ext>
            </a:extLst>
          </p:cNvPr>
          <p:cNvSpPr txBox="1"/>
          <p:nvPr/>
        </p:nvSpPr>
        <p:spPr>
          <a:xfrm>
            <a:off x="4764024" y="3319272"/>
            <a:ext cx="2999232" cy="30777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Sensory Tools in </a:t>
            </a:r>
            <a:r>
              <a:rPr lang="en-US">
                <a:latin typeface="Times New Roman" panose="02020603050405020304" pitchFamily="18" charset="0"/>
                <a:cs typeface="Times New Roman" panose="02020603050405020304" pitchFamily="18" charset="0"/>
              </a:rPr>
              <a:t>The Classroom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59" name="Google Shape;59;p14"/>
          <p:cNvSpPr/>
          <p:nvPr/>
        </p:nvSpPr>
        <p:spPr>
          <a:xfrm>
            <a:off x="0" y="0"/>
            <a:ext cx="9144000" cy="2572500"/>
          </a:xfrm>
          <a:prstGeom prst="rect">
            <a:avLst/>
          </a:prstGeom>
          <a:solidFill>
            <a:srgbClr val="C6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rot="-156123">
            <a:off x="2153842" y="1143655"/>
            <a:ext cx="4546388" cy="3211212"/>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2306212" y="991287"/>
            <a:ext cx="4546500" cy="32112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14"/>
          <p:cNvGrpSpPr/>
          <p:nvPr/>
        </p:nvGrpSpPr>
        <p:grpSpPr>
          <a:xfrm rot="-468310">
            <a:off x="2195941" y="816811"/>
            <a:ext cx="4752129" cy="3509874"/>
            <a:chOff x="2163405" y="1008757"/>
            <a:chExt cx="4752300" cy="3510000"/>
          </a:xfrm>
        </p:grpSpPr>
        <p:sp>
          <p:nvSpPr>
            <p:cNvPr id="63" name="Google Shape;63;p14"/>
            <p:cNvSpPr/>
            <p:nvPr/>
          </p:nvSpPr>
          <p:spPr>
            <a:xfrm rot="231561">
              <a:off x="2266400" y="1158111"/>
              <a:ext cx="4546310" cy="3211293"/>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p:nvPr/>
          </p:nvSpPr>
          <p:spPr>
            <a:xfrm rot="243118">
              <a:off x="3056319" y="1664634"/>
              <a:ext cx="2984661" cy="2065552"/>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000">
                  <a:solidFill>
                    <a:srgbClr val="434343"/>
                  </a:solidFill>
                  <a:latin typeface="Courier New"/>
                  <a:ea typeface="Courier New"/>
                  <a:cs typeface="Courier New"/>
                  <a:sym typeface="Courier New"/>
                </a:rPr>
                <a:t>Sensory Tools</a:t>
              </a:r>
              <a:endParaRPr sz="3000">
                <a:solidFill>
                  <a:srgbClr val="434343"/>
                </a:solidFill>
                <a:latin typeface="Courier New"/>
                <a:ea typeface="Courier New"/>
                <a:cs typeface="Courier New"/>
                <a:sym typeface="Courier New"/>
              </a:endParaRPr>
            </a:p>
            <a:p>
              <a:pPr marL="0" lvl="0" indent="0" algn="ctr" rtl="0">
                <a:spcBef>
                  <a:spcPts val="0"/>
                </a:spcBef>
                <a:spcAft>
                  <a:spcPts val="0"/>
                </a:spcAft>
                <a:buNone/>
              </a:pPr>
              <a:r>
                <a:rPr lang="en" sz="3000">
                  <a:solidFill>
                    <a:srgbClr val="434343"/>
                  </a:solidFill>
                  <a:latin typeface="Courier New"/>
                  <a:ea typeface="Courier New"/>
                  <a:cs typeface="Courier New"/>
                  <a:sym typeface="Courier New"/>
                </a:rPr>
                <a:t>in The Classroom</a:t>
              </a:r>
              <a:endParaRPr sz="3000">
                <a:solidFill>
                  <a:srgbClr val="434343"/>
                </a:solidFill>
                <a:latin typeface="Courier New"/>
                <a:ea typeface="Courier New"/>
                <a:cs typeface="Courier New"/>
                <a:sym typeface="Courier New"/>
              </a:endParaRPr>
            </a:p>
          </p:txBody>
        </p:sp>
        <p:sp>
          <p:nvSpPr>
            <p:cNvPr id="65" name="Google Shape;65;p14"/>
            <p:cNvSpPr txBox="1"/>
            <p:nvPr/>
          </p:nvSpPr>
          <p:spPr>
            <a:xfrm rot="243112">
              <a:off x="2273397" y="3918650"/>
              <a:ext cx="2649322" cy="40179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ourier New"/>
                  <a:ea typeface="Courier New"/>
                  <a:cs typeface="Courier New"/>
                  <a:sym typeface="Courier New"/>
                </a:rPr>
                <a:t>By: Kilee Sofich</a:t>
              </a:r>
              <a:endParaRPr sz="1200">
                <a:latin typeface="Courier New"/>
                <a:ea typeface="Courier New"/>
                <a:cs typeface="Courier New"/>
                <a:sym typeface="Courier New"/>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71" name="Google Shape;71;p15"/>
          <p:cNvSpPr/>
          <p:nvPr/>
        </p:nvSpPr>
        <p:spPr>
          <a:xfrm>
            <a:off x="-12550" y="0"/>
            <a:ext cx="9144000" cy="2569200"/>
          </a:xfrm>
          <a:prstGeom prst="rect">
            <a:avLst/>
          </a:prstGeom>
          <a:solidFill>
            <a:srgbClr val="FAD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5"/>
          <p:cNvSpPr/>
          <p:nvPr/>
        </p:nvSpPr>
        <p:spPr>
          <a:xfrm rot="-5639522">
            <a:off x="5570843" y="991673"/>
            <a:ext cx="3938656" cy="2901753"/>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p:nvPr/>
        </p:nvSpPr>
        <p:spPr>
          <a:xfrm rot="-239455">
            <a:off x="3287182" y="4065885"/>
            <a:ext cx="2818870" cy="55771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434343"/>
              </a:solidFill>
              <a:latin typeface="Lato"/>
              <a:ea typeface="Lato"/>
              <a:cs typeface="Lato"/>
              <a:sym typeface="Lato"/>
            </a:endParaRPr>
          </a:p>
        </p:txBody>
      </p:sp>
      <p:sp>
        <p:nvSpPr>
          <p:cNvPr id="75" name="Google Shape;75;p15"/>
          <p:cNvSpPr txBox="1"/>
          <p:nvPr/>
        </p:nvSpPr>
        <p:spPr>
          <a:xfrm>
            <a:off x="150775" y="113100"/>
            <a:ext cx="5636400" cy="491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ourier New"/>
                <a:ea typeface="Courier New"/>
                <a:cs typeface="Courier New"/>
                <a:sym typeface="Courier New"/>
              </a:rPr>
              <a:t>What are sensory tools?</a:t>
            </a:r>
            <a:endParaRPr b="1">
              <a:latin typeface="Courier New"/>
              <a:ea typeface="Courier New"/>
              <a:cs typeface="Courier New"/>
              <a:sym typeface="Courier New"/>
            </a:endParaRPr>
          </a:p>
          <a:p>
            <a:pPr marL="0" lvl="0" indent="0" algn="ctr" rtl="0">
              <a:lnSpc>
                <a:spcPct val="150000"/>
              </a:lnSpc>
              <a:spcBef>
                <a:spcPts val="0"/>
              </a:spcBef>
              <a:spcAft>
                <a:spcPts val="0"/>
              </a:spcAft>
              <a:buNone/>
            </a:pPr>
            <a:endParaRPr sz="1200" b="1">
              <a:latin typeface="Courier New"/>
              <a:ea typeface="Courier New"/>
              <a:cs typeface="Courier New"/>
              <a:sym typeface="Courier New"/>
            </a:endParaRPr>
          </a:p>
          <a:p>
            <a:pPr marL="0" lvl="0" indent="0" algn="ctr" rtl="0">
              <a:lnSpc>
                <a:spcPct val="150000"/>
              </a:lnSpc>
              <a:spcBef>
                <a:spcPts val="0"/>
              </a:spcBef>
              <a:spcAft>
                <a:spcPts val="0"/>
              </a:spcAft>
              <a:buNone/>
            </a:pPr>
            <a:r>
              <a:rPr lang="en" sz="1200">
                <a:latin typeface="Courier New"/>
                <a:ea typeface="Courier New"/>
                <a:cs typeface="Courier New"/>
                <a:sym typeface="Courier New"/>
              </a:rPr>
              <a:t>Sensory tools are self-regulation tools to help with focus, attention, calming, and active listening. They come in all different shapes, sizes, and textures and are often referred to by various different names.</a:t>
            </a:r>
            <a:endParaRPr sz="1200">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endParaRPr sz="1200">
              <a:solidFill>
                <a:schemeClr val="dk1"/>
              </a:solidFill>
              <a:latin typeface="Courier New"/>
              <a:ea typeface="Courier New"/>
              <a:cs typeface="Courier New"/>
              <a:sym typeface="Courier New"/>
            </a:endParaRPr>
          </a:p>
          <a:p>
            <a:pPr marL="0" lvl="0" indent="0" algn="ctr" rtl="0">
              <a:lnSpc>
                <a:spcPct val="150000"/>
              </a:lnSpc>
              <a:spcBef>
                <a:spcPts val="110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The key to a sensory-informed classroom is that it supports the various sensory needs of the students in the classroom in a way that is as natural as possible. Not all students learn the same, nor do they have the same sensory needs. When you include sensory supports or tools in a classroom, they will be used differently by kids depending on what their bodies need, when they need input, and how they choose to use the tools.</a:t>
            </a:r>
            <a:endParaRPr sz="1200">
              <a:solidFill>
                <a:schemeClr val="dk1"/>
              </a:solidFill>
              <a:latin typeface="Courier New"/>
              <a:ea typeface="Courier New"/>
              <a:cs typeface="Courier New"/>
              <a:sym typeface="Courier New"/>
            </a:endParaRPr>
          </a:p>
          <a:p>
            <a:pPr marL="0" lvl="0" indent="0" algn="ctr" rtl="0">
              <a:lnSpc>
                <a:spcPct val="150000"/>
              </a:lnSpc>
              <a:spcBef>
                <a:spcPts val="1100"/>
              </a:spcBef>
              <a:spcAft>
                <a:spcPts val="0"/>
              </a:spcAft>
              <a:buNone/>
            </a:pPr>
            <a:endParaRPr sz="1200">
              <a:latin typeface="Courier New"/>
              <a:ea typeface="Courier New"/>
              <a:cs typeface="Courier New"/>
              <a:sym typeface="Courier New"/>
            </a:endParaRPr>
          </a:p>
        </p:txBody>
      </p:sp>
      <p:pic>
        <p:nvPicPr>
          <p:cNvPr id="76" name="Google Shape;76;p15"/>
          <p:cNvPicPr preferRelativeResize="0"/>
          <p:nvPr/>
        </p:nvPicPr>
        <p:blipFill>
          <a:blip r:embed="rId4">
            <a:alphaModFix/>
          </a:blip>
          <a:stretch>
            <a:fillRect/>
          </a:stretch>
        </p:blipFill>
        <p:spPr>
          <a:xfrm rot="-237153">
            <a:off x="6264862" y="653981"/>
            <a:ext cx="2490901" cy="2921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80"/>
        <p:cNvGrpSpPr/>
        <p:nvPr/>
      </p:nvGrpSpPr>
      <p:grpSpPr>
        <a:xfrm>
          <a:off x="0" y="0"/>
          <a:ext cx="0" cy="0"/>
          <a:chOff x="0" y="0"/>
          <a:chExt cx="0" cy="0"/>
        </a:xfrm>
      </p:grpSpPr>
      <p:pic>
        <p:nvPicPr>
          <p:cNvPr id="81" name="Google Shape;81;p16"/>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82" name="Google Shape;82;p16"/>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6"/>
          <p:cNvSpPr/>
          <p:nvPr/>
        </p:nvSpPr>
        <p:spPr>
          <a:xfrm rot="-5641790">
            <a:off x="-54529" y="1043913"/>
            <a:ext cx="3841999" cy="2719622"/>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txBox="1"/>
          <p:nvPr/>
        </p:nvSpPr>
        <p:spPr>
          <a:xfrm>
            <a:off x="3734825" y="169850"/>
            <a:ext cx="5196900" cy="4825200"/>
          </a:xfrm>
          <a:prstGeom prst="rect">
            <a:avLst/>
          </a:prstGeom>
          <a:noFill/>
          <a:ln>
            <a:noFill/>
          </a:ln>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r>
              <a:rPr lang="en" sz="1200" b="1">
                <a:latin typeface="Courier New"/>
                <a:ea typeface="Courier New"/>
                <a:cs typeface="Courier New"/>
                <a:sym typeface="Courier New"/>
              </a:rPr>
              <a:t>Why should I use them?</a:t>
            </a:r>
            <a:endParaRPr sz="1200" b="1">
              <a:latin typeface="Courier New"/>
              <a:ea typeface="Courier New"/>
              <a:cs typeface="Courier New"/>
              <a:sym typeface="Courier New"/>
            </a:endParaRPr>
          </a:p>
          <a:p>
            <a:pPr marL="457200" lvl="0" indent="0" algn="ctr" rtl="0">
              <a:lnSpc>
                <a:spcPct val="150000"/>
              </a:lnSpc>
              <a:spcBef>
                <a:spcPts val="0"/>
              </a:spcBef>
              <a:spcAft>
                <a:spcPts val="0"/>
              </a:spcAft>
              <a:buNone/>
            </a:pPr>
            <a:endParaRPr sz="1200" b="1">
              <a:latin typeface="Courier New"/>
              <a:ea typeface="Courier New"/>
              <a:cs typeface="Courier New"/>
              <a:sym typeface="Courier New"/>
            </a:endParaRPr>
          </a:p>
          <a:p>
            <a:pPr marL="457200" lvl="0" indent="0" algn="ctr" rtl="0">
              <a:lnSpc>
                <a:spcPct val="150000"/>
              </a:lnSpc>
              <a:spcBef>
                <a:spcPts val="0"/>
              </a:spcBef>
              <a:spcAft>
                <a:spcPts val="0"/>
              </a:spcAft>
              <a:buNone/>
            </a:pPr>
            <a:r>
              <a:rPr lang="en" sz="1200">
                <a:latin typeface="Courier New"/>
                <a:ea typeface="Courier New"/>
                <a:cs typeface="Courier New"/>
                <a:sym typeface="Courier New"/>
              </a:rPr>
              <a:t>Most negative behaviors are primarily due to sensory issues, therefore, simple sensory interventions can greatly alleviate these behavioral issues.</a:t>
            </a:r>
            <a:endParaRPr sz="1200">
              <a:latin typeface="Courier New"/>
              <a:ea typeface="Courier New"/>
              <a:cs typeface="Courier New"/>
              <a:sym typeface="Courier New"/>
            </a:endParaRPr>
          </a:p>
          <a:p>
            <a:pPr marL="457200" lvl="0" indent="0" algn="ctr" rtl="0">
              <a:lnSpc>
                <a:spcPct val="150000"/>
              </a:lnSpc>
              <a:spcBef>
                <a:spcPts val="3300"/>
              </a:spcBef>
              <a:spcAft>
                <a:spcPts val="0"/>
              </a:spcAft>
              <a:buNone/>
            </a:pPr>
            <a:r>
              <a:rPr lang="en" sz="1200">
                <a:latin typeface="Courier New"/>
                <a:ea typeface="Courier New"/>
                <a:cs typeface="Courier New"/>
                <a:sym typeface="Courier New"/>
              </a:rPr>
              <a:t>Providing students with the sensory stimulation they need results in increased work production, on task behavior, improved focus and attention, and a happier more content student.</a:t>
            </a:r>
            <a:endParaRPr sz="1200">
              <a:latin typeface="Courier New"/>
              <a:ea typeface="Courier New"/>
              <a:cs typeface="Courier New"/>
              <a:sym typeface="Courier New"/>
            </a:endParaRPr>
          </a:p>
          <a:p>
            <a:pPr marL="457200" lvl="0" indent="0" algn="ctr" rtl="0">
              <a:lnSpc>
                <a:spcPct val="150000"/>
              </a:lnSpc>
              <a:spcBef>
                <a:spcPts val="3300"/>
              </a:spcBef>
              <a:spcAft>
                <a:spcPts val="3300"/>
              </a:spcAft>
              <a:buNone/>
            </a:pPr>
            <a:r>
              <a:rPr lang="en" sz="1200">
                <a:latin typeface="Courier New"/>
                <a:ea typeface="Courier New"/>
                <a:cs typeface="Courier New"/>
                <a:sym typeface="Courier New"/>
              </a:rPr>
              <a:t>These interventions are fairly simple and can yield significant results for the effort and time put in.</a:t>
            </a:r>
            <a:endParaRPr b="1">
              <a:latin typeface="Courier New"/>
              <a:ea typeface="Courier New"/>
              <a:cs typeface="Courier New"/>
              <a:sym typeface="Courier New"/>
            </a:endParaRPr>
          </a:p>
        </p:txBody>
      </p:sp>
      <p:pic>
        <p:nvPicPr>
          <p:cNvPr id="86" name="Google Shape;86;p16"/>
          <p:cNvPicPr preferRelativeResize="0"/>
          <p:nvPr/>
        </p:nvPicPr>
        <p:blipFill>
          <a:blip r:embed="rId4">
            <a:alphaModFix/>
          </a:blip>
          <a:stretch>
            <a:fillRect/>
          </a:stretch>
        </p:blipFill>
        <p:spPr>
          <a:xfrm rot="-269922">
            <a:off x="716045" y="808169"/>
            <a:ext cx="2300860" cy="26726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0"/>
        <p:cNvGrpSpPr/>
        <p:nvPr/>
      </p:nvGrpSpPr>
      <p:grpSpPr>
        <a:xfrm>
          <a:off x="0" y="0"/>
          <a:ext cx="0" cy="0"/>
          <a:chOff x="0" y="0"/>
          <a:chExt cx="0" cy="0"/>
        </a:xfrm>
      </p:grpSpPr>
      <p:pic>
        <p:nvPicPr>
          <p:cNvPr id="91" name="Google Shape;91;p17"/>
          <p:cNvPicPr preferRelativeResize="0"/>
          <p:nvPr/>
        </p:nvPicPr>
        <p:blipFill rotWithShape="1">
          <a:blip r:embed="rId3">
            <a:alphaModFix/>
          </a:blip>
          <a:srcRect t="60663"/>
          <a:stretch/>
        </p:blipFill>
        <p:spPr>
          <a:xfrm>
            <a:off x="0" y="2569199"/>
            <a:ext cx="9143999" cy="2569200"/>
          </a:xfrm>
          <a:prstGeom prst="rect">
            <a:avLst/>
          </a:prstGeom>
          <a:noFill/>
          <a:ln>
            <a:noFill/>
          </a:ln>
        </p:spPr>
      </p:pic>
      <p:sp>
        <p:nvSpPr>
          <p:cNvPr id="92" name="Google Shape;92;p17"/>
          <p:cNvSpPr/>
          <p:nvPr/>
        </p:nvSpPr>
        <p:spPr>
          <a:xfrm>
            <a:off x="0" y="-12"/>
            <a:ext cx="9144000" cy="2569200"/>
          </a:xfrm>
          <a:prstGeom prst="rect">
            <a:avLst/>
          </a:prstGeom>
          <a:solidFill>
            <a:srgbClr val="B7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txBox="1"/>
          <p:nvPr/>
        </p:nvSpPr>
        <p:spPr>
          <a:xfrm>
            <a:off x="-83300" y="50000"/>
            <a:ext cx="2603400" cy="5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ourier New"/>
                <a:ea typeface="Courier New"/>
                <a:cs typeface="Courier New"/>
                <a:sym typeface="Courier New"/>
              </a:rPr>
              <a:t>What are the </a:t>
            </a:r>
            <a:endParaRPr b="1">
              <a:latin typeface="Courier New"/>
              <a:ea typeface="Courier New"/>
              <a:cs typeface="Courier New"/>
              <a:sym typeface="Courier New"/>
            </a:endParaRPr>
          </a:p>
          <a:p>
            <a:pPr marL="0" lvl="0" indent="0" algn="ctr" rtl="0">
              <a:spcBef>
                <a:spcPts val="0"/>
              </a:spcBef>
              <a:spcAft>
                <a:spcPts val="0"/>
              </a:spcAft>
              <a:buNone/>
            </a:pPr>
            <a:r>
              <a:rPr lang="en" b="1">
                <a:latin typeface="Courier New"/>
                <a:ea typeface="Courier New"/>
                <a:cs typeface="Courier New"/>
                <a:sym typeface="Courier New"/>
              </a:rPr>
              <a:t>different types?</a:t>
            </a:r>
            <a:endParaRPr b="1">
              <a:latin typeface="Courier New"/>
              <a:ea typeface="Courier New"/>
              <a:cs typeface="Courier New"/>
              <a:sym typeface="Courier New"/>
            </a:endParaRPr>
          </a:p>
        </p:txBody>
      </p:sp>
      <p:grpSp>
        <p:nvGrpSpPr>
          <p:cNvPr id="94" name="Google Shape;94;p17"/>
          <p:cNvGrpSpPr/>
          <p:nvPr/>
        </p:nvGrpSpPr>
        <p:grpSpPr>
          <a:xfrm rot="-293314">
            <a:off x="180578" y="781956"/>
            <a:ext cx="2075632" cy="2559742"/>
            <a:chOff x="3067836" y="681779"/>
            <a:chExt cx="2977800" cy="4196100"/>
          </a:xfrm>
        </p:grpSpPr>
        <p:sp>
          <p:nvSpPr>
            <p:cNvPr id="95" name="Google Shape;95;p17"/>
            <p:cNvSpPr/>
            <p:nvPr/>
          </p:nvSpPr>
          <p:spPr>
            <a:xfrm rot="-5400000">
              <a:off x="2451486" y="1298129"/>
              <a:ext cx="4196100" cy="29634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p:nvPr/>
          </p:nvSpPr>
          <p:spPr>
            <a:xfrm>
              <a:off x="3105336" y="4252065"/>
              <a:ext cx="2940300" cy="5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434343"/>
                  </a:solidFill>
                  <a:latin typeface="Courier New"/>
                  <a:ea typeface="Courier New"/>
                  <a:cs typeface="Courier New"/>
                  <a:sym typeface="Courier New"/>
                </a:rPr>
                <a:t>Texture Memory Game</a:t>
              </a:r>
              <a:endParaRPr sz="1300" b="1">
                <a:solidFill>
                  <a:srgbClr val="434343"/>
                </a:solidFill>
                <a:latin typeface="Courier New"/>
                <a:ea typeface="Courier New"/>
                <a:cs typeface="Courier New"/>
                <a:sym typeface="Courier New"/>
              </a:endParaRPr>
            </a:p>
          </p:txBody>
        </p:sp>
      </p:grpSp>
      <p:grpSp>
        <p:nvGrpSpPr>
          <p:cNvPr id="97" name="Google Shape;97;p17"/>
          <p:cNvGrpSpPr/>
          <p:nvPr/>
        </p:nvGrpSpPr>
        <p:grpSpPr>
          <a:xfrm rot="-293314">
            <a:off x="2502671" y="2072609"/>
            <a:ext cx="2065595" cy="2559742"/>
            <a:chOff x="3090300" y="463425"/>
            <a:chExt cx="2963400" cy="4196100"/>
          </a:xfrm>
        </p:grpSpPr>
        <p:sp>
          <p:nvSpPr>
            <p:cNvPr id="98" name="Google Shape;98;p17"/>
            <p:cNvSpPr/>
            <p:nvPr/>
          </p:nvSpPr>
          <p:spPr>
            <a:xfrm rot="-5400000">
              <a:off x="2473950" y="1079775"/>
              <a:ext cx="4196100" cy="29634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txBox="1"/>
            <p:nvPr/>
          </p:nvSpPr>
          <p:spPr>
            <a:xfrm>
              <a:off x="3162600" y="4070293"/>
              <a:ext cx="2818800" cy="5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434343"/>
                  </a:solidFill>
                  <a:latin typeface="Courier New"/>
                  <a:ea typeface="Courier New"/>
                  <a:cs typeface="Courier New"/>
                  <a:sym typeface="Courier New"/>
                </a:rPr>
                <a:t>Suction Kupz</a:t>
              </a:r>
              <a:endParaRPr b="1">
                <a:solidFill>
                  <a:srgbClr val="434343"/>
                </a:solidFill>
                <a:latin typeface="Courier New"/>
                <a:ea typeface="Courier New"/>
                <a:cs typeface="Courier New"/>
                <a:sym typeface="Courier New"/>
              </a:endParaRPr>
            </a:p>
          </p:txBody>
        </p:sp>
      </p:grpSp>
      <p:grpSp>
        <p:nvGrpSpPr>
          <p:cNvPr id="100" name="Google Shape;100;p17"/>
          <p:cNvGrpSpPr/>
          <p:nvPr/>
        </p:nvGrpSpPr>
        <p:grpSpPr>
          <a:xfrm rot="-293314">
            <a:off x="4535671" y="133334"/>
            <a:ext cx="2065595" cy="2559742"/>
            <a:chOff x="3090300" y="463425"/>
            <a:chExt cx="2963400" cy="4196100"/>
          </a:xfrm>
        </p:grpSpPr>
        <p:sp>
          <p:nvSpPr>
            <p:cNvPr id="101" name="Google Shape;101;p17"/>
            <p:cNvSpPr/>
            <p:nvPr/>
          </p:nvSpPr>
          <p:spPr>
            <a:xfrm rot="-5400000">
              <a:off x="2473950" y="1079775"/>
              <a:ext cx="4196100" cy="29634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txBox="1"/>
            <p:nvPr/>
          </p:nvSpPr>
          <p:spPr>
            <a:xfrm>
              <a:off x="3162600" y="4070293"/>
              <a:ext cx="2818800" cy="5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434343"/>
                  </a:solidFill>
                  <a:latin typeface="Courier New"/>
                  <a:ea typeface="Courier New"/>
                  <a:cs typeface="Courier New"/>
                  <a:sym typeface="Courier New"/>
                </a:rPr>
                <a:t>Sensory Snail</a:t>
              </a:r>
              <a:endParaRPr b="1">
                <a:solidFill>
                  <a:srgbClr val="434343"/>
                </a:solidFill>
                <a:latin typeface="Courier New"/>
                <a:ea typeface="Courier New"/>
                <a:cs typeface="Courier New"/>
                <a:sym typeface="Courier New"/>
              </a:endParaRPr>
            </a:p>
          </p:txBody>
        </p:sp>
      </p:grpSp>
      <p:grpSp>
        <p:nvGrpSpPr>
          <p:cNvPr id="103" name="Google Shape;103;p17"/>
          <p:cNvGrpSpPr/>
          <p:nvPr/>
        </p:nvGrpSpPr>
        <p:grpSpPr>
          <a:xfrm rot="-293314">
            <a:off x="6923721" y="2454184"/>
            <a:ext cx="2065595" cy="2559742"/>
            <a:chOff x="3090300" y="463425"/>
            <a:chExt cx="2963400" cy="4196100"/>
          </a:xfrm>
        </p:grpSpPr>
        <p:sp>
          <p:nvSpPr>
            <p:cNvPr id="104" name="Google Shape;104;p17"/>
            <p:cNvSpPr/>
            <p:nvPr/>
          </p:nvSpPr>
          <p:spPr>
            <a:xfrm rot="-5400000">
              <a:off x="2473950" y="1079775"/>
              <a:ext cx="4196100" cy="29634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txBox="1"/>
            <p:nvPr/>
          </p:nvSpPr>
          <p:spPr>
            <a:xfrm>
              <a:off x="3162600" y="4070293"/>
              <a:ext cx="2818800" cy="5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434343"/>
                  </a:solidFill>
                  <a:latin typeface="Courier New"/>
                  <a:ea typeface="Courier New"/>
                  <a:cs typeface="Courier New"/>
                  <a:sym typeface="Courier New"/>
                </a:rPr>
                <a:t>Light Ball</a:t>
              </a:r>
              <a:endParaRPr b="1">
                <a:solidFill>
                  <a:srgbClr val="434343"/>
                </a:solidFill>
                <a:latin typeface="Courier New"/>
                <a:ea typeface="Courier New"/>
                <a:cs typeface="Courier New"/>
                <a:sym typeface="Courier New"/>
              </a:endParaRPr>
            </a:p>
          </p:txBody>
        </p:sp>
      </p:grpSp>
      <p:sp>
        <p:nvSpPr>
          <p:cNvPr id="106" name="Google Shape;106;p17"/>
          <p:cNvSpPr txBox="1"/>
          <p:nvPr/>
        </p:nvSpPr>
        <p:spPr>
          <a:xfrm>
            <a:off x="6800475" y="148100"/>
            <a:ext cx="2312100" cy="2112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Clr>
                <a:schemeClr val="dk1"/>
              </a:buClr>
              <a:buSzPts val="1100"/>
              <a:buFont typeface="Arial"/>
              <a:buNone/>
            </a:pPr>
            <a:r>
              <a:rPr lang="en" sz="900">
                <a:solidFill>
                  <a:schemeClr val="dk1"/>
                </a:solidFill>
                <a:latin typeface="Courier New"/>
                <a:ea typeface="Courier New"/>
                <a:cs typeface="Courier New"/>
                <a:sym typeface="Courier New"/>
              </a:rPr>
              <a:t>The Color Changing Light Ball is a tactile silent fidget toy, sensory ball, and light show combined in one, designed for individuals ages 5 and up. This ball lights up and changes color with a touch of a button. This silent fidget ball can be used as a stress relief or helpful for those with cognitive impairments. </a:t>
            </a:r>
            <a:endParaRPr sz="900">
              <a:solidFill>
                <a:schemeClr val="dk1"/>
              </a:solidFill>
              <a:latin typeface="Courier New"/>
              <a:ea typeface="Courier New"/>
              <a:cs typeface="Courier New"/>
              <a:sym typeface="Courier New"/>
            </a:endParaRPr>
          </a:p>
        </p:txBody>
      </p:sp>
      <p:pic>
        <p:nvPicPr>
          <p:cNvPr id="107" name="Google Shape;107;p17"/>
          <p:cNvPicPr preferRelativeResize="0"/>
          <p:nvPr/>
        </p:nvPicPr>
        <p:blipFill>
          <a:blip r:embed="rId4">
            <a:alphaModFix/>
          </a:blip>
          <a:stretch>
            <a:fillRect/>
          </a:stretch>
        </p:blipFill>
        <p:spPr>
          <a:xfrm rot="-320607">
            <a:off x="7153957" y="2788178"/>
            <a:ext cx="1605135" cy="1569792"/>
          </a:xfrm>
          <a:prstGeom prst="rect">
            <a:avLst/>
          </a:prstGeom>
          <a:noFill/>
          <a:ln>
            <a:noFill/>
          </a:ln>
        </p:spPr>
      </p:pic>
      <p:sp>
        <p:nvSpPr>
          <p:cNvPr id="108" name="Google Shape;108;p17"/>
          <p:cNvSpPr txBox="1"/>
          <p:nvPr/>
        </p:nvSpPr>
        <p:spPr>
          <a:xfrm>
            <a:off x="4899250" y="2984525"/>
            <a:ext cx="1807500" cy="19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7"/>
          <p:cNvSpPr txBox="1"/>
          <p:nvPr/>
        </p:nvSpPr>
        <p:spPr>
          <a:xfrm>
            <a:off x="2226975" y="119625"/>
            <a:ext cx="2109600" cy="1951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sz="900">
                <a:solidFill>
                  <a:schemeClr val="dk1"/>
                </a:solidFill>
                <a:latin typeface="Courier New"/>
                <a:ea typeface="Courier New"/>
                <a:cs typeface="Courier New"/>
                <a:sym typeface="Courier New"/>
              </a:rPr>
              <a:t>Suction Kupz are colorful silicone cups that feature suction cups on the bottom to encourage fine motor skills, spatial reasoning, creativity, exploration, and experimentation. In addition to a suction cup on the bottom, they feature a suctioning brim at the top</a:t>
            </a:r>
            <a:r>
              <a:rPr lang="en" sz="900" b="1">
                <a:solidFill>
                  <a:schemeClr val="dk1"/>
                </a:solidFill>
                <a:latin typeface="Courier New"/>
                <a:ea typeface="Courier New"/>
                <a:cs typeface="Courier New"/>
                <a:sym typeface="Courier New"/>
              </a:rPr>
              <a:t>.</a:t>
            </a:r>
            <a:endParaRPr sz="900" b="1">
              <a:solidFill>
                <a:schemeClr val="dk1"/>
              </a:solidFill>
              <a:latin typeface="Courier New"/>
              <a:ea typeface="Courier New"/>
              <a:cs typeface="Courier New"/>
              <a:sym typeface="Courier New"/>
            </a:endParaRPr>
          </a:p>
          <a:p>
            <a:pPr marL="0" lvl="0" indent="0" algn="l" rtl="0">
              <a:lnSpc>
                <a:spcPct val="115000"/>
              </a:lnSpc>
              <a:spcBef>
                <a:spcPts val="1200"/>
              </a:spcBef>
              <a:spcAft>
                <a:spcPts val="1200"/>
              </a:spcAft>
              <a:buClr>
                <a:schemeClr val="dk1"/>
              </a:buClr>
              <a:buSzPts val="1100"/>
              <a:buFont typeface="Arial"/>
              <a:buNone/>
            </a:pPr>
            <a:endParaRPr sz="900">
              <a:solidFill>
                <a:schemeClr val="dk1"/>
              </a:solidFill>
            </a:endParaRPr>
          </a:p>
        </p:txBody>
      </p:sp>
      <p:sp>
        <p:nvSpPr>
          <p:cNvPr id="110" name="Google Shape;110;p17"/>
          <p:cNvSpPr txBox="1"/>
          <p:nvPr/>
        </p:nvSpPr>
        <p:spPr>
          <a:xfrm>
            <a:off x="4673825" y="2984525"/>
            <a:ext cx="2126700" cy="2112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Clr>
                <a:schemeClr val="dk1"/>
              </a:buClr>
              <a:buSzPts val="1100"/>
              <a:buFont typeface="Arial"/>
              <a:buNone/>
            </a:pPr>
            <a:r>
              <a:rPr lang="en" sz="900">
                <a:solidFill>
                  <a:schemeClr val="dk1"/>
                </a:solidFill>
                <a:latin typeface="Courier New"/>
                <a:ea typeface="Courier New"/>
                <a:cs typeface="Courier New"/>
                <a:sym typeface="Courier New"/>
              </a:rPr>
              <a:t>The Vibrating Sensory Snail is an imaginative fidget toy that provides various types of sensory input for children with ADHD, sensory processing disorder, and autism. The perfect pet companion, the Vibrating Sensory Snail is soft, multi textured and moves as the user wishes</a:t>
            </a:r>
            <a:endParaRPr sz="900">
              <a:solidFill>
                <a:schemeClr val="dk1"/>
              </a:solidFill>
              <a:latin typeface="Courier New"/>
              <a:ea typeface="Courier New"/>
              <a:cs typeface="Courier New"/>
              <a:sym typeface="Courier New"/>
            </a:endParaRPr>
          </a:p>
        </p:txBody>
      </p:sp>
      <p:sp>
        <p:nvSpPr>
          <p:cNvPr id="111" name="Google Shape;111;p17"/>
          <p:cNvSpPr txBox="1"/>
          <p:nvPr/>
        </p:nvSpPr>
        <p:spPr>
          <a:xfrm>
            <a:off x="-21400" y="3204025"/>
            <a:ext cx="2469600" cy="198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None/>
            </a:pPr>
            <a:r>
              <a:rPr lang="en" sz="900">
                <a:solidFill>
                  <a:schemeClr val="dk1"/>
                </a:solidFill>
                <a:latin typeface="Courier New"/>
                <a:ea typeface="Courier New"/>
                <a:cs typeface="Courier New"/>
                <a:sym typeface="Courier New"/>
              </a:rPr>
              <a:t>The Texture Memory Game is a sensory memory game to help expose children to the different textures they will encounter during their sensory development. By identifying, remembering, and pairing the textures of the 10 game pieces, children will strengthen their memory and sensory skills as they play.</a:t>
            </a:r>
            <a:r>
              <a:rPr lang="en" sz="900" b="1">
                <a:solidFill>
                  <a:schemeClr val="dk1"/>
                </a:solidFill>
                <a:latin typeface="Courier New"/>
                <a:ea typeface="Courier New"/>
                <a:cs typeface="Courier New"/>
                <a:sym typeface="Courier New"/>
              </a:rPr>
              <a:t> </a:t>
            </a:r>
            <a:endParaRPr sz="900" b="1">
              <a:solidFill>
                <a:schemeClr val="dk1"/>
              </a:solidFill>
              <a:latin typeface="Courier New"/>
              <a:ea typeface="Courier New"/>
              <a:cs typeface="Courier New"/>
              <a:sym typeface="Courier New"/>
            </a:endParaRPr>
          </a:p>
        </p:txBody>
      </p:sp>
      <p:pic>
        <p:nvPicPr>
          <p:cNvPr id="112" name="Google Shape;112;p17"/>
          <p:cNvPicPr preferRelativeResize="0"/>
          <p:nvPr/>
        </p:nvPicPr>
        <p:blipFill>
          <a:blip r:embed="rId5">
            <a:alphaModFix/>
          </a:blip>
          <a:stretch>
            <a:fillRect/>
          </a:stretch>
        </p:blipFill>
        <p:spPr>
          <a:xfrm rot="-293001">
            <a:off x="4696348" y="449747"/>
            <a:ext cx="1744351" cy="1744351"/>
          </a:xfrm>
          <a:prstGeom prst="rect">
            <a:avLst/>
          </a:prstGeom>
          <a:noFill/>
          <a:ln>
            <a:noFill/>
          </a:ln>
        </p:spPr>
      </p:pic>
      <p:pic>
        <p:nvPicPr>
          <p:cNvPr id="113" name="Google Shape;113;p17"/>
          <p:cNvPicPr preferRelativeResize="0"/>
          <p:nvPr/>
        </p:nvPicPr>
        <p:blipFill>
          <a:blip r:embed="rId6">
            <a:alphaModFix/>
          </a:blip>
          <a:stretch>
            <a:fillRect/>
          </a:stretch>
        </p:blipFill>
        <p:spPr>
          <a:xfrm rot="-302314">
            <a:off x="2823412" y="2252400"/>
            <a:ext cx="1475203" cy="1951800"/>
          </a:xfrm>
          <a:prstGeom prst="rect">
            <a:avLst/>
          </a:prstGeom>
          <a:noFill/>
          <a:ln>
            <a:noFill/>
          </a:ln>
        </p:spPr>
      </p:pic>
      <p:pic>
        <p:nvPicPr>
          <p:cNvPr id="114" name="Google Shape;114;p17"/>
          <p:cNvPicPr preferRelativeResize="0"/>
          <p:nvPr/>
        </p:nvPicPr>
        <p:blipFill>
          <a:blip r:embed="rId7">
            <a:alphaModFix/>
          </a:blip>
          <a:stretch>
            <a:fillRect/>
          </a:stretch>
        </p:blipFill>
        <p:spPr>
          <a:xfrm rot="-303175">
            <a:off x="244154" y="1427216"/>
            <a:ext cx="1938491" cy="8883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18"/>
        <p:cNvGrpSpPr/>
        <p:nvPr/>
      </p:nvGrpSpPr>
      <p:grpSpPr>
        <a:xfrm>
          <a:off x="0" y="0"/>
          <a:ext cx="0" cy="0"/>
          <a:chOff x="0" y="0"/>
          <a:chExt cx="0" cy="0"/>
        </a:xfrm>
      </p:grpSpPr>
      <p:pic>
        <p:nvPicPr>
          <p:cNvPr id="119" name="Google Shape;119;p18"/>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20" name="Google Shape;120;p18"/>
          <p:cNvSpPr/>
          <p:nvPr/>
        </p:nvSpPr>
        <p:spPr>
          <a:xfrm>
            <a:off x="0" y="0"/>
            <a:ext cx="9144000" cy="2569200"/>
          </a:xfrm>
          <a:prstGeom prst="rect">
            <a:avLst/>
          </a:prstGeom>
          <a:solidFill>
            <a:srgbClr val="C6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122" name="Google Shape;122;p18"/>
          <p:cNvGrpSpPr/>
          <p:nvPr/>
        </p:nvGrpSpPr>
        <p:grpSpPr>
          <a:xfrm rot="241869">
            <a:off x="4895134" y="146218"/>
            <a:ext cx="2065562" cy="2560054"/>
            <a:chOff x="3090300" y="463425"/>
            <a:chExt cx="2963400" cy="4196100"/>
          </a:xfrm>
        </p:grpSpPr>
        <p:sp>
          <p:nvSpPr>
            <p:cNvPr id="123" name="Google Shape;123;p18"/>
            <p:cNvSpPr/>
            <p:nvPr/>
          </p:nvSpPr>
          <p:spPr>
            <a:xfrm rot="-5400000">
              <a:off x="2473950" y="1079775"/>
              <a:ext cx="4196100" cy="29634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txBox="1"/>
            <p:nvPr/>
          </p:nvSpPr>
          <p:spPr>
            <a:xfrm>
              <a:off x="3162600" y="4070293"/>
              <a:ext cx="2818800" cy="5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434343"/>
                  </a:solidFill>
                  <a:latin typeface="Courier New"/>
                  <a:ea typeface="Courier New"/>
                  <a:cs typeface="Courier New"/>
                  <a:sym typeface="Courier New"/>
                </a:rPr>
                <a:t>Balance Wedge</a:t>
              </a:r>
              <a:endParaRPr b="1">
                <a:solidFill>
                  <a:srgbClr val="434343"/>
                </a:solidFill>
                <a:latin typeface="Courier New"/>
                <a:ea typeface="Courier New"/>
                <a:cs typeface="Courier New"/>
                <a:sym typeface="Courier New"/>
              </a:endParaRPr>
            </a:p>
          </p:txBody>
        </p:sp>
      </p:grpSp>
      <p:grpSp>
        <p:nvGrpSpPr>
          <p:cNvPr id="125" name="Google Shape;125;p18"/>
          <p:cNvGrpSpPr/>
          <p:nvPr/>
        </p:nvGrpSpPr>
        <p:grpSpPr>
          <a:xfrm rot="241869">
            <a:off x="6934584" y="2408468"/>
            <a:ext cx="2065562" cy="2560054"/>
            <a:chOff x="3090300" y="463425"/>
            <a:chExt cx="2963400" cy="4196100"/>
          </a:xfrm>
        </p:grpSpPr>
        <p:sp>
          <p:nvSpPr>
            <p:cNvPr id="126" name="Google Shape;126;p18"/>
            <p:cNvSpPr/>
            <p:nvPr/>
          </p:nvSpPr>
          <p:spPr>
            <a:xfrm rot="-5400000">
              <a:off x="2473950" y="1079775"/>
              <a:ext cx="4196100" cy="29634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txBox="1"/>
            <p:nvPr/>
          </p:nvSpPr>
          <p:spPr>
            <a:xfrm>
              <a:off x="3162600" y="4070293"/>
              <a:ext cx="2818800" cy="5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434343"/>
                  </a:solidFill>
                  <a:latin typeface="Courier New"/>
                  <a:ea typeface="Courier New"/>
                  <a:cs typeface="Courier New"/>
                  <a:sym typeface="Courier New"/>
                </a:rPr>
                <a:t>TheraPutty</a:t>
              </a:r>
              <a:endParaRPr b="1">
                <a:solidFill>
                  <a:srgbClr val="434343"/>
                </a:solidFill>
                <a:latin typeface="Courier New"/>
                <a:ea typeface="Courier New"/>
                <a:cs typeface="Courier New"/>
                <a:sym typeface="Courier New"/>
              </a:endParaRPr>
            </a:p>
          </p:txBody>
        </p:sp>
      </p:grpSp>
      <p:sp>
        <p:nvSpPr>
          <p:cNvPr id="128" name="Google Shape;128;p18"/>
          <p:cNvSpPr txBox="1"/>
          <p:nvPr/>
        </p:nvSpPr>
        <p:spPr>
          <a:xfrm>
            <a:off x="60550" y="76775"/>
            <a:ext cx="2538300" cy="71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ourier New"/>
                <a:ea typeface="Courier New"/>
                <a:cs typeface="Courier New"/>
                <a:sym typeface="Courier New"/>
              </a:rPr>
              <a:t>What are the </a:t>
            </a:r>
            <a:endParaRPr b="1">
              <a:latin typeface="Courier New"/>
              <a:ea typeface="Courier New"/>
              <a:cs typeface="Courier New"/>
              <a:sym typeface="Courier New"/>
            </a:endParaRPr>
          </a:p>
          <a:p>
            <a:pPr marL="0" lvl="0" indent="0" algn="ctr" rtl="0">
              <a:spcBef>
                <a:spcPts val="0"/>
              </a:spcBef>
              <a:spcAft>
                <a:spcPts val="0"/>
              </a:spcAft>
              <a:buNone/>
            </a:pPr>
            <a:r>
              <a:rPr lang="en" b="1">
                <a:latin typeface="Courier New"/>
                <a:ea typeface="Courier New"/>
                <a:cs typeface="Courier New"/>
                <a:sym typeface="Courier New"/>
              </a:rPr>
              <a:t>different types?</a:t>
            </a:r>
            <a:endParaRPr b="1">
              <a:latin typeface="Courier New"/>
              <a:ea typeface="Courier New"/>
              <a:cs typeface="Courier New"/>
              <a:sym typeface="Courier New"/>
            </a:endParaRPr>
          </a:p>
        </p:txBody>
      </p:sp>
      <p:grpSp>
        <p:nvGrpSpPr>
          <p:cNvPr id="129" name="Google Shape;129;p18"/>
          <p:cNvGrpSpPr/>
          <p:nvPr/>
        </p:nvGrpSpPr>
        <p:grpSpPr>
          <a:xfrm rot="241869">
            <a:off x="2596022" y="2408468"/>
            <a:ext cx="2065562" cy="2560054"/>
            <a:chOff x="3090300" y="463425"/>
            <a:chExt cx="2963400" cy="4196100"/>
          </a:xfrm>
        </p:grpSpPr>
        <p:sp>
          <p:nvSpPr>
            <p:cNvPr id="130" name="Google Shape;130;p18"/>
            <p:cNvSpPr/>
            <p:nvPr/>
          </p:nvSpPr>
          <p:spPr>
            <a:xfrm rot="-5400000">
              <a:off x="2473950" y="1079775"/>
              <a:ext cx="4196100" cy="29634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txBox="1"/>
            <p:nvPr/>
          </p:nvSpPr>
          <p:spPr>
            <a:xfrm>
              <a:off x="3162600" y="4070293"/>
              <a:ext cx="2818800" cy="5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434343"/>
                  </a:solidFill>
                  <a:latin typeface="Courier New"/>
                  <a:ea typeface="Courier New"/>
                  <a:cs typeface="Courier New"/>
                  <a:sym typeface="Courier New"/>
                </a:rPr>
                <a:t>Weighted Blanket</a:t>
              </a:r>
              <a:endParaRPr b="1">
                <a:solidFill>
                  <a:srgbClr val="434343"/>
                </a:solidFill>
                <a:latin typeface="Courier New"/>
                <a:ea typeface="Courier New"/>
                <a:cs typeface="Courier New"/>
                <a:sym typeface="Courier New"/>
              </a:endParaRPr>
            </a:p>
          </p:txBody>
        </p:sp>
      </p:grpSp>
      <p:grpSp>
        <p:nvGrpSpPr>
          <p:cNvPr id="132" name="Google Shape;132;p18"/>
          <p:cNvGrpSpPr/>
          <p:nvPr/>
        </p:nvGrpSpPr>
        <p:grpSpPr>
          <a:xfrm rot="241869">
            <a:off x="296909" y="1037393"/>
            <a:ext cx="2065562" cy="2560054"/>
            <a:chOff x="3090300" y="463425"/>
            <a:chExt cx="2963400" cy="4196100"/>
          </a:xfrm>
        </p:grpSpPr>
        <p:sp>
          <p:nvSpPr>
            <p:cNvPr id="133" name="Google Shape;133;p18"/>
            <p:cNvSpPr/>
            <p:nvPr/>
          </p:nvSpPr>
          <p:spPr>
            <a:xfrm rot="-5400000">
              <a:off x="2473950" y="1079775"/>
              <a:ext cx="4196100" cy="29634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txBox="1"/>
            <p:nvPr/>
          </p:nvSpPr>
          <p:spPr>
            <a:xfrm>
              <a:off x="3162600" y="4070293"/>
              <a:ext cx="2818800" cy="55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434343"/>
                  </a:solidFill>
                  <a:latin typeface="Courier New"/>
                  <a:ea typeface="Courier New"/>
                  <a:cs typeface="Courier New"/>
                  <a:sym typeface="Courier New"/>
                </a:rPr>
                <a:t>Caterpinch</a:t>
              </a:r>
              <a:endParaRPr b="1">
                <a:solidFill>
                  <a:srgbClr val="434343"/>
                </a:solidFill>
                <a:latin typeface="Courier New"/>
                <a:ea typeface="Courier New"/>
                <a:cs typeface="Courier New"/>
                <a:sym typeface="Courier New"/>
              </a:endParaRPr>
            </a:p>
          </p:txBody>
        </p:sp>
      </p:grpSp>
      <p:pic>
        <p:nvPicPr>
          <p:cNvPr id="135" name="Google Shape;135;p18"/>
          <p:cNvPicPr preferRelativeResize="0"/>
          <p:nvPr/>
        </p:nvPicPr>
        <p:blipFill>
          <a:blip r:embed="rId4">
            <a:alphaModFix/>
          </a:blip>
          <a:stretch>
            <a:fillRect/>
          </a:stretch>
        </p:blipFill>
        <p:spPr>
          <a:xfrm rot="233030">
            <a:off x="438959" y="1362072"/>
            <a:ext cx="1781482" cy="1685755"/>
          </a:xfrm>
          <a:prstGeom prst="rect">
            <a:avLst/>
          </a:prstGeom>
          <a:noFill/>
          <a:ln>
            <a:noFill/>
          </a:ln>
        </p:spPr>
      </p:pic>
      <p:sp>
        <p:nvSpPr>
          <p:cNvPr id="136" name="Google Shape;136;p18"/>
          <p:cNvSpPr txBox="1"/>
          <p:nvPr/>
        </p:nvSpPr>
        <p:spPr>
          <a:xfrm>
            <a:off x="-35475" y="3579600"/>
            <a:ext cx="2485200" cy="156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Clr>
                <a:schemeClr val="dk1"/>
              </a:buClr>
              <a:buSzPts val="1100"/>
              <a:buFont typeface="Arial"/>
              <a:buNone/>
            </a:pPr>
            <a:r>
              <a:rPr lang="en" sz="1000">
                <a:solidFill>
                  <a:schemeClr val="dk1"/>
                </a:solidFill>
                <a:latin typeface="Courier New"/>
                <a:ea typeface="Courier New"/>
                <a:cs typeface="Courier New"/>
                <a:sym typeface="Courier New"/>
              </a:rPr>
              <a:t>Caterpinch is a fine motor fidget for those with ADD, ADHD, or concentration disabilities. Each segment of the "caterpillar" is a securely sealed liquid that is "mushable".</a:t>
            </a:r>
            <a:endParaRPr sz="1000">
              <a:solidFill>
                <a:schemeClr val="dk1"/>
              </a:solidFill>
              <a:latin typeface="Courier New"/>
              <a:ea typeface="Courier New"/>
              <a:cs typeface="Courier New"/>
              <a:sym typeface="Courier New"/>
            </a:endParaRPr>
          </a:p>
        </p:txBody>
      </p:sp>
      <p:pic>
        <p:nvPicPr>
          <p:cNvPr id="137" name="Google Shape;137;p18"/>
          <p:cNvPicPr preferRelativeResize="0"/>
          <p:nvPr/>
        </p:nvPicPr>
        <p:blipFill>
          <a:blip r:embed="rId5">
            <a:alphaModFix/>
          </a:blip>
          <a:stretch>
            <a:fillRect/>
          </a:stretch>
        </p:blipFill>
        <p:spPr>
          <a:xfrm rot="213423">
            <a:off x="2737824" y="2516475"/>
            <a:ext cx="1781975" cy="2138376"/>
          </a:xfrm>
          <a:prstGeom prst="rect">
            <a:avLst/>
          </a:prstGeom>
          <a:noFill/>
          <a:ln>
            <a:noFill/>
          </a:ln>
        </p:spPr>
      </p:pic>
      <p:sp>
        <p:nvSpPr>
          <p:cNvPr id="138" name="Google Shape;138;p18"/>
          <p:cNvSpPr txBox="1"/>
          <p:nvPr/>
        </p:nvSpPr>
        <p:spPr>
          <a:xfrm>
            <a:off x="2449725" y="121200"/>
            <a:ext cx="2485200" cy="2326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 sz="900">
                <a:solidFill>
                  <a:schemeClr val="dk1"/>
                </a:solidFill>
                <a:latin typeface="Courier New"/>
                <a:ea typeface="Courier New"/>
                <a:cs typeface="Courier New"/>
                <a:sym typeface="Courier New"/>
              </a:rPr>
              <a:t>The Penguin Weighted Blanket is sensory integration equipment for children ages 3 and up with attention deficit-hyperactivity disorder, sensory processing disorder, and autism to help calm or soothe them. The user can crawl inside the Penguin Weighted Blanket and wrap themselves in comfort with one or both of the weighted arms</a:t>
            </a:r>
            <a:r>
              <a:rPr lang="en" sz="900">
                <a:solidFill>
                  <a:schemeClr val="dk1"/>
                </a:solidFill>
              </a:rPr>
              <a:t>. </a:t>
            </a:r>
            <a:endParaRPr sz="900">
              <a:solidFill>
                <a:schemeClr val="dk1"/>
              </a:solidFill>
            </a:endParaRPr>
          </a:p>
          <a:p>
            <a:pPr marL="0" lvl="0" indent="0" algn="ctr" rtl="0">
              <a:spcBef>
                <a:spcPts val="1200"/>
              </a:spcBef>
              <a:spcAft>
                <a:spcPts val="0"/>
              </a:spcAft>
              <a:buNone/>
            </a:pPr>
            <a:endParaRPr/>
          </a:p>
        </p:txBody>
      </p:sp>
      <p:pic>
        <p:nvPicPr>
          <p:cNvPr id="139" name="Google Shape;139;p18"/>
          <p:cNvPicPr preferRelativeResize="0"/>
          <p:nvPr/>
        </p:nvPicPr>
        <p:blipFill>
          <a:blip r:embed="rId6">
            <a:alphaModFix/>
          </a:blip>
          <a:stretch>
            <a:fillRect/>
          </a:stretch>
        </p:blipFill>
        <p:spPr>
          <a:xfrm rot="243516">
            <a:off x="5008975" y="245962"/>
            <a:ext cx="1837900" cy="2077275"/>
          </a:xfrm>
          <a:prstGeom prst="rect">
            <a:avLst/>
          </a:prstGeom>
          <a:noFill/>
          <a:ln>
            <a:noFill/>
          </a:ln>
        </p:spPr>
      </p:pic>
      <p:sp>
        <p:nvSpPr>
          <p:cNvPr id="140" name="Google Shape;140;p18"/>
          <p:cNvSpPr txBox="1"/>
          <p:nvPr/>
        </p:nvSpPr>
        <p:spPr>
          <a:xfrm>
            <a:off x="4833975" y="2823500"/>
            <a:ext cx="1911300" cy="2326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 sz="1000">
                <a:solidFill>
                  <a:schemeClr val="dk1"/>
                </a:solidFill>
                <a:latin typeface="Courier New"/>
                <a:ea typeface="Courier New"/>
                <a:cs typeface="Courier New"/>
                <a:sym typeface="Courier New"/>
              </a:rPr>
              <a:t>Balance Wedges are inflatable wedge- shaped cushions made for people with physical and mobility disabilities to use in a classroom or other setting that requires prolonged sitting.</a:t>
            </a:r>
            <a:endParaRPr sz="1000">
              <a:solidFill>
                <a:schemeClr val="dk1"/>
              </a:solidFill>
              <a:latin typeface="Courier New"/>
              <a:ea typeface="Courier New"/>
              <a:cs typeface="Courier New"/>
              <a:sym typeface="Courier New"/>
            </a:endParaRPr>
          </a:p>
          <a:p>
            <a:pPr marL="0" lvl="0" indent="0" algn="l" rtl="0">
              <a:spcBef>
                <a:spcPts val="1200"/>
              </a:spcBef>
              <a:spcAft>
                <a:spcPts val="0"/>
              </a:spcAft>
              <a:buNone/>
            </a:pPr>
            <a:endParaRPr/>
          </a:p>
        </p:txBody>
      </p:sp>
      <p:sp>
        <p:nvSpPr>
          <p:cNvPr id="141" name="Google Shape;141;p18"/>
          <p:cNvSpPr txBox="1"/>
          <p:nvPr/>
        </p:nvSpPr>
        <p:spPr>
          <a:xfrm>
            <a:off x="7004075" y="94275"/>
            <a:ext cx="1980300" cy="2244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 sz="900">
                <a:solidFill>
                  <a:schemeClr val="dk1"/>
                </a:solidFill>
                <a:latin typeface="Courier New"/>
                <a:ea typeface="Courier New"/>
                <a:cs typeface="Courier New"/>
                <a:sym typeface="Courier New"/>
              </a:rPr>
              <a:t>Theraputty Sparkle Exercise Putty is a non-toxic putty with bits of sparkling glitter designed for children with limited hand function, sensory processing disorders, and carpal tunnel syndrome, to stimulate the senses and improve hand function.</a:t>
            </a:r>
            <a:r>
              <a:rPr lang="en" sz="900" b="1">
                <a:solidFill>
                  <a:schemeClr val="dk1"/>
                </a:solidFill>
                <a:latin typeface="Courier New"/>
                <a:ea typeface="Courier New"/>
                <a:cs typeface="Courier New"/>
                <a:sym typeface="Courier New"/>
              </a:rPr>
              <a:t> </a:t>
            </a:r>
            <a:endParaRPr sz="900" b="1">
              <a:solidFill>
                <a:schemeClr val="dk1"/>
              </a:solidFill>
              <a:latin typeface="Courier New"/>
              <a:ea typeface="Courier New"/>
              <a:cs typeface="Courier New"/>
              <a:sym typeface="Courier New"/>
            </a:endParaRPr>
          </a:p>
          <a:p>
            <a:pPr marL="0" lvl="0" indent="0" algn="l" rtl="0">
              <a:spcBef>
                <a:spcPts val="1200"/>
              </a:spcBef>
              <a:spcAft>
                <a:spcPts val="0"/>
              </a:spcAft>
              <a:buNone/>
            </a:pPr>
            <a:endParaRPr/>
          </a:p>
        </p:txBody>
      </p:sp>
      <p:pic>
        <p:nvPicPr>
          <p:cNvPr id="142" name="Google Shape;142;p18"/>
          <p:cNvPicPr preferRelativeResize="0"/>
          <p:nvPr/>
        </p:nvPicPr>
        <p:blipFill>
          <a:blip r:embed="rId7">
            <a:alphaModFix/>
          </a:blip>
          <a:stretch>
            <a:fillRect/>
          </a:stretch>
        </p:blipFill>
        <p:spPr>
          <a:xfrm rot="239124">
            <a:off x="7059560" y="2570347"/>
            <a:ext cx="1729303" cy="19230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6"/>
        <p:cNvGrpSpPr/>
        <p:nvPr/>
      </p:nvGrpSpPr>
      <p:grpSpPr>
        <a:xfrm>
          <a:off x="0" y="0"/>
          <a:ext cx="0" cy="0"/>
          <a:chOff x="0" y="0"/>
          <a:chExt cx="0" cy="0"/>
        </a:xfrm>
      </p:grpSpPr>
      <p:pic>
        <p:nvPicPr>
          <p:cNvPr id="147" name="Google Shape;147;p19"/>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48" name="Google Shape;148;p19"/>
          <p:cNvSpPr/>
          <p:nvPr/>
        </p:nvSpPr>
        <p:spPr>
          <a:xfrm>
            <a:off x="0" y="0"/>
            <a:ext cx="9144000" cy="2569200"/>
          </a:xfrm>
          <a:prstGeom prst="rect">
            <a:avLst/>
          </a:prstGeom>
          <a:solidFill>
            <a:srgbClr val="FAD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p:nvPr/>
        </p:nvSpPr>
        <p:spPr>
          <a:xfrm rot="-5640599">
            <a:off x="5680205" y="717704"/>
            <a:ext cx="3449144" cy="2963139"/>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txBox="1"/>
          <p:nvPr/>
        </p:nvSpPr>
        <p:spPr>
          <a:xfrm>
            <a:off x="286325" y="144725"/>
            <a:ext cx="5258100" cy="48753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 b="1">
                <a:latin typeface="Courier New"/>
                <a:ea typeface="Courier New"/>
                <a:cs typeface="Courier New"/>
                <a:sym typeface="Courier New"/>
              </a:rPr>
              <a:t>When should I use them?</a:t>
            </a:r>
            <a:endParaRPr b="1">
              <a:latin typeface="Courier New"/>
              <a:ea typeface="Courier New"/>
              <a:cs typeface="Courier New"/>
              <a:sym typeface="Courier New"/>
            </a:endParaRPr>
          </a:p>
          <a:p>
            <a:pPr marL="457200" lvl="0" indent="0" algn="ctr" rtl="0">
              <a:lnSpc>
                <a:spcPct val="200000"/>
              </a:lnSpc>
              <a:spcBef>
                <a:spcPts val="0"/>
              </a:spcBef>
              <a:spcAft>
                <a:spcPts val="0"/>
              </a:spcAft>
              <a:buNone/>
            </a:pPr>
            <a:r>
              <a:rPr lang="en" sz="1200">
                <a:latin typeface="Courier New"/>
                <a:ea typeface="Courier New"/>
                <a:cs typeface="Courier New"/>
                <a:sym typeface="Courier New"/>
              </a:rPr>
              <a:t>When students show sensory sensitivity to stimuli like loud sounds, specific tones or noise, textures of objects, foods, and other things in the environment, light, temperature, pressure on body, clothes, too many objects in room, too much activity, etc.</a:t>
            </a:r>
            <a:endParaRPr sz="1200">
              <a:latin typeface="Courier New"/>
              <a:ea typeface="Courier New"/>
              <a:cs typeface="Courier New"/>
              <a:sym typeface="Courier New"/>
            </a:endParaRPr>
          </a:p>
          <a:p>
            <a:pPr marL="457200" lvl="0" indent="0" algn="ctr" rtl="0">
              <a:lnSpc>
                <a:spcPct val="200000"/>
              </a:lnSpc>
              <a:spcBef>
                <a:spcPts val="3300"/>
              </a:spcBef>
              <a:spcAft>
                <a:spcPts val="0"/>
              </a:spcAft>
              <a:buNone/>
            </a:pPr>
            <a:r>
              <a:rPr lang="en" sz="1200">
                <a:latin typeface="Courier New"/>
                <a:ea typeface="Courier New"/>
                <a:cs typeface="Courier New"/>
                <a:sym typeface="Courier New"/>
              </a:rPr>
              <a:t>With students who have ADD and/or ADHD</a:t>
            </a:r>
            <a:endParaRPr sz="1200">
              <a:latin typeface="Courier New"/>
              <a:ea typeface="Courier New"/>
              <a:cs typeface="Courier New"/>
              <a:sym typeface="Courier New"/>
            </a:endParaRPr>
          </a:p>
          <a:p>
            <a:pPr marL="457200" lvl="0" indent="0" algn="ctr" rtl="0">
              <a:lnSpc>
                <a:spcPct val="200000"/>
              </a:lnSpc>
              <a:spcBef>
                <a:spcPts val="3300"/>
              </a:spcBef>
              <a:spcAft>
                <a:spcPts val="0"/>
              </a:spcAft>
              <a:buNone/>
            </a:pPr>
            <a:r>
              <a:rPr lang="en" sz="1200">
                <a:latin typeface="Courier New"/>
                <a:ea typeface="Courier New"/>
                <a:cs typeface="Courier New"/>
                <a:sym typeface="Courier New"/>
              </a:rPr>
              <a:t>With students on the autism spectrum</a:t>
            </a:r>
            <a:endParaRPr sz="1200">
              <a:latin typeface="Courier New"/>
              <a:ea typeface="Courier New"/>
              <a:cs typeface="Courier New"/>
              <a:sym typeface="Courier New"/>
            </a:endParaRPr>
          </a:p>
          <a:p>
            <a:pPr marL="0" lvl="0" indent="0" algn="ctr" rtl="0">
              <a:spcBef>
                <a:spcPts val="3300"/>
              </a:spcBef>
              <a:spcAft>
                <a:spcPts val="0"/>
              </a:spcAft>
              <a:buNone/>
            </a:pPr>
            <a:endParaRPr b="1">
              <a:latin typeface="Courier New"/>
              <a:ea typeface="Courier New"/>
              <a:cs typeface="Courier New"/>
              <a:sym typeface="Courier New"/>
            </a:endParaRPr>
          </a:p>
        </p:txBody>
      </p:sp>
      <p:pic>
        <p:nvPicPr>
          <p:cNvPr id="151" name="Google Shape;151;p19"/>
          <p:cNvPicPr preferRelativeResize="0"/>
          <p:nvPr/>
        </p:nvPicPr>
        <p:blipFill>
          <a:blip r:embed="rId4">
            <a:alphaModFix/>
          </a:blip>
          <a:stretch>
            <a:fillRect/>
          </a:stretch>
        </p:blipFill>
        <p:spPr>
          <a:xfrm rot="-253202">
            <a:off x="6148369" y="702609"/>
            <a:ext cx="2512813" cy="21240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55"/>
        <p:cNvGrpSpPr/>
        <p:nvPr/>
      </p:nvGrpSpPr>
      <p:grpSpPr>
        <a:xfrm>
          <a:off x="0" y="0"/>
          <a:ext cx="0" cy="0"/>
          <a:chOff x="0" y="0"/>
          <a:chExt cx="0" cy="0"/>
        </a:xfrm>
      </p:grpSpPr>
      <p:pic>
        <p:nvPicPr>
          <p:cNvPr id="156" name="Google Shape;156;p20"/>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57" name="Google Shape;157;p20"/>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0"/>
          <p:cNvSpPr/>
          <p:nvPr/>
        </p:nvSpPr>
        <p:spPr>
          <a:xfrm rot="-245215">
            <a:off x="526805" y="400168"/>
            <a:ext cx="3750537" cy="2900023"/>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txBox="1"/>
          <p:nvPr/>
        </p:nvSpPr>
        <p:spPr>
          <a:xfrm>
            <a:off x="4639550" y="161475"/>
            <a:ext cx="4356000" cy="48753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 b="1">
                <a:latin typeface="Courier New"/>
                <a:ea typeface="Courier New"/>
                <a:cs typeface="Courier New"/>
                <a:sym typeface="Courier New"/>
              </a:rPr>
              <a:t>What I found</a:t>
            </a:r>
            <a:endParaRPr b="1">
              <a:latin typeface="Courier New"/>
              <a:ea typeface="Courier New"/>
              <a:cs typeface="Courier New"/>
              <a:sym typeface="Courier New"/>
            </a:endParaRPr>
          </a:p>
          <a:p>
            <a:pPr marL="457200" lvl="0" indent="-304800" algn="ctr" rtl="0">
              <a:lnSpc>
                <a:spcPct val="200000"/>
              </a:lnSpc>
              <a:spcBef>
                <a:spcPts val="0"/>
              </a:spcBef>
              <a:spcAft>
                <a:spcPts val="0"/>
              </a:spcAft>
              <a:buSzPts val="1200"/>
              <a:buFont typeface="Courier New"/>
              <a:buChar char="●"/>
            </a:pPr>
            <a:r>
              <a:rPr lang="en" sz="1200">
                <a:latin typeface="Courier New"/>
                <a:ea typeface="Courier New"/>
                <a:cs typeface="Courier New"/>
                <a:sym typeface="Courier New"/>
              </a:rPr>
              <a:t>5th grade student with ADHD</a:t>
            </a:r>
            <a:endParaRPr sz="1200">
              <a:latin typeface="Courier New"/>
              <a:ea typeface="Courier New"/>
              <a:cs typeface="Courier New"/>
              <a:sym typeface="Courier New"/>
            </a:endParaRPr>
          </a:p>
          <a:p>
            <a:pPr marL="457200" lvl="0" indent="-304800" algn="ctr" rtl="0">
              <a:lnSpc>
                <a:spcPct val="200000"/>
              </a:lnSpc>
              <a:spcBef>
                <a:spcPts val="0"/>
              </a:spcBef>
              <a:spcAft>
                <a:spcPts val="0"/>
              </a:spcAft>
              <a:buSzPts val="1200"/>
              <a:buFont typeface="Courier New"/>
              <a:buChar char="●"/>
            </a:pPr>
            <a:r>
              <a:rPr lang="en" sz="1200">
                <a:latin typeface="Courier New"/>
                <a:ea typeface="Courier New"/>
                <a:cs typeface="Courier New"/>
                <a:sym typeface="Courier New"/>
              </a:rPr>
              <a:t>Used it through writing and reading</a:t>
            </a:r>
            <a:endParaRPr sz="1200">
              <a:latin typeface="Courier New"/>
              <a:ea typeface="Courier New"/>
              <a:cs typeface="Courier New"/>
              <a:sym typeface="Courier New"/>
            </a:endParaRPr>
          </a:p>
          <a:p>
            <a:pPr marL="457200" lvl="0" indent="-304800" algn="ctr" rtl="0">
              <a:lnSpc>
                <a:spcPct val="200000"/>
              </a:lnSpc>
              <a:spcBef>
                <a:spcPts val="0"/>
              </a:spcBef>
              <a:spcAft>
                <a:spcPts val="0"/>
              </a:spcAft>
              <a:buSzPts val="1200"/>
              <a:buFont typeface="Courier New"/>
              <a:buChar char="●"/>
            </a:pPr>
            <a:r>
              <a:rPr lang="en" sz="1200">
                <a:latin typeface="Courier New"/>
                <a:ea typeface="Courier New"/>
                <a:cs typeface="Courier New"/>
                <a:sym typeface="Courier New"/>
              </a:rPr>
              <a:t>He used a couple different small and handheld ones that he was able to switch out at any time</a:t>
            </a:r>
            <a:endParaRPr sz="1200">
              <a:latin typeface="Courier New"/>
              <a:ea typeface="Courier New"/>
              <a:cs typeface="Courier New"/>
              <a:sym typeface="Courier New"/>
            </a:endParaRPr>
          </a:p>
          <a:p>
            <a:pPr marL="457200" lvl="0" indent="-304800" algn="ctr" rtl="0">
              <a:lnSpc>
                <a:spcPct val="200000"/>
              </a:lnSpc>
              <a:spcBef>
                <a:spcPts val="0"/>
              </a:spcBef>
              <a:spcAft>
                <a:spcPts val="0"/>
              </a:spcAft>
              <a:buSzPts val="1200"/>
              <a:buFont typeface="Courier New"/>
              <a:buChar char="●"/>
            </a:pPr>
            <a:r>
              <a:rPr lang="en" sz="1200">
                <a:latin typeface="Courier New"/>
                <a:ea typeface="Courier New"/>
                <a:cs typeface="Courier New"/>
                <a:sym typeface="Courier New"/>
              </a:rPr>
              <a:t>He was able to stay in the moment and on task for much longer</a:t>
            </a:r>
            <a:endParaRPr sz="1200">
              <a:latin typeface="Courier New"/>
              <a:ea typeface="Courier New"/>
              <a:cs typeface="Courier New"/>
              <a:sym typeface="Courier New"/>
            </a:endParaRPr>
          </a:p>
          <a:p>
            <a:pPr marL="457200" lvl="0" indent="-304800" algn="ctr" rtl="0">
              <a:lnSpc>
                <a:spcPct val="200000"/>
              </a:lnSpc>
              <a:spcBef>
                <a:spcPts val="0"/>
              </a:spcBef>
              <a:spcAft>
                <a:spcPts val="0"/>
              </a:spcAft>
              <a:buSzPts val="1200"/>
              <a:buFont typeface="Courier New"/>
              <a:buChar char="●"/>
            </a:pPr>
            <a:r>
              <a:rPr lang="en" sz="1200">
                <a:latin typeface="Courier New"/>
                <a:ea typeface="Courier New"/>
                <a:cs typeface="Courier New"/>
                <a:sym typeface="Courier New"/>
              </a:rPr>
              <a:t>When he struggled, he was able to take his own sort of brain break then refocus to the assignment</a:t>
            </a:r>
            <a:endParaRPr sz="1200">
              <a:latin typeface="Courier New"/>
              <a:ea typeface="Courier New"/>
              <a:cs typeface="Courier New"/>
              <a:sym typeface="Courier New"/>
            </a:endParaRPr>
          </a:p>
          <a:p>
            <a:pPr marL="0" lvl="0" indent="0" algn="l" rtl="0">
              <a:lnSpc>
                <a:spcPct val="200000"/>
              </a:lnSpc>
              <a:spcBef>
                <a:spcPts val="0"/>
              </a:spcBef>
              <a:spcAft>
                <a:spcPts val="0"/>
              </a:spcAft>
              <a:buNone/>
            </a:pPr>
            <a:endParaRPr sz="1200">
              <a:latin typeface="Courier New"/>
              <a:ea typeface="Courier New"/>
              <a:cs typeface="Courier New"/>
              <a:sym typeface="Courier New"/>
            </a:endParaRPr>
          </a:p>
          <a:p>
            <a:pPr marL="457200" lvl="0" indent="0" algn="l" rtl="0">
              <a:lnSpc>
                <a:spcPct val="200000"/>
              </a:lnSpc>
              <a:spcBef>
                <a:spcPts val="0"/>
              </a:spcBef>
              <a:spcAft>
                <a:spcPts val="0"/>
              </a:spcAft>
              <a:buNone/>
            </a:pPr>
            <a:r>
              <a:rPr lang="en" sz="1200">
                <a:latin typeface="Courier New"/>
                <a:ea typeface="Courier New"/>
                <a:cs typeface="Courier New"/>
                <a:sym typeface="Courier New"/>
              </a:rPr>
              <a:t> </a:t>
            </a:r>
            <a:endParaRPr sz="1200">
              <a:latin typeface="Courier New"/>
              <a:ea typeface="Courier New"/>
              <a:cs typeface="Courier New"/>
              <a:sym typeface="Courier New"/>
            </a:endParaRPr>
          </a:p>
        </p:txBody>
      </p:sp>
      <p:pic>
        <p:nvPicPr>
          <p:cNvPr id="161" name="Google Shape;161;p20"/>
          <p:cNvPicPr preferRelativeResize="0"/>
          <p:nvPr/>
        </p:nvPicPr>
        <p:blipFill>
          <a:blip r:embed="rId4">
            <a:alphaModFix/>
          </a:blip>
          <a:stretch>
            <a:fillRect/>
          </a:stretch>
        </p:blipFill>
        <p:spPr>
          <a:xfrm rot="-282739">
            <a:off x="874225" y="688618"/>
            <a:ext cx="3045201" cy="228093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759</Words>
  <Application>Microsoft Macintosh PowerPoint</Application>
  <PresentationFormat>On-screen Show (16:9)</PresentationFormat>
  <Paragraphs>49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Courier New</vt:lpstr>
      <vt:lpstr>Lato</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Sofich, Kilee R</cp:lastModifiedBy>
  <cp:revision>1</cp:revision>
  <dcterms:modified xsi:type="dcterms:W3CDTF">2020-04-20T16:35:25Z</dcterms:modified>
</cp:coreProperties>
</file>