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68" r:id="rId3"/>
    <p:sldId id="257" r:id="rId4"/>
    <p:sldId id="259" r:id="rId5"/>
    <p:sldId id="267" r:id="rId6"/>
    <p:sldId id="258" r:id="rId7"/>
    <p:sldId id="263" r:id="rId8"/>
    <p:sldId id="260" r:id="rId9"/>
    <p:sldId id="269" r:id="rId10"/>
    <p:sldId id="270" r:id="rId11"/>
    <p:sldId id="266" r:id="rId12"/>
    <p:sldId id="264" r:id="rId13"/>
    <p:sldId id="261" r:id="rId14"/>
    <p:sldId id="271" r:id="rId15"/>
    <p:sldId id="272" r:id="rId16"/>
    <p:sldId id="273" r:id="rId17"/>
    <p:sldId id="274" r:id="rId18"/>
    <p:sldId id="276" r:id="rId19"/>
    <p:sldId id="265"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847"/>
    <p:restoredTop sz="91463"/>
  </p:normalViewPr>
  <p:slideViewPr>
    <p:cSldViewPr snapToGrid="0" snapToObjects="1">
      <p:cViewPr>
        <p:scale>
          <a:sx n="95" d="100"/>
          <a:sy n="95" d="100"/>
        </p:scale>
        <p:origin x="416" y="6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F40CD2-E07B-BE49-863E-68B39CEA07CE}" type="datetimeFigureOut">
              <a:rPr lang="en-US" smtClean="0"/>
              <a:t>4/30/20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E99707-D5CC-0042-8B69-470F1E17CF90}" type="slidenum">
              <a:rPr lang="en-US" smtClean="0"/>
              <a:t>‹#›</a:t>
            </a:fld>
            <a:endParaRPr lang="en-US"/>
          </a:p>
        </p:txBody>
      </p:sp>
    </p:spTree>
    <p:extLst>
      <p:ext uri="{BB962C8B-B14F-4D97-AF65-F5344CB8AC3E}">
        <p14:creationId xmlns:p14="http://schemas.microsoft.com/office/powerpoint/2010/main" val="495574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E99707-D5CC-0042-8B69-470F1E17CF90}" type="slidenum">
              <a:rPr lang="en-US" smtClean="0"/>
              <a:t>12</a:t>
            </a:fld>
            <a:endParaRPr lang="en-US"/>
          </a:p>
        </p:txBody>
      </p:sp>
    </p:spTree>
    <p:extLst>
      <p:ext uri="{BB962C8B-B14F-4D97-AF65-F5344CB8AC3E}">
        <p14:creationId xmlns:p14="http://schemas.microsoft.com/office/powerpoint/2010/main" val="3615448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4/30/20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4/30/20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4/30/20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4/30/20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4/30/20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4/30/20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4/30/20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4/30/20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4/30/20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4/30/20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4/30/20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4/30/20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 Id="rId3"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documents.worldbank.org/curated/en/207371500386458722/pdf/117581-WP-P159838-PUBLIC-ClimateSmartMiningJuly.pdf"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 Id="rId3" Type="http://schemas.openxmlformats.org/officeDocument/2006/relationships/image" Target="../media/image1.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 Id="rId3" Type="http://schemas.openxmlformats.org/officeDocument/2006/relationships/image" Target="../media/image1.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20.xml.rels><?xml version="1.0" encoding="UTF-8" standalone="yes"?>
<Relationships xmlns="http://schemas.openxmlformats.org/package/2006/relationships"><Relationship Id="rId11" Type="http://schemas.openxmlformats.org/officeDocument/2006/relationships/hyperlink" Target="https://www.statista.com/statistics/910853/global-mine-production-of-molybdenum-by-country/" TargetMode="External"/><Relationship Id="rId12" Type="http://schemas.openxmlformats.org/officeDocument/2006/relationships/hyperlink" Target="https://cumoco.com/wp-content/uploads/2018/04/CuMo-Moly-Battery-2018.pdf" TargetMode="External"/><Relationship Id="rId13" Type="http://schemas.openxmlformats.org/officeDocument/2006/relationships/hyperlink" Target="https://www.ncsl.org/research/energy/renewable-portfolio-standards.aspx" TargetMode="External"/><Relationship Id="rId14" Type="http://schemas.openxmlformats.org/officeDocument/2006/relationships/hyperlink" Target="https://www.worldsteel.org/en/dam/jcr:96d7a585-e6b2-4d63-b943-4cd9ab621a91/World%2520Steel%2520in%2520Figures%25202019.pdf" TargetMode="External"/><Relationship Id="rId15" Type="http://schemas.openxmlformats.org/officeDocument/2006/relationships/hyperlink" Target="https://news.energysage.com/best-solar-panel-manufacturers-usa/" TargetMode="External"/><Relationship Id="rId16" Type="http://schemas.openxmlformats.org/officeDocument/2006/relationships/hyperlink" Target="https://www.energydigital.com/top-10/top-10-wind-turbine-suppliers" TargetMode="External"/><Relationship Id="rId1" Type="http://schemas.openxmlformats.org/officeDocument/2006/relationships/slideLayout" Target="../slideLayouts/slideLayout2.xml"/><Relationship Id="rId2" Type="http://schemas.openxmlformats.org/officeDocument/2006/relationships/hyperlink" Target="https://www.thomasnet.com/articles/top-suppliers/battery-manufacturers-suppliers/" TargetMode="External"/><Relationship Id="rId3" Type="http://schemas.openxmlformats.org/officeDocument/2006/relationships/hyperlink" Target="https://www.usgs.gov/faqs/what-materials-are-used-make-wind-turbines?qt-news_science_products=0#qt-news_science_products" TargetMode="External"/><Relationship Id="rId4" Type="http://schemas.openxmlformats.org/officeDocument/2006/relationships/hyperlink" Target="http://documents.worldbank.org/curated/en/207371500386458722/pdf/117581-WP-P159838-PUBLIC-ClimateSmartMiningJuly.pdf" TargetMode="External"/><Relationship Id="rId5" Type="http://schemas.openxmlformats.org/officeDocument/2006/relationships/hyperlink" Target="https://www.imoa.info/download_files/sustainability/IMOA_solar_15.pdf" TargetMode="External"/><Relationship Id="rId6" Type="http://schemas.openxmlformats.org/officeDocument/2006/relationships/hyperlink" Target="https://www.imoa.info/molybdenum/molybdenum-history.php" TargetMode="External"/><Relationship Id="rId7" Type="http://schemas.openxmlformats.org/officeDocument/2006/relationships/hyperlink" Target="https://www.nwf.org/~/media/PDFs/Wildlife/Mining-Loopholes/CO_MtEmmonsMine_v2.ashx" TargetMode="External"/><Relationship Id="rId8" Type="http://schemas.openxmlformats.org/officeDocument/2006/relationships/hyperlink" Target="https://vault.si.com/vault/1979/02/19/life-or-death-for-a-red-lady-crested-butte-is-a-beaut-of-a-spot-whose-mountain-glows-in-the-sunset-but-a-mine-could-make-it-a-molehill" TargetMode="External"/><Relationship Id="rId9" Type="http://schemas.openxmlformats.org/officeDocument/2006/relationships/hyperlink" Target="https://www.hccacb.org/2016/05/freeportmemc-terminates-all-proposed-mine-plans-on-mt-emmons/" TargetMode="External"/><Relationship Id="rId10" Type="http://schemas.openxmlformats.org/officeDocument/2006/relationships/hyperlink" Target="https://mountaintownnews.net/2016/03/17/retiring-the-molybdenum-damocles-sword-of-mt-emmons-hanging-over-crested-butt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ncsl.org/research/energy/renewable-portfolio-standards.aspx"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6738F172-08B9-4BA5-B753-7D93472C0B1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4" name="Picture 13">
            <a:extLst>
              <a:ext uri="{FF2B5EF4-FFF2-40B4-BE49-F238E27FC236}">
                <a16:creationId xmlns:a16="http://schemas.microsoft.com/office/drawing/2014/main" xmlns="" id="{C900681B-C4FD-40B3-B5BC-C33231614C9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6" name="Straight Connector 15">
            <a:extLst>
              <a:ext uri="{FF2B5EF4-FFF2-40B4-BE49-F238E27FC236}">
                <a16:creationId xmlns:a16="http://schemas.microsoft.com/office/drawing/2014/main" xmlns="" id="{FEAACD67-2FB5-4530-9B74-8D946F1CE9E3}"/>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b="26710"/>
          <a:stretch/>
        </p:blipFill>
        <p:spPr>
          <a:xfrm>
            <a:off x="20" y="-134462"/>
            <a:ext cx="12191980" cy="7100037"/>
          </a:xfrm>
          <a:prstGeom prst="rect">
            <a:avLst/>
          </a:prstGeom>
        </p:spPr>
      </p:pic>
    </p:spTree>
    <p:extLst>
      <p:ext uri="{BB962C8B-B14F-4D97-AF65-F5344CB8AC3E}">
        <p14:creationId xmlns:p14="http://schemas.microsoft.com/office/powerpoint/2010/main" val="26104984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CDDE5CDF-1512-4CDA-B956-23D223F8DE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a:extLst>
              <a:ext uri="{FF2B5EF4-FFF2-40B4-BE49-F238E27FC236}">
                <a16:creationId xmlns:a16="http://schemas.microsoft.com/office/drawing/2014/main" xmlns="" id="{B029D7D8-5A6B-4C76-94C8-15798C6C5ADB}"/>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4" name="Straight Connector 13">
            <a:extLst>
              <a:ext uri="{FF2B5EF4-FFF2-40B4-BE49-F238E27FC236}">
                <a16:creationId xmlns:a16="http://schemas.microsoft.com/office/drawing/2014/main" xmlns="" id="{A5C9319C-E20D-4884-952F-60B6A58C3E34}"/>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useBgFill="1">
        <p:nvSpPr>
          <p:cNvPr id="16" name="Rectangle 15">
            <a:extLst>
              <a:ext uri="{FF2B5EF4-FFF2-40B4-BE49-F238E27FC236}">
                <a16:creationId xmlns:a16="http://schemas.microsoft.com/office/drawing/2014/main" xmlns="" id="{F1176DA6-4BBF-42A4-9C94-E6613CCD6B3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xmlns="" id="{99AAB0AE-172B-4FB4-80C2-86CD6B82422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chemeClr val="bg1"/>
          </a:solidFill>
          <a:ln w="22225">
            <a:solidFill>
              <a:srgbClr val="0566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760540" y="643467"/>
            <a:ext cx="8670919" cy="5571066"/>
          </a:xfrm>
          <a:prstGeom prst="rect">
            <a:avLst/>
          </a:prstGeom>
        </p:spPr>
      </p:pic>
    </p:spTree>
    <p:extLst>
      <p:ext uri="{BB962C8B-B14F-4D97-AF65-F5344CB8AC3E}">
        <p14:creationId xmlns:p14="http://schemas.microsoft.com/office/powerpoint/2010/main" val="11247801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51579" y="804519"/>
            <a:ext cx="9603275" cy="1049235"/>
          </a:xfrm>
        </p:spPr>
        <p:txBody>
          <a:bodyPr>
            <a:normAutofit/>
          </a:bodyPr>
          <a:lstStyle/>
          <a:p>
            <a:r>
              <a:rPr lang="en-US" dirty="0"/>
              <a:t>Political Analysis:</a:t>
            </a:r>
            <a:br>
              <a:rPr lang="en-US" dirty="0"/>
            </a:br>
            <a:r>
              <a:rPr lang="en-US" dirty="0"/>
              <a:t>The Renewable Paradox</a:t>
            </a:r>
          </a:p>
        </p:txBody>
      </p:sp>
      <p:sp>
        <p:nvSpPr>
          <p:cNvPr id="3" name="Content Placeholder 2"/>
          <p:cNvSpPr>
            <a:spLocks noGrp="1"/>
          </p:cNvSpPr>
          <p:nvPr>
            <p:ph idx="1"/>
          </p:nvPr>
        </p:nvSpPr>
        <p:spPr>
          <a:xfrm>
            <a:off x="1451579" y="2015732"/>
            <a:ext cx="8698261" cy="3457605"/>
          </a:xfrm>
        </p:spPr>
        <p:txBody>
          <a:bodyPr>
            <a:normAutofit/>
          </a:bodyPr>
          <a:lstStyle/>
          <a:p>
            <a:pPr>
              <a:lnSpc>
                <a:spcPct val="110000"/>
              </a:lnSpc>
            </a:pPr>
            <a:r>
              <a:rPr lang="en-US" sz="1400" dirty="0"/>
              <a:t>A study done by the World Bank Group and the Extractives Global Program Report showed that “(wind, solar, hydrogen and electricity systems) are in fact significantly MORE material intensive in their composition than current traditional fossil-fuel-based energy supply systems”</a:t>
            </a:r>
          </a:p>
          <a:p>
            <a:pPr>
              <a:lnSpc>
                <a:spcPct val="110000"/>
              </a:lnSpc>
            </a:pPr>
            <a:r>
              <a:rPr lang="en-US" sz="1400" dirty="0"/>
              <a:t>“Relevant metals demand roughly doubles for wind and solar technologies, but the most significant upsurge occurs with energy battery storage technologies—more than a 1000 percent rise for metals required for that particular clean energy option</a:t>
            </a:r>
            <a:r>
              <a:rPr lang="en-US" sz="1400" dirty="0" smtClean="0"/>
              <a:t>” </a:t>
            </a:r>
            <a:r>
              <a:rPr lang="en-US" sz="1400" dirty="0">
                <a:hlinkClick r:id="rId2"/>
              </a:rPr>
              <a:t>http://documents.worldbank.org/curated/en/207371500386458722/pdf/117581-WP-P159838-PUBLIC-ClimateSmartMiningJuly.pdf</a:t>
            </a:r>
            <a:endParaRPr lang="en-US" sz="1400" dirty="0"/>
          </a:p>
          <a:p>
            <a:pPr>
              <a:lnSpc>
                <a:spcPct val="110000"/>
              </a:lnSpc>
            </a:pPr>
            <a:r>
              <a:rPr lang="en-US" sz="1400" dirty="0"/>
              <a:t>How can </a:t>
            </a:r>
            <a:r>
              <a:rPr lang="en-US" sz="1400" dirty="0" smtClean="0"/>
              <a:t>these US </a:t>
            </a:r>
            <a:r>
              <a:rPr lang="en-US" sz="1400" dirty="0"/>
              <a:t>mandates be achieved if cities like Crested Butte and it’s High City Council Commission refuse to allow mining in a mineral rich area.</a:t>
            </a:r>
          </a:p>
          <a:p>
            <a:pPr>
              <a:lnSpc>
                <a:spcPct val="110000"/>
              </a:lnSpc>
            </a:pPr>
            <a:r>
              <a:rPr lang="en-US" sz="1400" dirty="0" smtClean="0"/>
              <a:t>The HCCC and Crested Butte fight Coal and natural gas projects and advocate for renewable Energy, but don’t realize that an essential part of reducing carbon emissions is through mining for metals and other rare earths.</a:t>
            </a:r>
            <a:endParaRPr lang="en-US" sz="1400" dirty="0"/>
          </a:p>
        </p:txBody>
      </p:sp>
    </p:spTree>
    <p:extLst>
      <p:ext uri="{BB962C8B-B14F-4D97-AF65-F5344CB8AC3E}">
        <p14:creationId xmlns:p14="http://schemas.microsoft.com/office/powerpoint/2010/main" val="13827097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54F891EB-ED45-44C3-95D6-FFB2EC07FA1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2EA385B8-7C85-4CE0-AE3A-00EB627B344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812205" y="804519"/>
            <a:ext cx="3241820" cy="4431360"/>
          </a:xfrm>
        </p:spPr>
        <p:txBody>
          <a:bodyPr anchor="ctr">
            <a:normAutofit/>
          </a:bodyPr>
          <a:lstStyle/>
          <a:p>
            <a:r>
              <a:rPr lang="en-US" dirty="0"/>
              <a:t>100% Renewables mean becoming dependent on China</a:t>
            </a:r>
          </a:p>
        </p:txBody>
      </p:sp>
      <p:cxnSp>
        <p:nvCxnSpPr>
          <p:cNvPr id="12" name="Straight Connector 11">
            <a:extLst>
              <a:ext uri="{FF2B5EF4-FFF2-40B4-BE49-F238E27FC236}">
                <a16:creationId xmlns:a16="http://schemas.microsoft.com/office/drawing/2014/main" xmlns="" id="{19AF263B-E208-40DF-A182-5193478DCFA4}"/>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45156" y="890353"/>
            <a:ext cx="0" cy="4572000"/>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4637863" y="804520"/>
            <a:ext cx="6102559" cy="4431359"/>
          </a:xfrm>
        </p:spPr>
        <p:txBody>
          <a:bodyPr anchor="ctr">
            <a:normAutofit/>
          </a:bodyPr>
          <a:lstStyle/>
          <a:p>
            <a:r>
              <a:rPr lang="en-US" dirty="0"/>
              <a:t>If a push for permitting and opening new mines in the US isn’t made a top priority, the United states </a:t>
            </a:r>
            <a:r>
              <a:rPr lang="en-US" dirty="0" smtClean="0"/>
              <a:t>will rely </a:t>
            </a:r>
            <a:r>
              <a:rPr lang="en-US" dirty="0"/>
              <a:t>on the Communist Party of China for natural resources, finished goods, and worst of all energy.</a:t>
            </a:r>
          </a:p>
        </p:txBody>
      </p:sp>
      <p:pic>
        <p:nvPicPr>
          <p:cNvPr id="14" name="Picture 13">
            <a:extLst>
              <a:ext uri="{FF2B5EF4-FFF2-40B4-BE49-F238E27FC236}">
                <a16:creationId xmlns:a16="http://schemas.microsoft.com/office/drawing/2014/main" xmlns="" id="{DCC0100C-A457-45B1-8A8B-8740F43EC158}"/>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Tree>
    <p:extLst>
      <p:ext uri="{BB962C8B-B14F-4D97-AF65-F5344CB8AC3E}">
        <p14:creationId xmlns:p14="http://schemas.microsoft.com/office/powerpoint/2010/main" val="559567364"/>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xmlns="" id="{C630F413-44CE-4746-9821-9E0107978E7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xmlns="" id="{22D671B1-B099-4F9C-B9CC-9D22B4DAF8A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7555992" y="707475"/>
            <a:ext cx="3157577" cy="1312001"/>
          </a:xfrm>
        </p:spPr>
        <p:txBody>
          <a:bodyPr anchor="t">
            <a:normAutofit/>
          </a:bodyPr>
          <a:lstStyle/>
          <a:p>
            <a:r>
              <a:rPr lang="en-US" sz="2800"/>
              <a:t>Molybdenum production by country</a:t>
            </a:r>
          </a:p>
        </p:txBody>
      </p:sp>
      <p:cxnSp>
        <p:nvCxnSpPr>
          <p:cNvPr id="17" name="Straight Connector 16">
            <a:extLst>
              <a:ext uri="{FF2B5EF4-FFF2-40B4-BE49-F238E27FC236}">
                <a16:creationId xmlns:a16="http://schemas.microsoft.com/office/drawing/2014/main" xmlns="" id="{7552FBEF-FA69-427B-8245-0A518E0513D5}"/>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55992" y="2146542"/>
            <a:ext cx="3157578"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9" name="Title 1">
            <a:extLst>
              <a:ext uri="{FF2B5EF4-FFF2-40B4-BE49-F238E27FC236}">
                <a16:creationId xmlns:a16="http://schemas.microsoft.com/office/drawing/2014/main" xmlns="" id="{898488B7-DBD3-40E7-B54B-4DA6C5693EF3}"/>
              </a:ext>
              <a:ext uri="{C183D7F6-B498-43B3-948B-1728B52AA6E4}">
                <adec:decorative xmlns:adec="http://schemas.microsoft.com/office/drawing/2017/decorative" xmlns=""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8" name="Content Placeholder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6348" y="2294397"/>
            <a:ext cx="5761020" cy="2333213"/>
          </a:xfrm>
          <a:prstGeom prst="rect">
            <a:avLst/>
          </a:prstGeom>
        </p:spPr>
      </p:pic>
      <p:sp>
        <p:nvSpPr>
          <p:cNvPr id="10" name="Content Placeholder 9">
            <a:extLst>
              <a:ext uri="{FF2B5EF4-FFF2-40B4-BE49-F238E27FC236}">
                <a16:creationId xmlns:a16="http://schemas.microsoft.com/office/drawing/2014/main" xmlns="" id="{44193AC1-5A03-4FE8-B8A4-F1C89F1D3BC6}"/>
              </a:ext>
            </a:extLst>
          </p:cNvPr>
          <p:cNvSpPr>
            <a:spLocks noGrp="1"/>
          </p:cNvSpPr>
          <p:nvPr>
            <p:ph idx="1"/>
          </p:nvPr>
        </p:nvSpPr>
        <p:spPr>
          <a:xfrm>
            <a:off x="7554138" y="2273608"/>
            <a:ext cx="3159432" cy="3940925"/>
          </a:xfrm>
        </p:spPr>
        <p:txBody>
          <a:bodyPr>
            <a:normAutofit/>
          </a:bodyPr>
          <a:lstStyle/>
          <a:p>
            <a:r>
              <a:rPr lang="en-US" dirty="0" smtClean="0"/>
              <a:t>China by far is the world’s largest producer of MO, they nearly triple US production</a:t>
            </a:r>
          </a:p>
          <a:p>
            <a:r>
              <a:rPr lang="en-US" dirty="0" smtClean="0"/>
              <a:t>They are able to control the price of Molybdenum, making it difficult for new mines in other countries to open</a:t>
            </a:r>
            <a:endParaRPr lang="en-US" dirty="0"/>
          </a:p>
        </p:txBody>
      </p:sp>
    </p:spTree>
    <p:extLst>
      <p:ext uri="{BB962C8B-B14F-4D97-AF65-F5344CB8AC3E}">
        <p14:creationId xmlns:p14="http://schemas.microsoft.com/office/powerpoint/2010/main" val="14637532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xmlns="" id="{C630F413-44CE-4746-9821-9E0107978E7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xmlns="" id="{22D671B1-B099-4F9C-B9CC-9D22B4DAF8A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7555992" y="707475"/>
            <a:ext cx="3157577" cy="1312001"/>
          </a:xfrm>
        </p:spPr>
        <p:txBody>
          <a:bodyPr anchor="t">
            <a:normAutofit/>
          </a:bodyPr>
          <a:lstStyle/>
          <a:p>
            <a:r>
              <a:rPr lang="en-US" sz="2800"/>
              <a:t>Steel production by country</a:t>
            </a:r>
          </a:p>
        </p:txBody>
      </p:sp>
      <p:cxnSp>
        <p:nvCxnSpPr>
          <p:cNvPr id="16" name="Straight Connector 15">
            <a:extLst>
              <a:ext uri="{FF2B5EF4-FFF2-40B4-BE49-F238E27FC236}">
                <a16:creationId xmlns:a16="http://schemas.microsoft.com/office/drawing/2014/main" xmlns="" id="{7552FBEF-FA69-427B-8245-0A518E0513D5}"/>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55992" y="2146542"/>
            <a:ext cx="3157578"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8" name="Title 1">
            <a:extLst>
              <a:ext uri="{FF2B5EF4-FFF2-40B4-BE49-F238E27FC236}">
                <a16:creationId xmlns:a16="http://schemas.microsoft.com/office/drawing/2014/main" xmlns="" id="{898488B7-DBD3-40E7-B54B-4DA6C5693EF3}"/>
              </a:ext>
              <a:ext uri="{C183D7F6-B498-43B3-948B-1728B52AA6E4}">
                <adec:decorative xmlns:adec="http://schemas.microsoft.com/office/drawing/2017/decorative" xmlns=""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7"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6348" y="1624679"/>
            <a:ext cx="5761020" cy="3672650"/>
          </a:xfrm>
          <a:prstGeom prst="rect">
            <a:avLst/>
          </a:prstGeom>
        </p:spPr>
      </p:pic>
      <p:sp>
        <p:nvSpPr>
          <p:cNvPr id="9" name="Content Placeholder 8">
            <a:extLst>
              <a:ext uri="{FF2B5EF4-FFF2-40B4-BE49-F238E27FC236}">
                <a16:creationId xmlns:a16="http://schemas.microsoft.com/office/drawing/2014/main" xmlns="" id="{86310C42-528C-4DE2-8A95-61434C64693F}"/>
              </a:ext>
            </a:extLst>
          </p:cNvPr>
          <p:cNvSpPr>
            <a:spLocks noGrp="1"/>
          </p:cNvSpPr>
          <p:nvPr>
            <p:ph idx="1"/>
          </p:nvPr>
        </p:nvSpPr>
        <p:spPr>
          <a:xfrm>
            <a:off x="7554138" y="2273608"/>
            <a:ext cx="3159432" cy="3940925"/>
          </a:xfrm>
        </p:spPr>
        <p:txBody>
          <a:bodyPr>
            <a:normAutofit/>
          </a:bodyPr>
          <a:lstStyle/>
          <a:p>
            <a:r>
              <a:rPr lang="en-US" dirty="0" smtClean="0"/>
              <a:t>China became the world leader in steel production in the year 2000, and has steadily increased the gap between them and the rest of the world</a:t>
            </a:r>
            <a:endParaRPr lang="en-US" dirty="0"/>
          </a:p>
        </p:txBody>
      </p:sp>
    </p:spTree>
    <p:extLst>
      <p:ext uri="{BB962C8B-B14F-4D97-AF65-F5344CB8AC3E}">
        <p14:creationId xmlns:p14="http://schemas.microsoft.com/office/powerpoint/2010/main" val="1805444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xmlns="" id="{35C3D674-3D59-4E93-80CA-0C0A9095E81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xmlns="" id="{C884B8F8-FDC9-498B-9960-5D7260AFCB03}"/>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417737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51580" y="804520"/>
            <a:ext cx="4176511" cy="1049235"/>
          </a:xfrm>
        </p:spPr>
        <p:txBody>
          <a:bodyPr>
            <a:normAutofit/>
          </a:bodyPr>
          <a:lstStyle/>
          <a:p>
            <a:r>
              <a:rPr lang="en-US" dirty="0"/>
              <a:t>Solar Panel </a:t>
            </a:r>
            <a:r>
              <a:rPr lang="en-US" dirty="0" smtClean="0"/>
              <a:t>manufacturers</a:t>
            </a:r>
            <a:endParaRPr lang="en-US" dirty="0"/>
          </a:p>
        </p:txBody>
      </p:sp>
      <p:sp>
        <p:nvSpPr>
          <p:cNvPr id="27" name="Rectangle 26">
            <a:extLst>
              <a:ext uri="{FF2B5EF4-FFF2-40B4-BE49-F238E27FC236}">
                <a16:creationId xmlns:a16="http://schemas.microsoft.com/office/drawing/2014/main" xmlns="" id="{EF2A81E1-BCBE-426B-8C09-33274E69409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9" name="Content Placeholder 8">
            <a:extLst>
              <a:ext uri="{FF2B5EF4-FFF2-40B4-BE49-F238E27FC236}">
                <a16:creationId xmlns:a16="http://schemas.microsoft.com/office/drawing/2014/main" xmlns="" id="{732B3013-BD41-4869-9771-5B88496AD334}"/>
              </a:ext>
            </a:extLst>
          </p:cNvPr>
          <p:cNvSpPr>
            <a:spLocks noGrp="1"/>
          </p:cNvSpPr>
          <p:nvPr>
            <p:ph idx="1"/>
          </p:nvPr>
        </p:nvSpPr>
        <p:spPr>
          <a:xfrm>
            <a:off x="1451581" y="2015732"/>
            <a:ext cx="4172212" cy="3450613"/>
          </a:xfrm>
        </p:spPr>
        <p:txBody>
          <a:bodyPr>
            <a:normAutofit/>
          </a:bodyPr>
          <a:lstStyle/>
          <a:p>
            <a:r>
              <a:rPr lang="en-US" dirty="0"/>
              <a:t>6 of the worlds top producers are from China 7 if you include Hong Kong</a:t>
            </a:r>
          </a:p>
        </p:txBody>
      </p:sp>
      <p:pic>
        <p:nvPicPr>
          <p:cNvPr id="7"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4411" y="1120784"/>
            <a:ext cx="4960442" cy="4030359"/>
          </a:xfrm>
          <a:prstGeom prst="rect">
            <a:avLst/>
          </a:prstGeom>
        </p:spPr>
      </p:pic>
      <p:pic>
        <p:nvPicPr>
          <p:cNvPr id="29" name="Picture 28">
            <a:extLst>
              <a:ext uri="{FF2B5EF4-FFF2-40B4-BE49-F238E27FC236}">
                <a16:creationId xmlns:a16="http://schemas.microsoft.com/office/drawing/2014/main" xmlns="" id="{39D1DDD4-5BB3-45BA-B9B3-06B62299AD79}"/>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31" name="Straight Connector 30">
            <a:extLst>
              <a:ext uri="{FF2B5EF4-FFF2-40B4-BE49-F238E27FC236}">
                <a16:creationId xmlns:a16="http://schemas.microsoft.com/office/drawing/2014/main" xmlns="" id="{A24DAE64-2302-42EA-8239-F2F0775CA5AD}"/>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7924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Windmill Manufacturers </a:t>
            </a:r>
            <a:endParaRPr lang="en-US" dirty="0"/>
          </a:p>
        </p:txBody>
      </p:sp>
      <p:sp>
        <p:nvSpPr>
          <p:cNvPr id="3" name="Content Placeholder 2"/>
          <p:cNvSpPr>
            <a:spLocks noGrp="1"/>
          </p:cNvSpPr>
          <p:nvPr>
            <p:ph idx="1"/>
          </p:nvPr>
        </p:nvSpPr>
        <p:spPr/>
        <p:txBody>
          <a:bodyPr/>
          <a:lstStyle/>
          <a:p>
            <a:r>
              <a:rPr lang="en-US" b="1" dirty="0"/>
              <a:t>3 of the top 10 wind manufactories are in china </a:t>
            </a:r>
            <a:endParaRPr lang="en-US" b="1" dirty="0" smtClean="0"/>
          </a:p>
          <a:p>
            <a:r>
              <a:rPr lang="en-US" b="1" dirty="0" smtClean="0"/>
              <a:t>Ming Yang-china</a:t>
            </a:r>
          </a:p>
          <a:p>
            <a:r>
              <a:rPr lang="en-US" b="1" dirty="0"/>
              <a:t>United </a:t>
            </a:r>
            <a:r>
              <a:rPr lang="en-US" b="1" dirty="0" smtClean="0"/>
              <a:t>Power-china</a:t>
            </a:r>
          </a:p>
          <a:p>
            <a:r>
              <a:rPr lang="en-US" b="1" dirty="0" err="1" smtClean="0"/>
              <a:t>Goldwind</a:t>
            </a:r>
            <a:r>
              <a:rPr lang="en-US" b="1" dirty="0" smtClean="0"/>
              <a:t>-china</a:t>
            </a:r>
          </a:p>
        </p:txBody>
      </p:sp>
    </p:spTree>
    <p:extLst>
      <p:ext uri="{BB962C8B-B14F-4D97-AF65-F5344CB8AC3E}">
        <p14:creationId xmlns:p14="http://schemas.microsoft.com/office/powerpoint/2010/main" val="12718689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xmlns="" id="{35C3D674-3D59-4E93-80CA-0C0A9095E81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a:extLst>
              <a:ext uri="{FF2B5EF4-FFF2-40B4-BE49-F238E27FC236}">
                <a16:creationId xmlns:a16="http://schemas.microsoft.com/office/drawing/2014/main" xmlns="" id="{C884B8F8-FDC9-498B-9960-5D7260AFCB03}"/>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417737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51580" y="804520"/>
            <a:ext cx="4176511" cy="1049235"/>
          </a:xfrm>
        </p:spPr>
        <p:txBody>
          <a:bodyPr>
            <a:normAutofit/>
          </a:bodyPr>
          <a:lstStyle/>
          <a:p>
            <a:r>
              <a:rPr lang="en-US" sz="2500" dirty="0"/>
              <a:t>Top Lithium Ion battery manufacturers</a:t>
            </a:r>
          </a:p>
        </p:txBody>
      </p:sp>
      <p:sp>
        <p:nvSpPr>
          <p:cNvPr id="29" name="Rectangle 28">
            <a:extLst>
              <a:ext uri="{FF2B5EF4-FFF2-40B4-BE49-F238E27FC236}">
                <a16:creationId xmlns:a16="http://schemas.microsoft.com/office/drawing/2014/main" xmlns="" id="{EF2A81E1-BCBE-426B-8C09-33274E69409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9" name="Content Placeholder 8">
            <a:extLst>
              <a:ext uri="{FF2B5EF4-FFF2-40B4-BE49-F238E27FC236}">
                <a16:creationId xmlns:a16="http://schemas.microsoft.com/office/drawing/2014/main" xmlns="" id="{4C9C2645-11E1-4A98-B52D-7E87614C0CCB}"/>
              </a:ext>
            </a:extLst>
          </p:cNvPr>
          <p:cNvSpPr>
            <a:spLocks noGrp="1"/>
          </p:cNvSpPr>
          <p:nvPr>
            <p:ph idx="1"/>
          </p:nvPr>
        </p:nvSpPr>
        <p:spPr>
          <a:xfrm>
            <a:off x="1451580" y="2058304"/>
            <a:ext cx="4172212" cy="3450613"/>
          </a:xfrm>
        </p:spPr>
        <p:txBody>
          <a:bodyPr>
            <a:normAutofit/>
          </a:bodyPr>
          <a:lstStyle/>
          <a:p>
            <a:pPr marL="0" marR="0" lvl="0" indent="0" defTabSz="914400" eaLnBrk="1" fontAlgn="auto" latinLnBrk="0" hangingPunct="1">
              <a:spcBef>
                <a:spcPts val="0"/>
              </a:spcBef>
              <a:spcAft>
                <a:spcPts val="0"/>
              </a:spcAft>
              <a:buClrTx/>
              <a:buSzTx/>
              <a:buFontTx/>
              <a:buNone/>
              <a:tabLst/>
              <a:defRPr/>
            </a:pPr>
            <a:r>
              <a:rPr lang="en-US" dirty="0" smtClean="0"/>
              <a:t>7 out of 12 are in China</a:t>
            </a:r>
          </a:p>
          <a:p>
            <a:pPr marL="0" marR="0" lvl="0" indent="0" defTabSz="914400" eaLnBrk="1" fontAlgn="auto" latinLnBrk="0" hangingPunct="1">
              <a:spcBef>
                <a:spcPts val="0"/>
              </a:spcBef>
              <a:spcAft>
                <a:spcPts val="0"/>
              </a:spcAft>
              <a:buClrTx/>
              <a:buSzTx/>
              <a:buFontTx/>
              <a:buNone/>
              <a:tabLst/>
              <a:defRPr/>
            </a:pPr>
            <a:endParaRPr lang="en-US" dirty="0"/>
          </a:p>
          <a:p>
            <a:pPr marL="0" marR="0" lvl="0" indent="0" defTabSz="914400" eaLnBrk="1" fontAlgn="auto" latinLnBrk="0" hangingPunct="1">
              <a:spcBef>
                <a:spcPts val="0"/>
              </a:spcBef>
              <a:spcAft>
                <a:spcPts val="0"/>
              </a:spcAft>
              <a:buClrTx/>
              <a:buSzTx/>
              <a:buFontTx/>
              <a:buNone/>
              <a:tabLst/>
              <a:defRPr/>
            </a:pPr>
            <a:r>
              <a:rPr lang="en-US" dirty="0" smtClean="0"/>
              <a:t>China is on the way towards a Monopoly on Renewable Energy.  </a:t>
            </a:r>
            <a:endParaRPr lang="en-US" dirty="0"/>
          </a:p>
        </p:txBody>
      </p:sp>
      <p:pic>
        <p:nvPicPr>
          <p:cNvPr id="7"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4411" y="1145587"/>
            <a:ext cx="4960442" cy="3980754"/>
          </a:xfrm>
          <a:prstGeom prst="rect">
            <a:avLst/>
          </a:prstGeom>
        </p:spPr>
      </p:pic>
      <p:pic>
        <p:nvPicPr>
          <p:cNvPr id="31" name="Picture 30">
            <a:extLst>
              <a:ext uri="{FF2B5EF4-FFF2-40B4-BE49-F238E27FC236}">
                <a16:creationId xmlns:a16="http://schemas.microsoft.com/office/drawing/2014/main" xmlns="" id="{39D1DDD4-5BB3-45BA-B9B3-06B62299AD79}"/>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33" name="Straight Connector 32">
            <a:extLst>
              <a:ext uri="{FF2B5EF4-FFF2-40B4-BE49-F238E27FC236}">
                <a16:creationId xmlns:a16="http://schemas.microsoft.com/office/drawing/2014/main" xmlns="" id="{A24DAE64-2302-42EA-8239-F2F0775CA5AD}"/>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50688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it means.</a:t>
            </a:r>
            <a:endParaRPr lang="en-US" dirty="0"/>
          </a:p>
        </p:txBody>
      </p:sp>
      <p:sp>
        <p:nvSpPr>
          <p:cNvPr id="3" name="Content Placeholder 2"/>
          <p:cNvSpPr>
            <a:spLocks noGrp="1"/>
          </p:cNvSpPr>
          <p:nvPr>
            <p:ph idx="1"/>
          </p:nvPr>
        </p:nvSpPr>
        <p:spPr/>
        <p:txBody>
          <a:bodyPr/>
          <a:lstStyle/>
          <a:p>
            <a:r>
              <a:rPr lang="en-US" dirty="0" smtClean="0"/>
              <a:t>China controls the flow of Molybdenum (and many other metals and rare earth minerals), Steel, Solar Panels, Batteries, and have a large market share in Windmill production</a:t>
            </a:r>
          </a:p>
          <a:p>
            <a:r>
              <a:rPr lang="en-US" dirty="0" smtClean="0"/>
              <a:t>With control at every step they will be able to control pricing just as John </a:t>
            </a:r>
            <a:r>
              <a:rPr lang="en-US" smtClean="0"/>
              <a:t>D Rockefeller </a:t>
            </a:r>
            <a:r>
              <a:rPr lang="en-US" dirty="0" smtClean="0"/>
              <a:t>did with Standard Oil</a:t>
            </a:r>
          </a:p>
        </p:txBody>
      </p:sp>
    </p:spTree>
    <p:extLst>
      <p:ext uri="{BB962C8B-B14F-4D97-AF65-F5344CB8AC3E}">
        <p14:creationId xmlns:p14="http://schemas.microsoft.com/office/powerpoint/2010/main" val="15987761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xmlns="" id="{23522FE7-5A29-4EF6-B1EF-2CA55748A77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31" name="Picture 30">
            <a:extLst>
              <a:ext uri="{FF2B5EF4-FFF2-40B4-BE49-F238E27FC236}">
                <a16:creationId xmlns:a16="http://schemas.microsoft.com/office/drawing/2014/main" xmlns="" id="{C2192E09-EBC7-416C-B887-DFF915D7F43D}"/>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33" name="Straight Connector 32">
            <a:extLst>
              <a:ext uri="{FF2B5EF4-FFF2-40B4-BE49-F238E27FC236}">
                <a16:creationId xmlns:a16="http://schemas.microsoft.com/office/drawing/2014/main" xmlns="" id="{2924498D-E084-44BE-A196-CFCE3556435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xmlns="" id="{3BBC7667-C352-4842-9AFD-E5C16AD002F4}"/>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37" name="Rectangle 36">
            <a:extLst>
              <a:ext uri="{FF2B5EF4-FFF2-40B4-BE49-F238E27FC236}">
                <a16:creationId xmlns:a16="http://schemas.microsoft.com/office/drawing/2014/main" xmlns="" id="{48D226DA-E368-46E4-BF0C-D467A1E86BF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365695" y="938717"/>
            <a:ext cx="8689157" cy="3541837"/>
          </a:xfrm>
        </p:spPr>
        <p:txBody>
          <a:bodyPr vert="horz" lIns="91440" tIns="45720" rIns="91440" bIns="0" rtlCol="0" anchor="b">
            <a:normAutofit/>
          </a:bodyPr>
          <a:lstStyle/>
          <a:p>
            <a:r>
              <a:rPr lang="en-US" sz="4100" dirty="0"/>
              <a:t>The United States must severe it’s Ties to Chinese renewable </a:t>
            </a:r>
            <a:r>
              <a:rPr lang="en-US" sz="4100" dirty="0" smtClean="0"/>
              <a:t>Energy, and the </a:t>
            </a:r>
            <a:r>
              <a:rPr lang="en-US" sz="4100" dirty="0"/>
              <a:t>First step is Opening new Mines like the Red Lady in Crested Butte</a:t>
            </a:r>
          </a:p>
        </p:txBody>
      </p:sp>
      <p:cxnSp>
        <p:nvCxnSpPr>
          <p:cNvPr id="39" name="Straight Connector 38">
            <a:extLst>
              <a:ext uri="{FF2B5EF4-FFF2-40B4-BE49-F238E27FC236}">
                <a16:creationId xmlns:a16="http://schemas.microsoft.com/office/drawing/2014/main" xmlns="" id="{7105F2EF-F4AA-488F-8E74-484FA0078518}"/>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776728" y="4735528"/>
            <a:ext cx="864301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9480093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3522FE7-5A29-4EF6-B1EF-2CA55748A77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a:extLst>
              <a:ext uri="{FF2B5EF4-FFF2-40B4-BE49-F238E27FC236}">
                <a16:creationId xmlns:a16="http://schemas.microsoft.com/office/drawing/2014/main" xmlns="" id="{C2192E09-EBC7-416C-B887-DFF915D7F43D}"/>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2" name="Straight Connector 11">
            <a:extLst>
              <a:ext uri="{FF2B5EF4-FFF2-40B4-BE49-F238E27FC236}">
                <a16:creationId xmlns:a16="http://schemas.microsoft.com/office/drawing/2014/main" xmlns="" id="{2924498D-E084-44BE-A196-CFCE3556435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xmlns="" id="{3BBC7667-C352-4842-9AFD-E5C16AD002F4}"/>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6" name="Rectangle 15">
            <a:extLst>
              <a:ext uri="{FF2B5EF4-FFF2-40B4-BE49-F238E27FC236}">
                <a16:creationId xmlns:a16="http://schemas.microsoft.com/office/drawing/2014/main" xmlns="" id="{F8454B2E-D2DB-42C2-A224-BCEC47B864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xmlns="" id="{08B61146-1CF0-40E1-B66E-C22BD9207E3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964987" y="802298"/>
            <a:ext cx="9089865" cy="3822329"/>
          </a:xfrm>
        </p:spPr>
        <p:txBody>
          <a:bodyPr vert="horz" lIns="91440" tIns="45720" rIns="91440" bIns="0" rtlCol="0" anchor="b">
            <a:normAutofit/>
          </a:bodyPr>
          <a:lstStyle/>
          <a:p>
            <a:r>
              <a:rPr lang="en-US" sz="4100" dirty="0"/>
              <a:t>Crested Butte’s strong contempt for a mine in their backyard has turned a once promising prospect into an almost impossible challenge.</a:t>
            </a:r>
            <a:br>
              <a:rPr lang="en-US" sz="4100" dirty="0"/>
            </a:br>
            <a:endParaRPr lang="en-US" sz="4100" dirty="0"/>
          </a:p>
        </p:txBody>
      </p:sp>
      <p:cxnSp>
        <p:nvCxnSpPr>
          <p:cNvPr id="20" name="Straight Connector 19">
            <a:extLst>
              <a:ext uri="{FF2B5EF4-FFF2-40B4-BE49-F238E27FC236}">
                <a16:creationId xmlns:a16="http://schemas.microsoft.com/office/drawing/2014/main" xmlns="" id="{7AE5065C-30A9-480A-9E93-74CC1490293D}"/>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776728" y="4735528"/>
            <a:ext cx="8643010"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22" name="Picture 21">
            <a:extLst>
              <a:ext uri="{FF2B5EF4-FFF2-40B4-BE49-F238E27FC236}">
                <a16:creationId xmlns:a16="http://schemas.microsoft.com/office/drawing/2014/main" xmlns="" id="{2F948680-1810-4961-805C-D0C28E7E93EE}"/>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Tree>
    <p:extLst>
      <p:ext uri="{BB962C8B-B14F-4D97-AF65-F5344CB8AC3E}">
        <p14:creationId xmlns:p14="http://schemas.microsoft.com/office/powerpoint/2010/main" val="17820729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25000" lnSpcReduction="20000"/>
          </a:bodyPr>
          <a:lstStyle/>
          <a:p>
            <a:r>
              <a:rPr lang="en-US" dirty="0">
                <a:hlinkClick r:id="rId2"/>
              </a:rPr>
              <a:t>https://www.thomasnet.com/articles/top-suppliers/battery-manufacturers-suppliers</a:t>
            </a:r>
            <a:r>
              <a:rPr lang="en-US" dirty="0" smtClean="0">
                <a:hlinkClick r:id="rId2"/>
              </a:rPr>
              <a:t>/</a:t>
            </a:r>
            <a:endParaRPr lang="en-US" dirty="0" smtClean="0"/>
          </a:p>
          <a:p>
            <a:r>
              <a:rPr lang="en-US" u="sng" dirty="0">
                <a:hlinkClick r:id="rId3"/>
              </a:rPr>
              <a:t>https://</a:t>
            </a:r>
            <a:r>
              <a:rPr lang="en-US" u="sng" dirty="0" smtClean="0">
                <a:hlinkClick r:id="rId3"/>
              </a:rPr>
              <a:t>www.usgs.gov/faqs/what-materials-are-used-make-wind-turbines?qt-news_science_products=0#qt-news_science_products</a:t>
            </a:r>
            <a:endParaRPr lang="en-US" u="sng" dirty="0" smtClean="0"/>
          </a:p>
          <a:p>
            <a:r>
              <a:rPr lang="en-US" dirty="0">
                <a:hlinkClick r:id="rId4"/>
              </a:rPr>
              <a:t>http://</a:t>
            </a:r>
            <a:r>
              <a:rPr lang="en-US" dirty="0" smtClean="0">
                <a:hlinkClick r:id="rId4"/>
              </a:rPr>
              <a:t>documents.worldbank.org/curated/en/207371500386458722/pdf/117581-WP-P159838-PUBLIC-ClimateSmartMiningJuly.pdf</a:t>
            </a:r>
            <a:endParaRPr lang="en-US" dirty="0" smtClean="0"/>
          </a:p>
          <a:p>
            <a:r>
              <a:rPr lang="en-US" u="sng" dirty="0">
                <a:hlinkClick r:id="rId5"/>
              </a:rPr>
              <a:t>https://www.imoa.info/download_files/sustainability/IMOA_solar_15.pdf</a:t>
            </a:r>
            <a:r>
              <a:rPr lang="en-US" dirty="0"/>
              <a:t> </a:t>
            </a:r>
            <a:endParaRPr lang="en-US" dirty="0"/>
          </a:p>
          <a:p>
            <a:r>
              <a:rPr lang="en-US" dirty="0">
                <a:hlinkClick r:id="rId6"/>
              </a:rPr>
              <a:t>https://www.imoa.info/molybdenum/molybdenum-history.php</a:t>
            </a:r>
            <a:endParaRPr lang="en-US" dirty="0"/>
          </a:p>
          <a:p>
            <a:r>
              <a:rPr lang="en-US" dirty="0">
                <a:hlinkClick r:id="rId7"/>
              </a:rPr>
              <a:t>https://www.nwf.org/~/media/PDFs/Wildlife/Mining-Loopholes/CO_MtEmmonsMine_v2.ashx</a:t>
            </a:r>
            <a:endParaRPr lang="en-US" dirty="0"/>
          </a:p>
          <a:p>
            <a:r>
              <a:rPr lang="en-US" dirty="0">
                <a:hlinkClick r:id="rId8"/>
              </a:rPr>
              <a:t>https://vault.si.com/vault/1979/02/19/life-or-death-for-a-red-lady-crested-butte-is-a-beaut-of-a-spot-whose-mountain-glows-in-the-sunset-but-a-mine-could-make-it-a-molehill</a:t>
            </a:r>
            <a:endParaRPr lang="en-US" dirty="0"/>
          </a:p>
          <a:p>
            <a:r>
              <a:rPr lang="en-US" dirty="0"/>
              <a:t> </a:t>
            </a:r>
            <a:r>
              <a:rPr lang="en-US" dirty="0">
                <a:hlinkClick r:id="rId9"/>
              </a:rPr>
              <a:t>https://www.hccacb.org/2016/05/freeportmemc-terminates-all-proposed-mine-plans-on-mt-emmons/</a:t>
            </a:r>
            <a:endParaRPr lang="en-US" dirty="0"/>
          </a:p>
          <a:p>
            <a:r>
              <a:rPr lang="en-US" dirty="0">
                <a:hlinkClick r:id="rId10"/>
              </a:rPr>
              <a:t>https://mountaintownnews.net/2016/03/17/retiring-the-molybdenum-damocles-sword-of-mt-emmons-hanging-over-crested-butte/</a:t>
            </a:r>
            <a:endParaRPr lang="en-US" dirty="0"/>
          </a:p>
          <a:p>
            <a:r>
              <a:rPr lang="en-US" dirty="0"/>
              <a:t> </a:t>
            </a:r>
            <a:r>
              <a:rPr lang="en-US" dirty="0">
                <a:hlinkClick r:id="rId11"/>
              </a:rPr>
              <a:t>https://www.statista.com/statistics/910853/global-mine-production-of-molybdenum-by-country</a:t>
            </a:r>
            <a:r>
              <a:rPr lang="en-US" dirty="0" smtClean="0">
                <a:hlinkClick r:id="rId11"/>
              </a:rPr>
              <a:t>/</a:t>
            </a:r>
            <a:endParaRPr lang="en-US" dirty="0" smtClean="0"/>
          </a:p>
          <a:p>
            <a:r>
              <a:rPr lang="en-US" dirty="0">
                <a:hlinkClick r:id="rId12"/>
              </a:rPr>
              <a:t>https://cumoco.com/wp-content/uploads/2018/04/CuMo-Moly-Battery-2018.pdf</a:t>
            </a:r>
            <a:endParaRPr lang="en-US" dirty="0"/>
          </a:p>
          <a:p>
            <a:r>
              <a:rPr lang="en-US" dirty="0">
                <a:hlinkClick r:id="rId13"/>
              </a:rPr>
              <a:t>https://www.ncsl.org/research/energy/renewable-portfolio-standards.aspx</a:t>
            </a:r>
            <a:endParaRPr lang="en-US" dirty="0"/>
          </a:p>
          <a:p>
            <a:r>
              <a:rPr lang="en-US" dirty="0">
                <a:hlinkClick r:id="rId14"/>
              </a:rPr>
              <a:t>https://</a:t>
            </a:r>
            <a:r>
              <a:rPr lang="en-US" dirty="0" smtClean="0">
                <a:hlinkClick r:id="rId14"/>
              </a:rPr>
              <a:t>www.worldsteel.org/en/dam/jcr:96d7a585-e6b2-4d63-b943-4cd9ab621a91/World%2520Steel%2520in%2520Figures%25202019.pdf</a:t>
            </a:r>
            <a:endParaRPr lang="en-US" dirty="0" smtClean="0"/>
          </a:p>
          <a:p>
            <a:r>
              <a:rPr lang="en-US" dirty="0">
                <a:hlinkClick r:id="rId15"/>
              </a:rPr>
              <a:t>https://news.energysage.com/best-solar-panel-manufacturers-usa</a:t>
            </a:r>
            <a:r>
              <a:rPr lang="en-US" dirty="0" smtClean="0">
                <a:hlinkClick r:id="rId15"/>
              </a:rPr>
              <a:t>/</a:t>
            </a:r>
            <a:endParaRPr lang="en-US" dirty="0" smtClean="0"/>
          </a:p>
          <a:p>
            <a:r>
              <a:rPr lang="en-US" dirty="0">
                <a:hlinkClick r:id="rId16"/>
              </a:rPr>
              <a:t>https://www.energydigital.com/top-10/top-10-wind-turbine-suppliers</a:t>
            </a:r>
            <a:endParaRPr lang="en-US" dirty="0"/>
          </a:p>
          <a:p>
            <a:endParaRPr lang="en-US" dirty="0"/>
          </a:p>
        </p:txBody>
      </p:sp>
    </p:spTree>
    <p:extLst>
      <p:ext uri="{BB962C8B-B14F-4D97-AF65-F5344CB8AC3E}">
        <p14:creationId xmlns:p14="http://schemas.microsoft.com/office/powerpoint/2010/main" val="709627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2">
            <a:alphaModFix amt="50000"/>
            <a:extLst>
              <a:ext uri="{28A0092B-C50C-407E-A947-70E740481C1C}">
                <a14:useLocalDpi xmlns:a14="http://schemas.microsoft.com/office/drawing/2010/main" val="0"/>
              </a:ext>
            </a:extLst>
          </a:blip>
          <a:stretch>
            <a:fillRect/>
          </a:stretch>
        </p:blipFill>
        <p:spPr>
          <a:xfrm>
            <a:off x="0" y="-627611"/>
            <a:ext cx="12192000" cy="8113222"/>
          </a:xfrm>
          <a:prstGeom prst="rect">
            <a:avLst/>
          </a:prstGeom>
        </p:spPr>
      </p:pic>
      <p:sp>
        <p:nvSpPr>
          <p:cNvPr id="2" name="Title 1"/>
          <p:cNvSpPr>
            <a:spLocks noGrp="1"/>
          </p:cNvSpPr>
          <p:nvPr>
            <p:ph type="title"/>
          </p:nvPr>
        </p:nvSpPr>
        <p:spPr/>
        <p:txBody>
          <a:bodyPr/>
          <a:lstStyle/>
          <a:p>
            <a:r>
              <a:rPr lang="en-US" dirty="0" smtClean="0"/>
              <a:t>History of the red lady mine</a:t>
            </a:r>
            <a:endParaRPr lang="en-US" dirty="0"/>
          </a:p>
        </p:txBody>
      </p:sp>
      <p:sp>
        <p:nvSpPr>
          <p:cNvPr id="5" name="Content Placeholder 4"/>
          <p:cNvSpPr>
            <a:spLocks noGrp="1"/>
          </p:cNvSpPr>
          <p:nvPr>
            <p:ph idx="1"/>
          </p:nvPr>
        </p:nvSpPr>
        <p:spPr/>
        <p:txBody>
          <a:bodyPr/>
          <a:lstStyle/>
          <a:p>
            <a:pPr>
              <a:lnSpc>
                <a:spcPct val="100000"/>
              </a:lnSpc>
              <a:spcBef>
                <a:spcPts val="0"/>
              </a:spcBef>
              <a:buClrTx/>
              <a:buSzTx/>
            </a:pPr>
            <a:r>
              <a:rPr lang="en-US" dirty="0" smtClean="0"/>
              <a:t>A Molybdenum deposit was discovered on Mt Emmons(Red Lady) in 1976 by a lead and zinc mining operation called the Keystone Mine</a:t>
            </a:r>
          </a:p>
          <a:p>
            <a:pPr>
              <a:lnSpc>
                <a:spcPct val="100000"/>
              </a:lnSpc>
              <a:spcBef>
                <a:spcPts val="0"/>
              </a:spcBef>
              <a:buClrTx/>
              <a:buSzTx/>
            </a:pPr>
            <a:r>
              <a:rPr lang="en-US" dirty="0" smtClean="0"/>
              <a:t>The estimated amount of Molybdenum within the Red Lady is 151,186,000 </a:t>
            </a:r>
            <a:r>
              <a:rPr lang="en-US" dirty="0" err="1" smtClean="0"/>
              <a:t>mt</a:t>
            </a:r>
            <a:r>
              <a:rPr lang="en-US" dirty="0" smtClean="0"/>
              <a:t> ore at a .228 grade making it one of the largest reserves in the </a:t>
            </a:r>
            <a:r>
              <a:rPr lang="en-US" dirty="0" smtClean="0"/>
              <a:t>world(United States Geologic Survey)</a:t>
            </a:r>
            <a:endParaRPr lang="en-US" dirty="0" smtClean="0"/>
          </a:p>
          <a:p>
            <a:pPr>
              <a:lnSpc>
                <a:spcPct val="100000"/>
              </a:lnSpc>
              <a:spcBef>
                <a:spcPts val="0"/>
              </a:spcBef>
              <a:buClrTx/>
              <a:buSzTx/>
            </a:pPr>
            <a:r>
              <a:rPr lang="en-US" dirty="0" smtClean="0"/>
              <a:t>The Company Amex made plans to start mining in the 1980’s using a block caving </a:t>
            </a:r>
            <a:r>
              <a:rPr lang="en-US" dirty="0" smtClean="0"/>
              <a:t>method (USGS) method </a:t>
            </a:r>
            <a:r>
              <a:rPr lang="en-US" dirty="0" smtClean="0"/>
              <a:t>but they were faced with several obstacles: Crested Butte opposition, Chinese steel, Environmental activists, </a:t>
            </a:r>
            <a:r>
              <a:rPr lang="en-US" dirty="0" err="1" smtClean="0"/>
              <a:t>Govt</a:t>
            </a:r>
            <a:r>
              <a:rPr lang="en-US" dirty="0" smtClean="0"/>
              <a:t> nonprofits</a:t>
            </a:r>
          </a:p>
          <a:p>
            <a:pPr>
              <a:lnSpc>
                <a:spcPct val="100000"/>
              </a:lnSpc>
              <a:spcBef>
                <a:spcPts val="0"/>
              </a:spcBef>
              <a:buClrTx/>
              <a:buSzTx/>
            </a:pPr>
            <a:r>
              <a:rPr lang="en-US" dirty="0" smtClean="0"/>
              <a:t>Ownership of the mine transferred then to-Freeport-to US energy Corp- back to Freeport</a:t>
            </a:r>
          </a:p>
          <a:p>
            <a:pPr>
              <a:lnSpc>
                <a:spcPct val="100000"/>
              </a:lnSpc>
              <a:spcBef>
                <a:spcPts val="0"/>
              </a:spcBef>
              <a:buClrTx/>
              <a:buSzTx/>
            </a:pPr>
            <a:endParaRPr lang="en-US" dirty="0" smtClean="0"/>
          </a:p>
          <a:p>
            <a:pPr>
              <a:lnSpc>
                <a:spcPct val="100000"/>
              </a:lnSpc>
              <a:spcBef>
                <a:spcPts val="0"/>
              </a:spcBef>
              <a:buClrTx/>
              <a:buSzTx/>
            </a:pPr>
            <a:endParaRPr lang="en-US" dirty="0" smtClean="0"/>
          </a:p>
          <a:p>
            <a:pPr>
              <a:lnSpc>
                <a:spcPct val="100000"/>
              </a:lnSpc>
              <a:spcBef>
                <a:spcPts val="0"/>
              </a:spcBef>
              <a:buClrTx/>
              <a:buSzTx/>
            </a:pPr>
            <a:endParaRPr lang="en-US" dirty="0" smtClean="0"/>
          </a:p>
          <a:p>
            <a:pPr>
              <a:lnSpc>
                <a:spcPct val="100000"/>
              </a:lnSpc>
              <a:spcBef>
                <a:spcPts val="0"/>
              </a:spcBef>
              <a:buClrTx/>
              <a:buSzTx/>
            </a:pPr>
            <a:endParaRPr lang="en-US" dirty="0"/>
          </a:p>
        </p:txBody>
      </p:sp>
    </p:spTree>
    <p:extLst>
      <p:ext uri="{BB962C8B-B14F-4D97-AF65-F5344CB8AC3E}">
        <p14:creationId xmlns:p14="http://schemas.microsoft.com/office/powerpoint/2010/main" val="1982313616"/>
      </p:ext>
    </p:extLst>
  </p:cSld>
  <p:clrMapOvr>
    <a:masterClrMapping/>
  </p:clrMapOvr>
  <p:timing>
    <p:tnLst>
      <p:par>
        <p:cTn id="1" dur="indefinite" restart="never" nodeType="tmRoot">
          <p:childTnLst>
            <p:seq concurrent="1">
              <p:cTn id="2" repeatCount="indefinite" restart="whenNotActive" fill="hold" evtFilter="cancelBubble" nodeType="interactiveSeq">
                <p:stCondLst>
                  <p:cond delay="indefinite"/>
                  <p:cond evt="onBegin" delay="0">
                    <p:tn val="1"/>
                  </p:cond>
                </p:stCondLst>
                <p:endSync evt="end" delay="0">
                  <p:rtn val="all"/>
                </p:endSync>
                <p:childTnLst>
                  <p:par>
                    <p:cTn id="3" fill="hold">
                      <p:stCondLst>
                        <p:cond delay="0"/>
                      </p:stCondLst>
                      <p:childTnLst>
                        <p:par>
                          <p:cTn id="4" fill="hold">
                            <p:stCondLst>
                              <p:cond delay="0"/>
                            </p:stCondLst>
                            <p:childTnLst>
                              <p:par>
                                <p:cTn id="5" presetID="0" presetClass="path" presetSubtype="0" accel="50000" decel="50000" fill="hold" nodeType="clickEffect">
                                  <p:stCondLst>
                                    <p:cond delay="0"/>
                                  </p:stCondLst>
                                  <p:childTnLst>
                                    <p:animMotion origin="layout" path="M 0 0 L -0.24922 -0.38588" pathEditMode="relative" ptsTypes="AA">
                                      <p:cBhvr>
                                        <p:cTn id="6" dur="30000" fill="hold"/>
                                        <p:tgtEl>
                                          <p:spTgt spid="4"/>
                                        </p:tgtEl>
                                        <p:attrNameLst>
                                          <p:attrName>ppt_x</p:attrName>
                                          <p:attrName>ppt_y</p:attrName>
                                        </p:attrNameLst>
                                      </p:cBhvr>
                                    </p:animMotion>
                                  </p:childTnLst>
                                </p:cTn>
                              </p:par>
                              <p:par>
                                <p:cTn id="7" presetID="6" presetClass="emph" presetSubtype="0" accel="50000" decel="50000" fill="hold" nodeType="withEffect">
                                  <p:stCondLst>
                                    <p:cond delay="0"/>
                                  </p:stCondLst>
                                  <p:childTnLst>
                                    <p:animScale>
                                      <p:cBhvr>
                                        <p:cTn id="8" dur="30000" fill="hold"/>
                                        <p:tgtEl>
                                          <p:spTgt spid="4"/>
                                        </p:tgtEl>
                                      </p:cBhvr>
                                      <p:by x="150000" y="150000"/>
                                    </p:animScale>
                                  </p:childTnLst>
                                </p:cTn>
                              </p:par>
                            </p:childTnLst>
                          </p:cTn>
                        </p:par>
                        <p:par>
                          <p:cTn id="9" fill="hold">
                            <p:stCondLst>
                              <p:cond delay="30000"/>
                            </p:stCondLst>
                            <p:childTnLst>
                              <p:par>
                                <p:cTn id="10" presetID="0" presetClass="path" presetSubtype="0" accel="50000" decel="50000" fill="hold" nodeType="afterEffect">
                                  <p:stCondLst>
                                    <p:cond delay="5000"/>
                                  </p:stCondLst>
                                  <p:childTnLst>
                                    <p:animMotion origin="layout" path="M -0.24922 -0.38588 L 0.11327 0.33021" pathEditMode="relative" ptsTypes="AA">
                                      <p:cBhvr>
                                        <p:cTn id="11" dur="30000" fill="hold"/>
                                        <p:tgtEl>
                                          <p:spTgt spid="4"/>
                                        </p:tgtEl>
                                        <p:attrNameLst>
                                          <p:attrName>ppt_x</p:attrName>
                                          <p:attrName>ppt_y</p:attrName>
                                        </p:attrNameLst>
                                      </p:cBhvr>
                                    </p:animMotion>
                                  </p:childTnLst>
                                </p:cTn>
                              </p:par>
                            </p:childTnLst>
                          </p:cTn>
                        </p:par>
                        <p:par>
                          <p:cTn id="12" fill="hold">
                            <p:stCondLst>
                              <p:cond delay="65000"/>
                            </p:stCondLst>
                            <p:childTnLst>
                              <p:par>
                                <p:cTn id="13" presetID="0" presetClass="path" presetSubtype="0" accel="50000" decel="50000" fill="hold" nodeType="afterEffect">
                                  <p:stCondLst>
                                    <p:cond delay="5000"/>
                                  </p:stCondLst>
                                  <p:childTnLst>
                                    <p:animMotion origin="layout" path="M 0.11327 0.33021 L 0.24922 -0.38588" pathEditMode="relative" ptsTypes="AA">
                                      <p:cBhvr>
                                        <p:cTn id="14" dur="30000" fill="hold"/>
                                        <p:tgtEl>
                                          <p:spTgt spid="4"/>
                                        </p:tgtEl>
                                        <p:attrNameLst>
                                          <p:attrName>ppt_x</p:attrName>
                                          <p:attrName>ppt_y</p:attrName>
                                        </p:attrNameLst>
                                      </p:cBhvr>
                                    </p:animMotion>
                                  </p:childTnLst>
                                </p:cTn>
                              </p:par>
                            </p:childTnLst>
                          </p:cTn>
                        </p:par>
                        <p:par>
                          <p:cTn id="15" fill="hold">
                            <p:stCondLst>
                              <p:cond delay="100000"/>
                            </p:stCondLst>
                            <p:childTnLst>
                              <p:par>
                                <p:cTn id="16" presetID="0" presetClass="path" presetSubtype="0" accel="50000" decel="50000" fill="hold" nodeType="afterEffect">
                                  <p:stCondLst>
                                    <p:cond delay="5000"/>
                                  </p:stCondLst>
                                  <p:childTnLst>
                                    <p:animMotion origin="layout" path="M 0.24922 -0.38588 L 0.16181 -0.38588" pathEditMode="relative" ptsTypes="AA">
                                      <p:cBhvr>
                                        <p:cTn id="17" dur="30000" fill="hold"/>
                                        <p:tgtEl>
                                          <p:spTgt spid="4"/>
                                        </p:tgtEl>
                                        <p:attrNameLst>
                                          <p:attrName>ppt_x</p:attrName>
                                          <p:attrName>ppt_y</p:attrName>
                                        </p:attrNameLst>
                                      </p:cBhvr>
                                    </p:animMotion>
                                  </p:childTnLst>
                                </p:cTn>
                              </p:par>
                            </p:childTnLst>
                          </p:cTn>
                        </p:par>
                        <p:par>
                          <p:cTn id="18" fill="hold">
                            <p:stCondLst>
                              <p:cond delay="135000"/>
                            </p:stCondLst>
                            <p:childTnLst>
                              <p:par>
                                <p:cTn id="19" presetID="0" presetClass="path" presetSubtype="0" accel="50000" decel="50000" fill="hold" nodeType="afterEffect">
                                  <p:stCondLst>
                                    <p:cond delay="5000"/>
                                  </p:stCondLst>
                                  <p:childTnLst>
                                    <p:animMotion origin="layout" path="M 0.16181 -0.38588 L -0.08414 -0.38588" pathEditMode="relative" ptsTypes="AA">
                                      <p:cBhvr>
                                        <p:cTn id="20" dur="30000" fill="hold"/>
                                        <p:tgtEl>
                                          <p:spTgt spid="4"/>
                                        </p:tgtEl>
                                        <p:attrNameLst>
                                          <p:attrName>ppt_x</p:attrName>
                                          <p:attrName>ppt_y</p:attrName>
                                        </p:attrNameLst>
                                      </p:cBhvr>
                                    </p:animMotion>
                                  </p:childTnLst>
                                </p:cTn>
                              </p:par>
                            </p:childTnLst>
                          </p:cTn>
                        </p:par>
                        <p:par>
                          <p:cTn id="21" fill="hold">
                            <p:stCondLst>
                              <p:cond delay="170000"/>
                            </p:stCondLst>
                            <p:childTnLst>
                              <p:par>
                                <p:cTn id="22" presetID="0" presetClass="path" presetSubtype="0" accel="50000" decel="50000" fill="hold" nodeType="afterEffect">
                                  <p:stCondLst>
                                    <p:cond delay="5000"/>
                                  </p:stCondLst>
                                  <p:childTnLst>
                                    <p:animMotion origin="layout" path="M -0.08414 -0.38588 L 0 0" pathEditMode="relative" ptsTypes="AA">
                                      <p:cBhvr>
                                        <p:cTn id="23" dur="30000" fill="hold"/>
                                        <p:tgtEl>
                                          <p:spTgt spid="4"/>
                                        </p:tgtEl>
                                        <p:attrNameLst>
                                          <p:attrName>ppt_x</p:attrName>
                                          <p:attrName>ppt_y</p:attrName>
                                        </p:attrNameLst>
                                      </p:cBhvr>
                                    </p:animMotion>
                                  </p:childTnLst>
                                </p:cTn>
                              </p:par>
                              <p:par>
                                <p:cTn id="24" presetID="6" presetClass="emph" presetSubtype="0" accel="50000" decel="50000" fill="hold" nodeType="withEffect">
                                  <p:stCondLst>
                                    <p:cond delay="5000"/>
                                  </p:stCondLst>
                                  <p:childTnLst>
                                    <p:animScale>
                                      <p:cBhvr>
                                        <p:cTn id="25" dur="30000" fill="hold"/>
                                        <p:tgtEl>
                                          <p:spTgt spid="4"/>
                                        </p:tgtEl>
                                      </p:cBhvr>
                                      <p:by x="150000" y="150000"/>
                                      <p:to x="100000" y="100000"/>
                                    </p:animScale>
                                  </p:childTnLst>
                                </p:cTn>
                              </p:par>
                            </p:childTnLst>
                          </p:cTn>
                        </p:par>
                        <p:par>
                          <p:cTn id="26" fill="hold">
                            <p:stCondLst>
                              <p:cond delay="205000"/>
                            </p:stCondLst>
                            <p:childTnLst>
                              <p:par>
                                <p:cTn id="27" presetID="0" presetClass="path" presetSubtype="0" accel="50000" decel="50000" fill="hold" nodeType="afterEffect">
                                  <p:stCondLst>
                                    <p:cond delay="0"/>
                                  </p:stCondLst>
                                  <p:childTnLst>
                                    <p:animMotion origin="layout" path="M 0 0 L 0 0" pathEditMode="relative" ptsTypes="AA">
                                      <p:cBhvr>
                                        <p:cTn id="28" dur="5000" fill="hold"/>
                                        <p:tgtEl>
                                          <p:spTgt spid="4"/>
                                        </p:tgtEl>
                                        <p:attrNameLst>
                                          <p:attrName>ppt_x</p:attrName>
                                          <p:attrName>ppt_y</p:attrName>
                                        </p:attrNameLst>
                                      </p:cBhvr>
                                    </p:animMotion>
                                  </p:childTnLst>
                                </p:cTn>
                              </p:par>
                            </p:childTnLst>
                          </p:cTn>
                        </p:par>
                      </p:childTnLst>
                    </p:cTn>
                  </p:par>
                </p:childTnLst>
              </p:cTn>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51579" y="804519"/>
            <a:ext cx="9603275" cy="1049235"/>
          </a:xfrm>
        </p:spPr>
        <p:txBody>
          <a:bodyPr>
            <a:normAutofit/>
          </a:bodyPr>
          <a:lstStyle/>
          <a:p>
            <a:r>
              <a:rPr lang="en-US" dirty="0"/>
              <a:t>History of Molybdenum</a:t>
            </a:r>
            <a:br>
              <a:rPr lang="en-US" dirty="0"/>
            </a:br>
            <a:r>
              <a:rPr lang="en-US" dirty="0"/>
              <a:t>:essential element</a:t>
            </a:r>
          </a:p>
        </p:txBody>
      </p:sp>
      <p:sp>
        <p:nvSpPr>
          <p:cNvPr id="3" name="Content Placeholder 2"/>
          <p:cNvSpPr>
            <a:spLocks noGrp="1"/>
          </p:cNvSpPr>
          <p:nvPr>
            <p:ph idx="1"/>
          </p:nvPr>
        </p:nvSpPr>
        <p:spPr>
          <a:xfrm>
            <a:off x="1451579" y="2015734"/>
            <a:ext cx="6195784" cy="3450613"/>
          </a:xfrm>
        </p:spPr>
        <p:txBody>
          <a:bodyPr>
            <a:normAutofit/>
          </a:bodyPr>
          <a:lstStyle/>
          <a:p>
            <a:pPr>
              <a:lnSpc>
                <a:spcPct val="110000"/>
              </a:lnSpc>
            </a:pPr>
            <a:r>
              <a:rPr lang="en-US" sz="1300" dirty="0"/>
              <a:t>First used in the late 19</a:t>
            </a:r>
            <a:r>
              <a:rPr lang="en-US" sz="1300" baseline="30000" dirty="0"/>
              <a:t>th</a:t>
            </a:r>
            <a:r>
              <a:rPr lang="en-US" sz="1300" dirty="0"/>
              <a:t> century when technology for extraction of commercial quantities became practical</a:t>
            </a:r>
          </a:p>
          <a:p>
            <a:pPr>
              <a:lnSpc>
                <a:spcPct val="110000"/>
              </a:lnSpc>
            </a:pPr>
            <a:r>
              <a:rPr lang="en-US" sz="1300" dirty="0"/>
              <a:t>Experiments with Molybdenum demonstrated that it could effectively replace Tungsten in many steel alloys.  This change brought weight benefits since the atomic weight of Tungsten(183.84 u) is nearly twice that of Molybdenum(95.95 u).</a:t>
            </a:r>
          </a:p>
          <a:p>
            <a:pPr>
              <a:lnSpc>
                <a:spcPct val="110000"/>
              </a:lnSpc>
            </a:pPr>
            <a:r>
              <a:rPr lang="en-US" sz="1300" dirty="0"/>
              <a:t>Demand for alloy steels during WW1 greatly increased molybdenum demand</a:t>
            </a:r>
          </a:p>
          <a:p>
            <a:pPr>
              <a:lnSpc>
                <a:spcPct val="110000"/>
              </a:lnSpc>
            </a:pPr>
            <a:r>
              <a:rPr lang="en-US" sz="1300" dirty="0"/>
              <a:t>After the war Molybdenum steel became widely used in civilian life, its uses include automotive steel,  and structural steel.</a:t>
            </a:r>
            <a:r>
              <a:rPr lang="en-US" sz="1300" b="1" dirty="0"/>
              <a:t> Molybdenum</a:t>
            </a:r>
            <a:r>
              <a:rPr lang="en-US" sz="1300" dirty="0"/>
              <a:t> is </a:t>
            </a:r>
            <a:r>
              <a:rPr lang="en-US" sz="1300" b="1" dirty="0"/>
              <a:t>used</a:t>
            </a:r>
            <a:r>
              <a:rPr lang="en-US" sz="1300" dirty="0"/>
              <a:t> in structural </a:t>
            </a:r>
            <a:r>
              <a:rPr lang="en-US" sz="1300" b="1" dirty="0"/>
              <a:t>steels</a:t>
            </a:r>
            <a:r>
              <a:rPr lang="en-US" sz="1300" dirty="0"/>
              <a:t> because of its corrosion resistance, strength and durability. Such </a:t>
            </a:r>
            <a:r>
              <a:rPr lang="en-US" sz="1300" b="1" dirty="0"/>
              <a:t>steels</a:t>
            </a:r>
            <a:r>
              <a:rPr lang="en-US" sz="1300" dirty="0"/>
              <a:t> are very useful in protecting </a:t>
            </a:r>
            <a:r>
              <a:rPr lang="en-US" sz="1300" b="1" dirty="0"/>
              <a:t>metals</a:t>
            </a:r>
            <a:r>
              <a:rPr lang="en-US" sz="1300" dirty="0"/>
              <a:t> against chloride corrosion, thus they are </a:t>
            </a:r>
            <a:r>
              <a:rPr lang="en-US" sz="1300" b="1" dirty="0"/>
              <a:t>used</a:t>
            </a:r>
            <a:r>
              <a:rPr lang="en-US" sz="1300" dirty="0"/>
              <a:t> in a wide range of marine environment applications (e.g. offshore </a:t>
            </a:r>
            <a:r>
              <a:rPr lang="en-US" sz="1300" b="1" dirty="0"/>
              <a:t>oil</a:t>
            </a:r>
            <a:r>
              <a:rPr lang="en-US" sz="1300" dirty="0"/>
              <a:t> rigs), as well as </a:t>
            </a:r>
            <a:r>
              <a:rPr lang="en-US" sz="1300" b="1" dirty="0"/>
              <a:t>oil and gas</a:t>
            </a:r>
            <a:r>
              <a:rPr lang="en-US" sz="1300" dirty="0"/>
              <a:t> pipelines.</a:t>
            </a:r>
          </a:p>
          <a:p>
            <a:pPr>
              <a:lnSpc>
                <a:spcPct val="110000"/>
              </a:lnSpc>
            </a:pPr>
            <a:endParaRPr lang="en-US" sz="13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28756" y="2812368"/>
            <a:ext cx="2926098" cy="1857345"/>
          </a:xfrm>
          <a:prstGeom prst="rect">
            <a:avLst/>
          </a:prstGeom>
        </p:spPr>
      </p:pic>
    </p:spTree>
    <p:extLst>
      <p:ext uri="{BB962C8B-B14F-4D97-AF65-F5344CB8AC3E}">
        <p14:creationId xmlns:p14="http://schemas.microsoft.com/office/powerpoint/2010/main" val="3984630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51579" y="804519"/>
            <a:ext cx="9603275" cy="1049235"/>
          </a:xfrm>
        </p:spPr>
        <p:txBody>
          <a:bodyPr>
            <a:normAutofit/>
          </a:bodyPr>
          <a:lstStyle/>
          <a:p>
            <a:r>
              <a:rPr lang="en-US" dirty="0"/>
              <a:t>Trouble permitting the Mine</a:t>
            </a:r>
          </a:p>
        </p:txBody>
      </p:sp>
      <p:sp>
        <p:nvSpPr>
          <p:cNvPr id="3" name="Content Placeholder 2"/>
          <p:cNvSpPr>
            <a:spLocks noGrp="1"/>
          </p:cNvSpPr>
          <p:nvPr>
            <p:ph idx="1"/>
          </p:nvPr>
        </p:nvSpPr>
        <p:spPr>
          <a:xfrm>
            <a:off x="1451579" y="2015734"/>
            <a:ext cx="6195784" cy="3450613"/>
          </a:xfrm>
        </p:spPr>
        <p:txBody>
          <a:bodyPr>
            <a:normAutofit/>
          </a:bodyPr>
          <a:lstStyle/>
          <a:p>
            <a:pPr>
              <a:lnSpc>
                <a:spcPct val="110000"/>
              </a:lnSpc>
            </a:pPr>
            <a:r>
              <a:rPr lang="en-US" sz="1400" dirty="0"/>
              <a:t>The town of Crested Butte opposed the mine because they believed it would directly impact Coal Creek, the towns main water source </a:t>
            </a:r>
          </a:p>
          <a:p>
            <a:pPr>
              <a:lnSpc>
                <a:spcPct val="110000"/>
              </a:lnSpc>
            </a:pPr>
            <a:r>
              <a:rPr lang="en-US" sz="1400" dirty="0"/>
              <a:t>The High County Conservation Commission was formed in 1977 to fight the Molybdenum project and successfully thwarted 3 different mining proposals </a:t>
            </a:r>
          </a:p>
          <a:p>
            <a:pPr>
              <a:lnSpc>
                <a:spcPct val="110000"/>
              </a:lnSpc>
            </a:pPr>
            <a:r>
              <a:rPr lang="en-US" sz="1400" dirty="0"/>
              <a:t>The HCCC celebrated their 43</a:t>
            </a:r>
            <a:r>
              <a:rPr lang="en-US" sz="1400" baseline="30000" dirty="0"/>
              <a:t>rd</a:t>
            </a:r>
            <a:r>
              <a:rPr lang="en-US" sz="1400" dirty="0"/>
              <a:t> red lady salvation ball  this year in celebration of their victories protecting the Red Lady</a:t>
            </a:r>
          </a:p>
          <a:p>
            <a:pPr>
              <a:lnSpc>
                <a:spcPct val="110000"/>
              </a:lnSpc>
            </a:pPr>
            <a:r>
              <a:rPr lang="en-US" sz="1400" dirty="0"/>
              <a:t>The Chinese were also able to prevent the mine from opening by over producing steel and selling it at low costs which lowered the price of molybdenum </a:t>
            </a:r>
          </a:p>
          <a:p>
            <a:pPr>
              <a:lnSpc>
                <a:spcPct val="110000"/>
              </a:lnSpc>
            </a:pPr>
            <a:r>
              <a:rPr lang="en-US" sz="1400" dirty="0"/>
              <a:t>The National Wildlife Federation was also a major contributor against the project stalling any NEPA progress claiming it was </a:t>
            </a:r>
            <a:r>
              <a:rPr lang="en-US" sz="1400"/>
              <a:t>in violation of the Clean Water Act</a:t>
            </a:r>
            <a:endParaRPr lang="en-US" sz="1400" dirty="0"/>
          </a:p>
          <a:p>
            <a:pPr>
              <a:lnSpc>
                <a:spcPct val="110000"/>
              </a:lnSpc>
            </a:pPr>
            <a:endParaRPr lang="en-US" sz="1400" dirty="0"/>
          </a:p>
          <a:p>
            <a:pPr>
              <a:lnSpc>
                <a:spcPct val="110000"/>
              </a:lnSpc>
            </a:pPr>
            <a:endParaRPr lang="en-US" sz="1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28756" y="2605714"/>
            <a:ext cx="2926098" cy="2270652"/>
          </a:xfrm>
          <a:prstGeom prst="rect">
            <a:avLst/>
          </a:prstGeom>
        </p:spPr>
      </p:pic>
    </p:spTree>
    <p:extLst>
      <p:ext uri="{BB962C8B-B14F-4D97-AF65-F5344CB8AC3E}">
        <p14:creationId xmlns:p14="http://schemas.microsoft.com/office/powerpoint/2010/main" val="20305492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abandonment plan</a:t>
            </a:r>
            <a:endParaRPr lang="en-US" dirty="0"/>
          </a:p>
        </p:txBody>
      </p:sp>
      <p:sp>
        <p:nvSpPr>
          <p:cNvPr id="3" name="Content Placeholder 2"/>
          <p:cNvSpPr>
            <a:spLocks noGrp="1"/>
          </p:cNvSpPr>
          <p:nvPr>
            <p:ph idx="1"/>
          </p:nvPr>
        </p:nvSpPr>
        <p:spPr/>
        <p:txBody>
          <a:bodyPr/>
          <a:lstStyle/>
          <a:p>
            <a:r>
              <a:rPr lang="en-US" dirty="0" smtClean="0"/>
              <a:t>The most recent owner Freemont has announced in 2016 that they plan to abandon the project</a:t>
            </a:r>
          </a:p>
          <a:p>
            <a:r>
              <a:rPr lang="en-US" dirty="0" smtClean="0"/>
              <a:t>They told the Forest </a:t>
            </a:r>
            <a:r>
              <a:rPr lang="en-US" dirty="0"/>
              <a:t>S</a:t>
            </a:r>
            <a:r>
              <a:rPr lang="en-US" dirty="0" smtClean="0"/>
              <a:t>ervice to dispose of any plans of operation for the Red Lady Mine</a:t>
            </a:r>
          </a:p>
          <a:p>
            <a:r>
              <a:rPr lang="en-US" dirty="0" smtClean="0"/>
              <a:t>They also made plans of reclamation for the existing water Treatment plant near Coal Creek that has existed since the Keystone lead and zinc mine</a:t>
            </a:r>
          </a:p>
          <a:p>
            <a:r>
              <a:rPr lang="en-US" dirty="0" smtClean="0"/>
              <a:t>Crested Butte’s strong contempt for a mine in their backyard has turned a once promising prospect into an almost impossible challenge.</a:t>
            </a:r>
          </a:p>
        </p:txBody>
      </p:sp>
    </p:spTree>
    <p:extLst>
      <p:ext uri="{BB962C8B-B14F-4D97-AF65-F5344CB8AC3E}">
        <p14:creationId xmlns:p14="http://schemas.microsoft.com/office/powerpoint/2010/main" val="6836445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a:t>
            </a:r>
            <a:r>
              <a:rPr lang="en-US" dirty="0" smtClean="0"/>
              <a:t>Energy Portfolio Standard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10 state have 100% renewable energy mandates by 2050</a:t>
            </a:r>
          </a:p>
          <a:p>
            <a:r>
              <a:rPr lang="en-US" dirty="0">
                <a:hlinkClick r:id="rId2"/>
              </a:rPr>
              <a:t>https://</a:t>
            </a:r>
            <a:r>
              <a:rPr lang="en-US" dirty="0" smtClean="0">
                <a:hlinkClick r:id="rId2"/>
              </a:rPr>
              <a:t>www.ncsl.org/research/energy/renewable-portfolio-standards.aspx</a:t>
            </a:r>
            <a:endParaRPr lang="en-US" dirty="0" smtClean="0"/>
          </a:p>
          <a:p>
            <a:r>
              <a:rPr lang="en-US" dirty="0" smtClean="0"/>
              <a:t>Cal-</a:t>
            </a:r>
            <a:r>
              <a:rPr lang="en-US" dirty="0"/>
              <a:t>100% </a:t>
            </a:r>
            <a:r>
              <a:rPr lang="en-US" dirty="0" smtClean="0"/>
              <a:t>clean (wind,solar,hydro) </a:t>
            </a:r>
            <a:r>
              <a:rPr lang="en-US" dirty="0"/>
              <a:t>energy by 2045. </a:t>
            </a:r>
            <a:endParaRPr lang="en-US" dirty="0" smtClean="0"/>
          </a:p>
          <a:p>
            <a:r>
              <a:rPr lang="en-US" dirty="0" smtClean="0"/>
              <a:t>Col-100</a:t>
            </a:r>
            <a:r>
              <a:rPr lang="en-US" dirty="0"/>
              <a:t>% clean energy by 2050 for utilities serving 500,000 or more customers. </a:t>
            </a:r>
            <a:endParaRPr lang="en-US" dirty="0" smtClean="0"/>
          </a:p>
          <a:p>
            <a:r>
              <a:rPr lang="en-US" dirty="0" smtClean="0"/>
              <a:t>Haw-</a:t>
            </a:r>
            <a:r>
              <a:rPr lang="en-US" dirty="0"/>
              <a:t> 100% by 2045</a:t>
            </a:r>
            <a:r>
              <a:rPr lang="en-US" dirty="0" smtClean="0"/>
              <a:t>.</a:t>
            </a:r>
          </a:p>
          <a:p>
            <a:r>
              <a:rPr lang="en-US" dirty="0" smtClean="0"/>
              <a:t>Maine-100</a:t>
            </a:r>
            <a:r>
              <a:rPr lang="en-US" dirty="0"/>
              <a:t>% renewables by </a:t>
            </a:r>
            <a:r>
              <a:rPr lang="en-US" dirty="0" smtClean="0"/>
              <a:t>2050</a:t>
            </a:r>
          </a:p>
          <a:p>
            <a:r>
              <a:rPr lang="en-US" dirty="0" smtClean="0"/>
              <a:t>Nev-100</a:t>
            </a:r>
            <a:r>
              <a:rPr lang="en-US" dirty="0"/>
              <a:t>% carbon-free by 2050</a:t>
            </a:r>
            <a:r>
              <a:rPr lang="en-US" dirty="0" smtClean="0"/>
              <a:t>.</a:t>
            </a:r>
          </a:p>
          <a:p>
            <a:r>
              <a:rPr lang="en-US" dirty="0" smtClean="0"/>
              <a:t>NM-</a:t>
            </a:r>
            <a:r>
              <a:rPr lang="en-US" dirty="0"/>
              <a:t>100% of </a:t>
            </a:r>
            <a:r>
              <a:rPr lang="en-US" dirty="0" smtClean="0"/>
              <a:t>electricity </a:t>
            </a:r>
            <a:r>
              <a:rPr lang="en-US" dirty="0"/>
              <a:t>supplied by zero-carbon resources by 2045.</a:t>
            </a:r>
            <a:endParaRPr lang="en-US" dirty="0"/>
          </a:p>
        </p:txBody>
      </p:sp>
    </p:spTree>
    <p:extLst>
      <p:ext uri="{BB962C8B-B14F-4D97-AF65-F5344CB8AC3E}">
        <p14:creationId xmlns:p14="http://schemas.microsoft.com/office/powerpoint/2010/main" val="9155388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Molybdenum Uses in Renewable energy and batteries</a:t>
            </a:r>
            <a:br>
              <a:rPr lang="en-US" dirty="0" smtClean="0"/>
            </a:b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Molybdenum </a:t>
            </a:r>
            <a:r>
              <a:rPr lang="en-US" dirty="0"/>
              <a:t>plays an important role in the rapidly growing </a:t>
            </a:r>
            <a:r>
              <a:rPr lang="en-US" dirty="0" smtClean="0"/>
              <a:t>renewable industry, its applications include thin </a:t>
            </a:r>
            <a:r>
              <a:rPr lang="en-US" dirty="0"/>
              <a:t>film technologies in solar panels, </a:t>
            </a:r>
            <a:r>
              <a:rPr lang="en-US" dirty="0" smtClean="0"/>
              <a:t>battery improvement, </a:t>
            </a:r>
            <a:r>
              <a:rPr lang="en-US" dirty="0"/>
              <a:t>and </a:t>
            </a:r>
            <a:r>
              <a:rPr lang="en-US" dirty="0" smtClean="0"/>
              <a:t>steel in wind turbines</a:t>
            </a:r>
          </a:p>
          <a:p>
            <a:r>
              <a:rPr lang="en-US" dirty="0"/>
              <a:t>• </a:t>
            </a:r>
            <a:r>
              <a:rPr lang="en-US" dirty="0" smtClean="0"/>
              <a:t>(Solar) Molybdenum </a:t>
            </a:r>
            <a:r>
              <a:rPr lang="en-US" dirty="0"/>
              <a:t>withstands process temperatures up to 650 °C </a:t>
            </a:r>
            <a:r>
              <a:rPr lang="en-US" dirty="0" smtClean="0"/>
              <a:t>- </a:t>
            </a:r>
            <a:r>
              <a:rPr lang="en-US" dirty="0"/>
              <a:t>Molybdenum resists high-temperature corrosion by </a:t>
            </a:r>
            <a:r>
              <a:rPr lang="en-US" dirty="0" smtClean="0"/>
              <a:t>selenium-enhances</a:t>
            </a:r>
            <a:r>
              <a:rPr lang="en-US" dirty="0"/>
              <a:t> </a:t>
            </a:r>
            <a:r>
              <a:rPr lang="en-US" b="1" dirty="0"/>
              <a:t>solar cell</a:t>
            </a:r>
            <a:r>
              <a:rPr lang="en-US" dirty="0"/>
              <a:t> efficiency because of its suitable electrical and optical properties. </a:t>
            </a:r>
            <a:endParaRPr lang="en-US" dirty="0" smtClean="0"/>
          </a:p>
          <a:p>
            <a:r>
              <a:rPr lang="en-US" dirty="0" smtClean="0"/>
              <a:t>(Battery)</a:t>
            </a:r>
            <a:r>
              <a:rPr lang="en-US" dirty="0"/>
              <a:t> Since mid-2016, numerous academic studies have been published, worldwide, demonstrating that the use of molybdenum in various states and compounds improves battery performance by several times. Research indicates that the improvements are evident in all types of batteries not only lithium-ion batteries. Currently, scientists are refining the various materials to optimize the technology.</a:t>
            </a:r>
            <a:r>
              <a:rPr lang="en-US" dirty="0"/>
              <a:t> </a:t>
            </a:r>
            <a:endParaRPr lang="en-US" dirty="0" smtClean="0"/>
          </a:p>
          <a:p>
            <a:r>
              <a:rPr lang="en-US" dirty="0"/>
              <a:t> Wind turbines are composed of 71-79% steel in </a:t>
            </a:r>
            <a:r>
              <a:rPr lang="en-US" dirty="0" smtClean="0"/>
              <a:t>mass</a:t>
            </a:r>
            <a:endParaRPr lang="en-US" dirty="0"/>
          </a:p>
          <a:p>
            <a:endParaRPr lang="en-US" dirty="0"/>
          </a:p>
        </p:txBody>
      </p:sp>
    </p:spTree>
    <p:extLst>
      <p:ext uri="{BB962C8B-B14F-4D97-AF65-F5344CB8AC3E}">
        <p14:creationId xmlns:p14="http://schemas.microsoft.com/office/powerpoint/2010/main" val="12665390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CDDE5CDF-1512-4CDA-B956-23D223F8DE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1" name="Picture 10">
            <a:extLst>
              <a:ext uri="{FF2B5EF4-FFF2-40B4-BE49-F238E27FC236}">
                <a16:creationId xmlns:a16="http://schemas.microsoft.com/office/drawing/2014/main" xmlns="" id="{B029D7D8-5A6B-4C76-94C8-15798C6C5ADB}"/>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3" name="Straight Connector 12">
            <a:extLst>
              <a:ext uri="{FF2B5EF4-FFF2-40B4-BE49-F238E27FC236}">
                <a16:creationId xmlns:a16="http://schemas.microsoft.com/office/drawing/2014/main" xmlns="" id="{A5C9319C-E20D-4884-952F-60B6A58C3E34}"/>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useBgFill="1">
        <p:nvSpPr>
          <p:cNvPr id="15" name="Rectangle 14">
            <a:extLst>
              <a:ext uri="{FF2B5EF4-FFF2-40B4-BE49-F238E27FC236}">
                <a16:creationId xmlns:a16="http://schemas.microsoft.com/office/drawing/2014/main" xmlns="" id="{F1176DA6-4BBF-42A4-9C94-E6613CCD6B3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xmlns="" id="{99AAB0AE-172B-4FB4-80C2-86CD6B82422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chemeClr val="bg1"/>
          </a:solidFill>
          <a:ln w="22225">
            <a:solidFill>
              <a:srgbClr val="0564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999628" y="643467"/>
            <a:ext cx="8192744" cy="5571066"/>
          </a:xfrm>
          <a:prstGeom prst="rect">
            <a:avLst/>
          </a:prstGeom>
          <a:solidFill>
            <a:srgbClr val="FFFFFF">
              <a:shade val="85000"/>
            </a:srgbClr>
          </a:solidFill>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905825653"/>
      </p:ext>
    </p:extLst>
  </p:cSld>
  <p:clrMapOvr>
    <a:masterClrMapping/>
  </p:clrMapOvr>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4291</TotalTime>
  <Words>914</Words>
  <Application>Microsoft Macintosh PowerPoint</Application>
  <PresentationFormat>Widescreen</PresentationFormat>
  <Paragraphs>82</Paragraphs>
  <Slides>20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Calibri</vt:lpstr>
      <vt:lpstr>Gill Sans MT</vt:lpstr>
      <vt:lpstr>Arial</vt:lpstr>
      <vt:lpstr>Gallery</vt:lpstr>
      <vt:lpstr>PowerPoint Presentation</vt:lpstr>
      <vt:lpstr>Crested Butte’s strong contempt for a mine in their backyard has turned a once promising prospect into an almost impossible challenge. </vt:lpstr>
      <vt:lpstr>History of the red lady mine</vt:lpstr>
      <vt:lpstr>History of Molybdenum :essential element</vt:lpstr>
      <vt:lpstr>Trouble permitting the Mine</vt:lpstr>
      <vt:lpstr>Recent abandonment plan</vt:lpstr>
      <vt:lpstr>US Energy Portfolio Standard</vt:lpstr>
      <vt:lpstr>Molybdenum Uses in Renewable energy and batteries </vt:lpstr>
      <vt:lpstr>PowerPoint Presentation</vt:lpstr>
      <vt:lpstr>PowerPoint Presentation</vt:lpstr>
      <vt:lpstr>Political Analysis: The Renewable Paradox</vt:lpstr>
      <vt:lpstr>100% Renewables mean becoming dependent on China</vt:lpstr>
      <vt:lpstr>Molybdenum production by country</vt:lpstr>
      <vt:lpstr>Steel production by country</vt:lpstr>
      <vt:lpstr>Solar Panel manufacturers</vt:lpstr>
      <vt:lpstr>Windmill Manufacturers </vt:lpstr>
      <vt:lpstr>Top Lithium Ion battery manufacturers</vt:lpstr>
      <vt:lpstr>What it means.</vt:lpstr>
      <vt:lpstr>The United States must severe it’s Ties to Chinese renewable Energy, and the First step is Opening new Mines like the Red Lady in Crested Butte</vt:lpstr>
      <vt:lpstr>References</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Abstract </dc:title>
  <dc:creator>rysmallsw@gmail.com</dc:creator>
  <cp:lastModifiedBy>rysmallsw@gmail.com</cp:lastModifiedBy>
  <cp:revision>62</cp:revision>
  <dcterms:created xsi:type="dcterms:W3CDTF">2020-04-21T15:48:27Z</dcterms:created>
  <dcterms:modified xsi:type="dcterms:W3CDTF">2020-05-01T22:27:21Z</dcterms:modified>
</cp:coreProperties>
</file>