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7432000" cy="16459200"/>
  <p:notesSz cx="6858000" cy="9144000"/>
  <p:defaultTextStyle>
    <a:defPPr>
      <a:defRPr lang="en-US"/>
    </a:defPPr>
    <a:lvl1pPr marL="0" algn="l" defTabSz="2508016" rtl="0" eaLnBrk="1" latinLnBrk="0" hangingPunct="1">
      <a:defRPr sz="4900" kern="1200">
        <a:solidFill>
          <a:schemeClr val="tx1"/>
        </a:solidFill>
        <a:latin typeface="+mn-lt"/>
        <a:ea typeface="+mn-ea"/>
        <a:cs typeface="+mn-cs"/>
      </a:defRPr>
    </a:lvl1pPr>
    <a:lvl2pPr marL="1254008" algn="l" defTabSz="2508016" rtl="0" eaLnBrk="1" latinLnBrk="0" hangingPunct="1">
      <a:defRPr sz="4900" kern="1200">
        <a:solidFill>
          <a:schemeClr val="tx1"/>
        </a:solidFill>
        <a:latin typeface="+mn-lt"/>
        <a:ea typeface="+mn-ea"/>
        <a:cs typeface="+mn-cs"/>
      </a:defRPr>
    </a:lvl2pPr>
    <a:lvl3pPr marL="2508016" algn="l" defTabSz="2508016" rtl="0" eaLnBrk="1" latinLnBrk="0" hangingPunct="1">
      <a:defRPr sz="4900" kern="1200">
        <a:solidFill>
          <a:schemeClr val="tx1"/>
        </a:solidFill>
        <a:latin typeface="+mn-lt"/>
        <a:ea typeface="+mn-ea"/>
        <a:cs typeface="+mn-cs"/>
      </a:defRPr>
    </a:lvl3pPr>
    <a:lvl4pPr marL="3762024" algn="l" defTabSz="2508016" rtl="0" eaLnBrk="1" latinLnBrk="0" hangingPunct="1">
      <a:defRPr sz="4900" kern="1200">
        <a:solidFill>
          <a:schemeClr val="tx1"/>
        </a:solidFill>
        <a:latin typeface="+mn-lt"/>
        <a:ea typeface="+mn-ea"/>
        <a:cs typeface="+mn-cs"/>
      </a:defRPr>
    </a:lvl4pPr>
    <a:lvl5pPr marL="5016033" algn="l" defTabSz="2508016" rtl="0" eaLnBrk="1" latinLnBrk="0" hangingPunct="1">
      <a:defRPr sz="4900" kern="1200">
        <a:solidFill>
          <a:schemeClr val="tx1"/>
        </a:solidFill>
        <a:latin typeface="+mn-lt"/>
        <a:ea typeface="+mn-ea"/>
        <a:cs typeface="+mn-cs"/>
      </a:defRPr>
    </a:lvl5pPr>
    <a:lvl6pPr marL="6270041" algn="l" defTabSz="2508016" rtl="0" eaLnBrk="1" latinLnBrk="0" hangingPunct="1">
      <a:defRPr sz="4900" kern="1200">
        <a:solidFill>
          <a:schemeClr val="tx1"/>
        </a:solidFill>
        <a:latin typeface="+mn-lt"/>
        <a:ea typeface="+mn-ea"/>
        <a:cs typeface="+mn-cs"/>
      </a:defRPr>
    </a:lvl6pPr>
    <a:lvl7pPr marL="7524049" algn="l" defTabSz="2508016" rtl="0" eaLnBrk="1" latinLnBrk="0" hangingPunct="1">
      <a:defRPr sz="4900" kern="1200">
        <a:solidFill>
          <a:schemeClr val="tx1"/>
        </a:solidFill>
        <a:latin typeface="+mn-lt"/>
        <a:ea typeface="+mn-ea"/>
        <a:cs typeface="+mn-cs"/>
      </a:defRPr>
    </a:lvl7pPr>
    <a:lvl8pPr marL="8778057" algn="l" defTabSz="2508016" rtl="0" eaLnBrk="1" latinLnBrk="0" hangingPunct="1">
      <a:defRPr sz="4900" kern="1200">
        <a:solidFill>
          <a:schemeClr val="tx1"/>
        </a:solidFill>
        <a:latin typeface="+mn-lt"/>
        <a:ea typeface="+mn-ea"/>
        <a:cs typeface="+mn-cs"/>
      </a:defRPr>
    </a:lvl8pPr>
    <a:lvl9pPr marL="10032065" algn="l" defTabSz="2508016"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84">
          <p15:clr>
            <a:srgbClr val="A4A3A4"/>
          </p15:clr>
        </p15:guide>
        <p15:guide id="2"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EA4C0A-18E0-EC4F-9E4A-0D6732F576F1}" v="373" dt="2021-12-06T21:21:11.8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78" autoAdjust="0"/>
    <p:restoredTop sz="94660"/>
  </p:normalViewPr>
  <p:slideViewPr>
    <p:cSldViewPr>
      <p:cViewPr varScale="1">
        <p:scale>
          <a:sx n="48" d="100"/>
          <a:sy n="48" d="100"/>
        </p:scale>
        <p:origin x="1140" y="36"/>
      </p:cViewPr>
      <p:guideLst>
        <p:guide orient="horz" pos="5184"/>
        <p:guide pos="86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coloradomesa365-my.sharepoint.com/personal/aelausch_mavs_coloradomesa_edu/Documents/Gonzales%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coloradomesa365-my.sharepoint.com/personal/aelausch_mavs_coloradomesa_edu/Documents/Gonzales%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coloradomesa365-my.sharepoint.com/personal/aelausch_mavs_coloradomesa_edu/Documents/Gonzales%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coloradomesa365-my.sharepoint.com/personal/aelausch_mavs_coloradomesa_edu/Documents/Gonzales%20Data.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latin typeface="Times New Roman" panose="02020603050405020304" pitchFamily="18" charset="0"/>
                <a:cs typeface="Times New Roman" panose="02020603050405020304" pitchFamily="18" charset="0"/>
              </a:rPr>
              <a:t>Mamimal</a:t>
            </a:r>
            <a:r>
              <a:rPr lang="en-US" baseline="0">
                <a:latin typeface="Times New Roman" panose="02020603050405020304" pitchFamily="18" charset="0"/>
                <a:cs typeface="Times New Roman" panose="02020603050405020304" pitchFamily="18" charset="0"/>
              </a:rPr>
              <a:t> Swallowing Speed</a:t>
            </a:r>
            <a:endParaRPr lang="en-US">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v>Pre-Exercise</c:v>
          </c:tx>
          <c:spPr>
            <a:solidFill>
              <a:srgbClr val="595959"/>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2-92E0-5544-952B-4DAA890ECF41}"/>
              </c:ext>
            </c:extLst>
          </c:dPt>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3-92E0-5544-952B-4DAA890ECF41}"/>
              </c:ext>
            </c:extLst>
          </c:dPt>
          <c:cat>
            <c:strRef>
              <c:f>('Jerome Baseline'!$B$1,'Jerome Baseline'!$B$14)</c:f>
              <c:strCache>
                <c:ptCount val="2"/>
                <c:pt idx="0">
                  <c:v>Baseline</c:v>
                </c:pt>
                <c:pt idx="1">
                  <c:v>Esophageal Dilation + gel</c:v>
                </c:pt>
              </c:strCache>
            </c:strRef>
          </c:cat>
          <c:val>
            <c:numRef>
              <c:f>('Jerome Baseline'!$B$3,'Jerome Baseline'!$B$16)</c:f>
              <c:numCache>
                <c:formatCode>0.00</c:formatCode>
                <c:ptCount val="2"/>
                <c:pt idx="0">
                  <c:v>7.8822911192853384</c:v>
                </c:pt>
                <c:pt idx="1">
                  <c:v>15.806111696522654</c:v>
                </c:pt>
              </c:numCache>
            </c:numRef>
          </c:val>
          <c:extLst>
            <c:ext xmlns:c16="http://schemas.microsoft.com/office/drawing/2014/chart" uri="{C3380CC4-5D6E-409C-BE32-E72D297353CC}">
              <c16:uniqueId val="{00000000-92E0-5544-952B-4DAA890ECF41}"/>
            </c:ext>
          </c:extLst>
        </c:ser>
        <c:ser>
          <c:idx val="1"/>
          <c:order val="1"/>
          <c:tx>
            <c:v>Post-Exercise</c:v>
          </c:tx>
          <c:spPr>
            <a:solidFill>
              <a:schemeClr val="accent1">
                <a:lumMod val="75000"/>
              </a:schemeClr>
            </a:solidFill>
            <a:ln>
              <a:noFill/>
            </a:ln>
            <a:effectLst/>
          </c:spPr>
          <c:invertIfNegative val="0"/>
          <c:cat>
            <c:strRef>
              <c:f>('Jerome Baseline'!$B$1,'Jerome Baseline'!$B$14)</c:f>
              <c:strCache>
                <c:ptCount val="2"/>
                <c:pt idx="0">
                  <c:v>Baseline</c:v>
                </c:pt>
                <c:pt idx="1">
                  <c:v>Esophageal Dilation + gel</c:v>
                </c:pt>
              </c:strCache>
            </c:strRef>
          </c:cat>
          <c:val>
            <c:numRef>
              <c:f>('Jerome Baseline'!$C$3,'Jerome Baseline'!$C$16)</c:f>
              <c:numCache>
                <c:formatCode>0.00</c:formatCode>
                <c:ptCount val="2"/>
                <c:pt idx="0">
                  <c:v>4.3103448275862073</c:v>
                </c:pt>
                <c:pt idx="1">
                  <c:v>19.305019305019307</c:v>
                </c:pt>
              </c:numCache>
            </c:numRef>
          </c:val>
          <c:extLst>
            <c:ext xmlns:c16="http://schemas.microsoft.com/office/drawing/2014/chart" uri="{C3380CC4-5D6E-409C-BE32-E72D297353CC}">
              <c16:uniqueId val="{00000001-92E0-5544-952B-4DAA890ECF41}"/>
            </c:ext>
          </c:extLst>
        </c:ser>
        <c:dLbls>
          <c:showLegendKey val="0"/>
          <c:showVal val="0"/>
          <c:showCatName val="0"/>
          <c:showSerName val="0"/>
          <c:showPercent val="0"/>
          <c:showBubbleSize val="0"/>
        </c:dLbls>
        <c:gapWidth val="219"/>
        <c:overlap val="-27"/>
        <c:axId val="451729551"/>
        <c:axId val="450995663"/>
      </c:barChart>
      <c:catAx>
        <c:axId val="451729551"/>
        <c:scaling>
          <c:orientation val="minMax"/>
        </c:scaling>
        <c:delete val="1"/>
        <c:axPos val="b"/>
        <c:title>
          <c:tx>
            <c:rich>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latin typeface="Times New Roman" panose="02020603050405020304" pitchFamily="18" charset="0"/>
                    <a:cs typeface="Times New Roman" panose="02020603050405020304" pitchFamily="18" charset="0"/>
                  </a:rPr>
                  <a:t>Baseline		         EDS	</a:t>
                </a:r>
              </a:p>
            </c:rich>
          </c:tx>
          <c:layout>
            <c:manualLayout>
              <c:xMode val="edge"/>
              <c:yMode val="edge"/>
              <c:x val="0.27308782746496307"/>
              <c:y val="0.7977771422540438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crossAx val="450995663"/>
        <c:crosses val="autoZero"/>
        <c:auto val="1"/>
        <c:lblAlgn val="ctr"/>
        <c:lblOffset val="100"/>
        <c:noMultiLvlLbl val="0"/>
      </c:catAx>
      <c:valAx>
        <c:axId val="450995663"/>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latin typeface="Times New Roman" panose="02020603050405020304" pitchFamily="18" charset="0"/>
                    <a:cs typeface="Times New Roman" panose="02020603050405020304" pitchFamily="18" charset="0"/>
                  </a:rPr>
                  <a:t>mL/sec</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517295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Maximal Swallowing Volume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v>Pre-Exercise</c:v>
          </c:tx>
          <c:spPr>
            <a:solidFill>
              <a:schemeClr val="accent2">
                <a:lumMod val="75000"/>
              </a:schemeClr>
            </a:solidFill>
            <a:ln>
              <a:noFill/>
            </a:ln>
            <a:effectLst/>
          </c:spPr>
          <c:invertIfNegative val="0"/>
          <c:cat>
            <c:strRef>
              <c:f>'Jerome Baseline'!$B$2:$C$2</c:f>
              <c:strCache>
                <c:ptCount val="2"/>
                <c:pt idx="0">
                  <c:v>Pre Exercise</c:v>
                </c:pt>
                <c:pt idx="1">
                  <c:v>Post Exercise </c:v>
                </c:pt>
              </c:strCache>
            </c:strRef>
          </c:cat>
          <c:val>
            <c:numRef>
              <c:f>('Jerome Baseline'!$B$4,'Jerome Baseline'!$B$17)</c:f>
              <c:numCache>
                <c:formatCode>0.00</c:formatCode>
                <c:ptCount val="2"/>
                <c:pt idx="0">
                  <c:v>55</c:v>
                </c:pt>
                <c:pt idx="1">
                  <c:v>72</c:v>
                </c:pt>
              </c:numCache>
            </c:numRef>
          </c:val>
          <c:extLst>
            <c:ext xmlns:c16="http://schemas.microsoft.com/office/drawing/2014/chart" uri="{C3380CC4-5D6E-409C-BE32-E72D297353CC}">
              <c16:uniqueId val="{00000000-0A10-D34E-BEE1-64E655A6DB38}"/>
            </c:ext>
          </c:extLst>
        </c:ser>
        <c:ser>
          <c:idx val="1"/>
          <c:order val="1"/>
          <c:tx>
            <c:v>Post-Exercise</c:v>
          </c:tx>
          <c:spPr>
            <a:solidFill>
              <a:schemeClr val="accent1">
                <a:lumMod val="75000"/>
              </a:schemeClr>
            </a:solidFill>
            <a:ln>
              <a:noFill/>
            </a:ln>
            <a:effectLst/>
          </c:spPr>
          <c:invertIfNegative val="0"/>
          <c:cat>
            <c:strRef>
              <c:f>'Jerome Baseline'!$B$2:$C$2</c:f>
              <c:strCache>
                <c:ptCount val="2"/>
                <c:pt idx="0">
                  <c:v>Pre Exercise</c:v>
                </c:pt>
                <c:pt idx="1">
                  <c:v>Post Exercise </c:v>
                </c:pt>
              </c:strCache>
            </c:strRef>
          </c:cat>
          <c:val>
            <c:numRef>
              <c:f>('Jerome Baseline'!$C$4,'Jerome Baseline'!$C$17)</c:f>
              <c:numCache>
                <c:formatCode>0.00</c:formatCode>
                <c:ptCount val="2"/>
                <c:pt idx="0">
                  <c:v>45</c:v>
                </c:pt>
                <c:pt idx="1">
                  <c:v>70</c:v>
                </c:pt>
              </c:numCache>
            </c:numRef>
          </c:val>
          <c:extLst>
            <c:ext xmlns:c16="http://schemas.microsoft.com/office/drawing/2014/chart" uri="{C3380CC4-5D6E-409C-BE32-E72D297353CC}">
              <c16:uniqueId val="{00000001-0A10-D34E-BEE1-64E655A6DB38}"/>
            </c:ext>
          </c:extLst>
        </c:ser>
        <c:dLbls>
          <c:showLegendKey val="0"/>
          <c:showVal val="0"/>
          <c:showCatName val="0"/>
          <c:showSerName val="0"/>
          <c:showPercent val="0"/>
          <c:showBubbleSize val="0"/>
        </c:dLbls>
        <c:gapWidth val="219"/>
        <c:overlap val="-27"/>
        <c:axId val="1005671959"/>
        <c:axId val="11998247"/>
      </c:barChart>
      <c:catAx>
        <c:axId val="1005671959"/>
        <c:scaling>
          <c:orientation val="minMax"/>
        </c:scaling>
        <c:delete val="1"/>
        <c:axPos val="b"/>
        <c:title>
          <c:tx>
            <c:rich>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Baseline		   </a:t>
                </a:r>
                <a:r>
                  <a:rPr lang="en-US" baseline="0"/>
                  <a:t>   </a:t>
                </a:r>
                <a:r>
                  <a:rPr lang="en-US"/>
                  <a:t>EDS</a:t>
                </a:r>
              </a:p>
            </c:rich>
          </c:tx>
          <c:layout>
            <c:manualLayout>
              <c:xMode val="edge"/>
              <c:yMode val="edge"/>
              <c:x val="0.2830640857392826"/>
              <c:y val="0.7908414828929302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crossAx val="11998247"/>
        <c:crosses val="autoZero"/>
        <c:auto val="1"/>
        <c:lblAlgn val="ctr"/>
        <c:lblOffset val="100"/>
        <c:noMultiLvlLbl val="0"/>
      </c:catAx>
      <c:valAx>
        <c:axId val="11998247"/>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mL</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0056719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Average Volume per Swallow</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v>Pre-Exercise</c:v>
          </c:tx>
          <c:spPr>
            <a:solidFill>
              <a:schemeClr val="accent2">
                <a:lumMod val="75000"/>
              </a:schemeClr>
            </a:solidFill>
            <a:ln>
              <a:noFill/>
            </a:ln>
            <a:effectLst/>
          </c:spPr>
          <c:invertIfNegative val="0"/>
          <c:cat>
            <c:strRef>
              <c:f>'Jerome Baseline'!$B$2:$C$2</c:f>
              <c:strCache>
                <c:ptCount val="2"/>
                <c:pt idx="0">
                  <c:v>Pre Exercise</c:v>
                </c:pt>
                <c:pt idx="1">
                  <c:v>Post Exercise </c:v>
                </c:pt>
              </c:strCache>
            </c:strRef>
          </c:cat>
          <c:val>
            <c:numRef>
              <c:f>('Jerome Baseline'!$B$8,'Jerome Baseline'!$B$21)</c:f>
              <c:numCache>
                <c:formatCode>0.00</c:formatCode>
                <c:ptCount val="2"/>
                <c:pt idx="0">
                  <c:v>8.3333333333333339</c:v>
                </c:pt>
                <c:pt idx="1">
                  <c:v>20</c:v>
                </c:pt>
              </c:numCache>
            </c:numRef>
          </c:val>
          <c:extLst>
            <c:ext xmlns:c16="http://schemas.microsoft.com/office/drawing/2014/chart" uri="{C3380CC4-5D6E-409C-BE32-E72D297353CC}">
              <c16:uniqueId val="{00000000-8A1A-6E42-8C65-19969DC52181}"/>
            </c:ext>
          </c:extLst>
        </c:ser>
        <c:ser>
          <c:idx val="1"/>
          <c:order val="1"/>
          <c:tx>
            <c:v>Post-Exercise</c:v>
          </c:tx>
          <c:spPr>
            <a:solidFill>
              <a:schemeClr val="accent1">
                <a:lumMod val="75000"/>
              </a:schemeClr>
            </a:solidFill>
            <a:ln>
              <a:noFill/>
            </a:ln>
            <a:effectLst/>
          </c:spPr>
          <c:invertIfNegative val="0"/>
          <c:cat>
            <c:strRef>
              <c:f>'Jerome Baseline'!$B$2:$C$2</c:f>
              <c:strCache>
                <c:ptCount val="2"/>
                <c:pt idx="0">
                  <c:v>Pre Exercise</c:v>
                </c:pt>
                <c:pt idx="1">
                  <c:v>Post Exercise </c:v>
                </c:pt>
              </c:strCache>
            </c:strRef>
          </c:cat>
          <c:val>
            <c:numRef>
              <c:f>('Jerome Baseline'!$C$8,'Jerome Baseline'!$C$21)</c:f>
              <c:numCache>
                <c:formatCode>0.00</c:formatCode>
                <c:ptCount val="2"/>
                <c:pt idx="0">
                  <c:v>5.5555555555555554</c:v>
                </c:pt>
                <c:pt idx="1">
                  <c:v>16.666666666666668</c:v>
                </c:pt>
              </c:numCache>
            </c:numRef>
          </c:val>
          <c:extLst>
            <c:ext xmlns:c16="http://schemas.microsoft.com/office/drawing/2014/chart" uri="{C3380CC4-5D6E-409C-BE32-E72D297353CC}">
              <c16:uniqueId val="{00000001-8A1A-6E42-8C65-19969DC52181}"/>
            </c:ext>
          </c:extLst>
        </c:ser>
        <c:dLbls>
          <c:showLegendKey val="0"/>
          <c:showVal val="0"/>
          <c:showCatName val="0"/>
          <c:showSerName val="0"/>
          <c:showPercent val="0"/>
          <c:showBubbleSize val="0"/>
        </c:dLbls>
        <c:gapWidth val="219"/>
        <c:overlap val="-27"/>
        <c:axId val="237080920"/>
        <c:axId val="813483352"/>
      </c:barChart>
      <c:catAx>
        <c:axId val="237080920"/>
        <c:scaling>
          <c:orientation val="minMax"/>
        </c:scaling>
        <c:delete val="1"/>
        <c:axPos val="b"/>
        <c:title>
          <c:tx>
            <c:rich>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Baseline 		       EDS</a:t>
                </a:r>
              </a:p>
            </c:rich>
          </c:tx>
          <c:layout>
            <c:manualLayout>
              <c:xMode val="edge"/>
              <c:yMode val="edge"/>
              <c:x val="0.28295490186368211"/>
              <c:y val="0.8042789919951595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crossAx val="813483352"/>
        <c:crosses val="autoZero"/>
        <c:auto val="1"/>
        <c:lblAlgn val="ctr"/>
        <c:lblOffset val="100"/>
        <c:noMultiLvlLbl val="0"/>
      </c:catAx>
      <c:valAx>
        <c:axId val="813483352"/>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mL</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237080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Average Time per Swallow</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v>Pre-Exercise</c:v>
          </c:tx>
          <c:spPr>
            <a:solidFill>
              <a:schemeClr val="accent2">
                <a:lumMod val="75000"/>
              </a:schemeClr>
            </a:solidFill>
            <a:ln>
              <a:noFill/>
            </a:ln>
            <a:effectLst/>
          </c:spPr>
          <c:invertIfNegative val="0"/>
          <c:cat>
            <c:strRef>
              <c:f>'Jerome Baseline'!$B$2:$C$2</c:f>
              <c:strCache>
                <c:ptCount val="2"/>
                <c:pt idx="0">
                  <c:v>Pre Exercise</c:v>
                </c:pt>
                <c:pt idx="1">
                  <c:v>Post Exercise </c:v>
                </c:pt>
              </c:strCache>
            </c:strRef>
          </c:cat>
          <c:val>
            <c:numRef>
              <c:f>('Jerome Baseline'!$B$9,'Jerome Baseline'!$B$22)</c:f>
              <c:numCache>
                <c:formatCode>0.00</c:formatCode>
                <c:ptCount val="2"/>
                <c:pt idx="0">
                  <c:v>2.0291666666666668</c:v>
                </c:pt>
                <c:pt idx="1">
                  <c:v>1.6640000000000001</c:v>
                </c:pt>
              </c:numCache>
            </c:numRef>
          </c:val>
          <c:extLst>
            <c:ext xmlns:c16="http://schemas.microsoft.com/office/drawing/2014/chart" uri="{C3380CC4-5D6E-409C-BE32-E72D297353CC}">
              <c16:uniqueId val="{00000000-C0F3-234E-982B-7F3D92725269}"/>
            </c:ext>
          </c:extLst>
        </c:ser>
        <c:ser>
          <c:idx val="1"/>
          <c:order val="1"/>
          <c:tx>
            <c:v>Post-Exercise</c:v>
          </c:tx>
          <c:spPr>
            <a:solidFill>
              <a:schemeClr val="accent1">
                <a:lumMod val="75000"/>
              </a:schemeClr>
            </a:solidFill>
            <a:ln>
              <a:noFill/>
            </a:ln>
            <a:effectLst/>
          </c:spPr>
          <c:invertIfNegative val="0"/>
          <c:cat>
            <c:strRef>
              <c:f>'Jerome Baseline'!$B$2:$C$2</c:f>
              <c:strCache>
                <c:ptCount val="2"/>
                <c:pt idx="0">
                  <c:v>Pre Exercise</c:v>
                </c:pt>
                <c:pt idx="1">
                  <c:v>Post Exercise </c:v>
                </c:pt>
              </c:strCache>
            </c:strRef>
          </c:cat>
          <c:val>
            <c:numRef>
              <c:f>('Jerome Baseline'!$C$9,'Jerome Baseline'!$C$22)</c:f>
              <c:numCache>
                <c:formatCode>0.00</c:formatCode>
                <c:ptCount val="2"/>
                <c:pt idx="0">
                  <c:v>1.6077777777777778</c:v>
                </c:pt>
                <c:pt idx="1">
                  <c:v>1.1766666666666665</c:v>
                </c:pt>
              </c:numCache>
            </c:numRef>
          </c:val>
          <c:extLst>
            <c:ext xmlns:c16="http://schemas.microsoft.com/office/drawing/2014/chart" uri="{C3380CC4-5D6E-409C-BE32-E72D297353CC}">
              <c16:uniqueId val="{00000001-C0F3-234E-982B-7F3D92725269}"/>
            </c:ext>
          </c:extLst>
        </c:ser>
        <c:dLbls>
          <c:showLegendKey val="0"/>
          <c:showVal val="0"/>
          <c:showCatName val="0"/>
          <c:showSerName val="0"/>
          <c:showPercent val="0"/>
          <c:showBubbleSize val="0"/>
        </c:dLbls>
        <c:gapWidth val="219"/>
        <c:overlap val="-27"/>
        <c:axId val="1131213352"/>
        <c:axId val="1925427688"/>
      </c:barChart>
      <c:catAx>
        <c:axId val="1131213352"/>
        <c:scaling>
          <c:orientation val="minMax"/>
        </c:scaling>
        <c:delete val="1"/>
        <c:axPos val="b"/>
        <c:title>
          <c:tx>
            <c:rich>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Baseline		          EDS</a:t>
                </a:r>
              </a:p>
            </c:rich>
          </c:tx>
          <c:layout>
            <c:manualLayout>
              <c:xMode val="edge"/>
              <c:yMode val="edge"/>
              <c:x val="0.28398805829583912"/>
              <c:y val="0.7995267617909513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crossAx val="1925427688"/>
        <c:crosses val="autoZero"/>
        <c:auto val="1"/>
        <c:lblAlgn val="ctr"/>
        <c:lblOffset val="100"/>
        <c:noMultiLvlLbl val="0"/>
      </c:catAx>
      <c:valAx>
        <c:axId val="1925427688"/>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mL/sec</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131213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021"/>
            <a:ext cx="23317200" cy="3528060"/>
          </a:xfrm>
        </p:spPr>
        <p:txBody>
          <a:bodyPr/>
          <a:lstStyle/>
          <a:p>
            <a:r>
              <a:rPr lang="en-US"/>
              <a:t>Click to edit Master title style</a:t>
            </a:r>
          </a:p>
        </p:txBody>
      </p:sp>
      <p:sp>
        <p:nvSpPr>
          <p:cNvPr id="3" name="Subtitle 2"/>
          <p:cNvSpPr>
            <a:spLocks noGrp="1"/>
          </p:cNvSpPr>
          <p:nvPr>
            <p:ph type="subTitle" idx="1"/>
          </p:nvPr>
        </p:nvSpPr>
        <p:spPr>
          <a:xfrm>
            <a:off x="4114800" y="9326880"/>
            <a:ext cx="19202400" cy="4206240"/>
          </a:xfrm>
        </p:spPr>
        <p:txBody>
          <a:bodyPr/>
          <a:lstStyle>
            <a:lvl1pPr marL="0" indent="0" algn="ctr">
              <a:buNone/>
              <a:defRPr>
                <a:solidFill>
                  <a:schemeClr val="tx1">
                    <a:tint val="75000"/>
                  </a:schemeClr>
                </a:solidFill>
              </a:defRPr>
            </a:lvl1pPr>
            <a:lvl2pPr marL="1254008" indent="0" algn="ctr">
              <a:buNone/>
              <a:defRPr>
                <a:solidFill>
                  <a:schemeClr val="tx1">
                    <a:tint val="75000"/>
                  </a:schemeClr>
                </a:solidFill>
              </a:defRPr>
            </a:lvl2pPr>
            <a:lvl3pPr marL="2508016" indent="0" algn="ctr">
              <a:buNone/>
              <a:defRPr>
                <a:solidFill>
                  <a:schemeClr val="tx1">
                    <a:tint val="75000"/>
                  </a:schemeClr>
                </a:solidFill>
              </a:defRPr>
            </a:lvl3pPr>
            <a:lvl4pPr marL="3762024" indent="0" algn="ctr">
              <a:buNone/>
              <a:defRPr>
                <a:solidFill>
                  <a:schemeClr val="tx1">
                    <a:tint val="75000"/>
                  </a:schemeClr>
                </a:solidFill>
              </a:defRPr>
            </a:lvl4pPr>
            <a:lvl5pPr marL="5016033" indent="0" algn="ctr">
              <a:buNone/>
              <a:defRPr>
                <a:solidFill>
                  <a:schemeClr val="tx1">
                    <a:tint val="75000"/>
                  </a:schemeClr>
                </a:solidFill>
              </a:defRPr>
            </a:lvl5pPr>
            <a:lvl6pPr marL="6270041" indent="0" algn="ctr">
              <a:buNone/>
              <a:defRPr>
                <a:solidFill>
                  <a:schemeClr val="tx1">
                    <a:tint val="75000"/>
                  </a:schemeClr>
                </a:solidFill>
              </a:defRPr>
            </a:lvl6pPr>
            <a:lvl7pPr marL="7524049" indent="0" algn="ctr">
              <a:buNone/>
              <a:defRPr>
                <a:solidFill>
                  <a:schemeClr val="tx1">
                    <a:tint val="75000"/>
                  </a:schemeClr>
                </a:solidFill>
              </a:defRPr>
            </a:lvl7pPr>
            <a:lvl8pPr marL="8778057" indent="0" algn="ctr">
              <a:buNone/>
              <a:defRPr>
                <a:solidFill>
                  <a:schemeClr val="tx1">
                    <a:tint val="75000"/>
                  </a:schemeClr>
                </a:solidFill>
              </a:defRPr>
            </a:lvl8pPr>
            <a:lvl9pPr marL="1003206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112746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94316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0" y="1581151"/>
            <a:ext cx="18516600" cy="3370706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0" y="1581151"/>
            <a:ext cx="55092600" cy="337070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3756741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1319030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9" y="10576561"/>
            <a:ext cx="23317200" cy="3268980"/>
          </a:xfrm>
        </p:spPr>
        <p:txBody>
          <a:bodyPr anchor="t"/>
          <a:lstStyle>
            <a:lvl1pPr algn="l">
              <a:defRPr sz="11000" b="1" cap="all"/>
            </a:lvl1pPr>
          </a:lstStyle>
          <a:p>
            <a:r>
              <a:rPr lang="en-US"/>
              <a:t>Click to edit Master title style</a:t>
            </a:r>
          </a:p>
        </p:txBody>
      </p:sp>
      <p:sp>
        <p:nvSpPr>
          <p:cNvPr id="3" name="Text Placeholder 2"/>
          <p:cNvSpPr>
            <a:spLocks noGrp="1"/>
          </p:cNvSpPr>
          <p:nvPr>
            <p:ph type="body" idx="1"/>
          </p:nvPr>
        </p:nvSpPr>
        <p:spPr>
          <a:xfrm>
            <a:off x="2166939" y="6976112"/>
            <a:ext cx="23317200" cy="3600449"/>
          </a:xfrm>
        </p:spPr>
        <p:txBody>
          <a:bodyPr anchor="b"/>
          <a:lstStyle>
            <a:lvl1pPr marL="0" indent="0">
              <a:buNone/>
              <a:defRPr sz="5500">
                <a:solidFill>
                  <a:schemeClr val="tx1">
                    <a:tint val="75000"/>
                  </a:schemeClr>
                </a:solidFill>
              </a:defRPr>
            </a:lvl1pPr>
            <a:lvl2pPr marL="1254008" indent="0">
              <a:buNone/>
              <a:defRPr sz="4900">
                <a:solidFill>
                  <a:schemeClr val="tx1">
                    <a:tint val="75000"/>
                  </a:schemeClr>
                </a:solidFill>
              </a:defRPr>
            </a:lvl2pPr>
            <a:lvl3pPr marL="2508016" indent="0">
              <a:buNone/>
              <a:defRPr sz="4400">
                <a:solidFill>
                  <a:schemeClr val="tx1">
                    <a:tint val="75000"/>
                  </a:schemeClr>
                </a:solidFill>
              </a:defRPr>
            </a:lvl3pPr>
            <a:lvl4pPr marL="3762024" indent="0">
              <a:buNone/>
              <a:defRPr sz="3800">
                <a:solidFill>
                  <a:schemeClr val="tx1">
                    <a:tint val="75000"/>
                  </a:schemeClr>
                </a:solidFill>
              </a:defRPr>
            </a:lvl4pPr>
            <a:lvl5pPr marL="5016033" indent="0">
              <a:buNone/>
              <a:defRPr sz="3800">
                <a:solidFill>
                  <a:schemeClr val="tx1">
                    <a:tint val="75000"/>
                  </a:schemeClr>
                </a:solidFill>
              </a:defRPr>
            </a:lvl5pPr>
            <a:lvl6pPr marL="6270041" indent="0">
              <a:buNone/>
              <a:defRPr sz="3800">
                <a:solidFill>
                  <a:schemeClr val="tx1">
                    <a:tint val="75000"/>
                  </a:schemeClr>
                </a:solidFill>
              </a:defRPr>
            </a:lvl6pPr>
            <a:lvl7pPr marL="7524049" indent="0">
              <a:buNone/>
              <a:defRPr sz="3800">
                <a:solidFill>
                  <a:schemeClr val="tx1">
                    <a:tint val="75000"/>
                  </a:schemeClr>
                </a:solidFill>
              </a:defRPr>
            </a:lvl7pPr>
            <a:lvl8pPr marL="8778057" indent="0">
              <a:buNone/>
              <a:defRPr sz="3800">
                <a:solidFill>
                  <a:schemeClr val="tx1">
                    <a:tint val="75000"/>
                  </a:schemeClr>
                </a:solidFill>
              </a:defRPr>
            </a:lvl8pPr>
            <a:lvl9pPr marL="10032065" indent="0">
              <a:buNone/>
              <a:defRPr sz="3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3980507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0" y="9216391"/>
            <a:ext cx="36804600" cy="26071829"/>
          </a:xfrm>
        </p:spPr>
        <p:txBody>
          <a:bodyPr/>
          <a:lstStyle>
            <a:lvl1pPr>
              <a:defRPr sz="7700"/>
            </a:lvl1pPr>
            <a:lvl2pPr>
              <a:defRPr sz="6600"/>
            </a:lvl2pPr>
            <a:lvl3pPr>
              <a:defRPr sz="5500"/>
            </a:lvl3pPr>
            <a:lvl4pPr>
              <a:defRPr sz="4900"/>
            </a:lvl4pPr>
            <a:lvl5pPr>
              <a:defRPr sz="4900"/>
            </a:lvl5pPr>
            <a:lvl6pPr>
              <a:defRPr sz="4900"/>
            </a:lvl6pPr>
            <a:lvl7pPr>
              <a:defRPr sz="4900"/>
            </a:lvl7pPr>
            <a:lvl8pPr>
              <a:defRPr sz="4900"/>
            </a:lvl8pPr>
            <a:lvl9pPr>
              <a:defRPr sz="4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376600" y="9216391"/>
            <a:ext cx="36804600" cy="26071829"/>
          </a:xfrm>
        </p:spPr>
        <p:txBody>
          <a:bodyPr/>
          <a:lstStyle>
            <a:lvl1pPr>
              <a:defRPr sz="7700"/>
            </a:lvl1pPr>
            <a:lvl2pPr>
              <a:defRPr sz="6600"/>
            </a:lvl2pPr>
            <a:lvl3pPr>
              <a:defRPr sz="5500"/>
            </a:lvl3pPr>
            <a:lvl4pPr>
              <a:defRPr sz="4900"/>
            </a:lvl4pPr>
            <a:lvl5pPr>
              <a:defRPr sz="4900"/>
            </a:lvl5pPr>
            <a:lvl6pPr>
              <a:defRPr sz="4900"/>
            </a:lvl6pPr>
            <a:lvl7pPr>
              <a:defRPr sz="4900"/>
            </a:lvl7pPr>
            <a:lvl8pPr>
              <a:defRPr sz="4900"/>
            </a:lvl8pPr>
            <a:lvl9pPr>
              <a:defRPr sz="4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46566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9131"/>
            <a:ext cx="24688800"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71600" y="3684271"/>
            <a:ext cx="12120564" cy="1535429"/>
          </a:xfrm>
        </p:spPr>
        <p:txBody>
          <a:bodyPr anchor="b"/>
          <a:lstStyle>
            <a:lvl1pPr marL="0" indent="0">
              <a:buNone/>
              <a:defRPr sz="6600" b="1"/>
            </a:lvl1pPr>
            <a:lvl2pPr marL="1254008" indent="0">
              <a:buNone/>
              <a:defRPr sz="5500" b="1"/>
            </a:lvl2pPr>
            <a:lvl3pPr marL="2508016" indent="0">
              <a:buNone/>
              <a:defRPr sz="4900" b="1"/>
            </a:lvl3pPr>
            <a:lvl4pPr marL="3762024" indent="0">
              <a:buNone/>
              <a:defRPr sz="4400" b="1"/>
            </a:lvl4pPr>
            <a:lvl5pPr marL="5016033" indent="0">
              <a:buNone/>
              <a:defRPr sz="4400" b="1"/>
            </a:lvl5pPr>
            <a:lvl6pPr marL="6270041" indent="0">
              <a:buNone/>
              <a:defRPr sz="4400" b="1"/>
            </a:lvl6pPr>
            <a:lvl7pPr marL="7524049" indent="0">
              <a:buNone/>
              <a:defRPr sz="4400" b="1"/>
            </a:lvl7pPr>
            <a:lvl8pPr marL="8778057" indent="0">
              <a:buNone/>
              <a:defRPr sz="4400" b="1"/>
            </a:lvl8pPr>
            <a:lvl9pPr marL="10032065" indent="0">
              <a:buNone/>
              <a:defRPr sz="4400" b="1"/>
            </a:lvl9pPr>
          </a:lstStyle>
          <a:p>
            <a:pPr lvl="0"/>
            <a:r>
              <a:rPr lang="en-US"/>
              <a:t>Click to edit Master text styles</a:t>
            </a:r>
          </a:p>
        </p:txBody>
      </p:sp>
      <p:sp>
        <p:nvSpPr>
          <p:cNvPr id="4" name="Content Placeholder 3"/>
          <p:cNvSpPr>
            <a:spLocks noGrp="1"/>
          </p:cNvSpPr>
          <p:nvPr>
            <p:ph sz="half" idx="2"/>
          </p:nvPr>
        </p:nvSpPr>
        <p:spPr>
          <a:xfrm>
            <a:off x="1371600" y="5219700"/>
            <a:ext cx="12120564" cy="9483091"/>
          </a:xfrm>
        </p:spPr>
        <p:txBody>
          <a:bodyPr/>
          <a:lstStyle>
            <a:lvl1pPr>
              <a:defRPr sz="6600"/>
            </a:lvl1pPr>
            <a:lvl2pPr>
              <a:defRPr sz="5500"/>
            </a:lvl2pPr>
            <a:lvl3pPr>
              <a:defRPr sz="4900"/>
            </a:lvl3pPr>
            <a:lvl4pPr>
              <a:defRPr sz="4400"/>
            </a:lvl4pPr>
            <a:lvl5pPr>
              <a:defRPr sz="4400"/>
            </a:lvl5pPr>
            <a:lvl6pPr>
              <a:defRPr sz="4400"/>
            </a:lvl6pPr>
            <a:lvl7pPr>
              <a:defRPr sz="4400"/>
            </a:lvl7pPr>
            <a:lvl8pPr>
              <a:defRPr sz="4400"/>
            </a:lvl8pPr>
            <a:lvl9pPr>
              <a:defRPr sz="4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935077" y="3684271"/>
            <a:ext cx="12125325" cy="1535429"/>
          </a:xfrm>
        </p:spPr>
        <p:txBody>
          <a:bodyPr anchor="b"/>
          <a:lstStyle>
            <a:lvl1pPr marL="0" indent="0">
              <a:buNone/>
              <a:defRPr sz="6600" b="1"/>
            </a:lvl1pPr>
            <a:lvl2pPr marL="1254008" indent="0">
              <a:buNone/>
              <a:defRPr sz="5500" b="1"/>
            </a:lvl2pPr>
            <a:lvl3pPr marL="2508016" indent="0">
              <a:buNone/>
              <a:defRPr sz="4900" b="1"/>
            </a:lvl3pPr>
            <a:lvl4pPr marL="3762024" indent="0">
              <a:buNone/>
              <a:defRPr sz="4400" b="1"/>
            </a:lvl4pPr>
            <a:lvl5pPr marL="5016033" indent="0">
              <a:buNone/>
              <a:defRPr sz="4400" b="1"/>
            </a:lvl5pPr>
            <a:lvl6pPr marL="6270041" indent="0">
              <a:buNone/>
              <a:defRPr sz="4400" b="1"/>
            </a:lvl6pPr>
            <a:lvl7pPr marL="7524049" indent="0">
              <a:buNone/>
              <a:defRPr sz="4400" b="1"/>
            </a:lvl7pPr>
            <a:lvl8pPr marL="8778057" indent="0">
              <a:buNone/>
              <a:defRPr sz="4400" b="1"/>
            </a:lvl8pPr>
            <a:lvl9pPr marL="10032065" indent="0">
              <a:buNone/>
              <a:defRPr sz="4400" b="1"/>
            </a:lvl9pPr>
          </a:lstStyle>
          <a:p>
            <a:pPr lvl="0"/>
            <a:r>
              <a:rPr lang="en-US"/>
              <a:t>Click to edit Master text styles</a:t>
            </a:r>
          </a:p>
        </p:txBody>
      </p:sp>
      <p:sp>
        <p:nvSpPr>
          <p:cNvPr id="6" name="Content Placeholder 5"/>
          <p:cNvSpPr>
            <a:spLocks noGrp="1"/>
          </p:cNvSpPr>
          <p:nvPr>
            <p:ph sz="quarter" idx="4"/>
          </p:nvPr>
        </p:nvSpPr>
        <p:spPr>
          <a:xfrm>
            <a:off x="13935077" y="5219700"/>
            <a:ext cx="12125325" cy="9483091"/>
          </a:xfrm>
        </p:spPr>
        <p:txBody>
          <a:bodyPr/>
          <a:lstStyle>
            <a:lvl1pPr>
              <a:defRPr sz="6600"/>
            </a:lvl1pPr>
            <a:lvl2pPr>
              <a:defRPr sz="5500"/>
            </a:lvl2pPr>
            <a:lvl3pPr>
              <a:defRPr sz="4900"/>
            </a:lvl3pPr>
            <a:lvl4pPr>
              <a:defRPr sz="4400"/>
            </a:lvl4pPr>
            <a:lvl5pPr>
              <a:defRPr sz="4400"/>
            </a:lvl5pPr>
            <a:lvl6pPr>
              <a:defRPr sz="4400"/>
            </a:lvl6pPr>
            <a:lvl7pPr>
              <a:defRPr sz="4400"/>
            </a:lvl7pPr>
            <a:lvl8pPr>
              <a:defRPr sz="4400"/>
            </a:lvl8pPr>
            <a:lvl9pPr>
              <a:defRPr sz="4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558099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773507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346849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2" y="655320"/>
            <a:ext cx="9024939" cy="2788920"/>
          </a:xfrm>
        </p:spPr>
        <p:txBody>
          <a:bodyPr anchor="b"/>
          <a:lstStyle>
            <a:lvl1pPr algn="l">
              <a:defRPr sz="5500" b="1"/>
            </a:lvl1pPr>
          </a:lstStyle>
          <a:p>
            <a:r>
              <a:rPr lang="en-US"/>
              <a:t>Click to edit Master title style</a:t>
            </a:r>
          </a:p>
        </p:txBody>
      </p:sp>
      <p:sp>
        <p:nvSpPr>
          <p:cNvPr id="3" name="Content Placeholder 2"/>
          <p:cNvSpPr>
            <a:spLocks noGrp="1"/>
          </p:cNvSpPr>
          <p:nvPr>
            <p:ph idx="1"/>
          </p:nvPr>
        </p:nvSpPr>
        <p:spPr>
          <a:xfrm>
            <a:off x="10725150" y="655321"/>
            <a:ext cx="15335250" cy="14047471"/>
          </a:xfrm>
        </p:spPr>
        <p:txBody>
          <a:bodyPr/>
          <a:lstStyle>
            <a:lvl1pPr>
              <a:defRPr sz="8800"/>
            </a:lvl1pPr>
            <a:lvl2pPr>
              <a:defRPr sz="7700"/>
            </a:lvl2pPr>
            <a:lvl3pPr>
              <a:defRPr sz="66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1602" y="3444241"/>
            <a:ext cx="9024939" cy="11258551"/>
          </a:xfrm>
        </p:spPr>
        <p:txBody>
          <a:bodyPr/>
          <a:lstStyle>
            <a:lvl1pPr marL="0" indent="0">
              <a:buNone/>
              <a:defRPr sz="3800"/>
            </a:lvl1pPr>
            <a:lvl2pPr marL="1254008" indent="0">
              <a:buNone/>
              <a:defRPr sz="3300"/>
            </a:lvl2pPr>
            <a:lvl3pPr marL="2508016" indent="0">
              <a:buNone/>
              <a:defRPr sz="2700"/>
            </a:lvl3pPr>
            <a:lvl4pPr marL="3762024" indent="0">
              <a:buNone/>
              <a:defRPr sz="2500"/>
            </a:lvl4pPr>
            <a:lvl5pPr marL="5016033" indent="0">
              <a:buNone/>
              <a:defRPr sz="2500"/>
            </a:lvl5pPr>
            <a:lvl6pPr marL="6270041" indent="0">
              <a:buNone/>
              <a:defRPr sz="2500"/>
            </a:lvl6pPr>
            <a:lvl7pPr marL="7524049" indent="0">
              <a:buNone/>
              <a:defRPr sz="2500"/>
            </a:lvl7pPr>
            <a:lvl8pPr marL="8778057" indent="0">
              <a:buNone/>
              <a:defRPr sz="2500"/>
            </a:lvl8pPr>
            <a:lvl9pPr marL="10032065" indent="0">
              <a:buNone/>
              <a:defRPr sz="2500"/>
            </a:lvl9pPr>
          </a:lstStyle>
          <a:p>
            <a:pPr lvl="0"/>
            <a:r>
              <a:rPr lang="en-US"/>
              <a:t>Click to edit Master text styles</a:t>
            </a:r>
          </a:p>
        </p:txBody>
      </p:sp>
      <p:sp>
        <p:nvSpPr>
          <p:cNvPr id="5" name="Date Placeholder 4"/>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1813477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4" y="11521440"/>
            <a:ext cx="16459200" cy="1360171"/>
          </a:xfrm>
        </p:spPr>
        <p:txBody>
          <a:bodyPr anchor="b"/>
          <a:lstStyle>
            <a:lvl1pPr algn="l">
              <a:defRPr sz="5500" b="1"/>
            </a:lvl1pPr>
          </a:lstStyle>
          <a:p>
            <a:r>
              <a:rPr lang="en-US"/>
              <a:t>Click to edit Master title style</a:t>
            </a:r>
          </a:p>
        </p:txBody>
      </p:sp>
      <p:sp>
        <p:nvSpPr>
          <p:cNvPr id="3" name="Picture Placeholder 2"/>
          <p:cNvSpPr>
            <a:spLocks noGrp="1"/>
          </p:cNvSpPr>
          <p:nvPr>
            <p:ph type="pic" idx="1"/>
          </p:nvPr>
        </p:nvSpPr>
        <p:spPr>
          <a:xfrm>
            <a:off x="5376864" y="1470660"/>
            <a:ext cx="16459200" cy="9875520"/>
          </a:xfrm>
        </p:spPr>
        <p:txBody>
          <a:bodyPr/>
          <a:lstStyle>
            <a:lvl1pPr marL="0" indent="0">
              <a:buNone/>
              <a:defRPr sz="8800"/>
            </a:lvl1pPr>
            <a:lvl2pPr marL="1254008" indent="0">
              <a:buNone/>
              <a:defRPr sz="7700"/>
            </a:lvl2pPr>
            <a:lvl3pPr marL="2508016" indent="0">
              <a:buNone/>
              <a:defRPr sz="6600"/>
            </a:lvl3pPr>
            <a:lvl4pPr marL="3762024" indent="0">
              <a:buNone/>
              <a:defRPr sz="5500"/>
            </a:lvl4pPr>
            <a:lvl5pPr marL="5016033" indent="0">
              <a:buNone/>
              <a:defRPr sz="5500"/>
            </a:lvl5pPr>
            <a:lvl6pPr marL="6270041" indent="0">
              <a:buNone/>
              <a:defRPr sz="5500"/>
            </a:lvl6pPr>
            <a:lvl7pPr marL="7524049" indent="0">
              <a:buNone/>
              <a:defRPr sz="5500"/>
            </a:lvl7pPr>
            <a:lvl8pPr marL="8778057" indent="0">
              <a:buNone/>
              <a:defRPr sz="5500"/>
            </a:lvl8pPr>
            <a:lvl9pPr marL="10032065" indent="0">
              <a:buNone/>
              <a:defRPr sz="5500"/>
            </a:lvl9pPr>
          </a:lstStyle>
          <a:p>
            <a:endParaRPr lang="en-US" dirty="0"/>
          </a:p>
        </p:txBody>
      </p:sp>
      <p:sp>
        <p:nvSpPr>
          <p:cNvPr id="4" name="Text Placeholder 3"/>
          <p:cNvSpPr>
            <a:spLocks noGrp="1"/>
          </p:cNvSpPr>
          <p:nvPr>
            <p:ph type="body" sz="half" idx="2"/>
          </p:nvPr>
        </p:nvSpPr>
        <p:spPr>
          <a:xfrm>
            <a:off x="5376864" y="12881611"/>
            <a:ext cx="16459200" cy="1931669"/>
          </a:xfrm>
        </p:spPr>
        <p:txBody>
          <a:bodyPr/>
          <a:lstStyle>
            <a:lvl1pPr marL="0" indent="0">
              <a:buNone/>
              <a:defRPr sz="3800"/>
            </a:lvl1pPr>
            <a:lvl2pPr marL="1254008" indent="0">
              <a:buNone/>
              <a:defRPr sz="3300"/>
            </a:lvl2pPr>
            <a:lvl3pPr marL="2508016" indent="0">
              <a:buNone/>
              <a:defRPr sz="2700"/>
            </a:lvl3pPr>
            <a:lvl4pPr marL="3762024" indent="0">
              <a:buNone/>
              <a:defRPr sz="2500"/>
            </a:lvl4pPr>
            <a:lvl5pPr marL="5016033" indent="0">
              <a:buNone/>
              <a:defRPr sz="2500"/>
            </a:lvl5pPr>
            <a:lvl6pPr marL="6270041" indent="0">
              <a:buNone/>
              <a:defRPr sz="2500"/>
            </a:lvl6pPr>
            <a:lvl7pPr marL="7524049" indent="0">
              <a:buNone/>
              <a:defRPr sz="2500"/>
            </a:lvl7pPr>
            <a:lvl8pPr marL="8778057" indent="0">
              <a:buNone/>
              <a:defRPr sz="2500"/>
            </a:lvl8pPr>
            <a:lvl9pPr marL="10032065" indent="0">
              <a:buNone/>
              <a:defRPr sz="2500"/>
            </a:lvl9pPr>
          </a:lstStyle>
          <a:p>
            <a:pPr lvl="0"/>
            <a:r>
              <a:rPr lang="en-US"/>
              <a:t>Click to edit Master text styles</a:t>
            </a:r>
          </a:p>
        </p:txBody>
      </p:sp>
      <p:sp>
        <p:nvSpPr>
          <p:cNvPr id="5" name="Date Placeholder 4"/>
          <p:cNvSpPr>
            <a:spLocks noGrp="1"/>
          </p:cNvSpPr>
          <p:nvPr>
            <p:ph type="dt" sz="half" idx="10"/>
          </p:nvPr>
        </p:nvSpPr>
        <p:spPr/>
        <p:txBody>
          <a:bodyPr/>
          <a:lstStyle/>
          <a:p>
            <a:fld id="{4A6D9E4C-6EC7-4D92-B3DE-129717D0F7C5}"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097539-5871-4860-BA22-484253BEA9EF}" type="slidenum">
              <a:rPr lang="en-US" smtClean="0"/>
              <a:t>‹#›</a:t>
            </a:fld>
            <a:endParaRPr lang="en-US" dirty="0"/>
          </a:p>
        </p:txBody>
      </p:sp>
    </p:spTree>
    <p:extLst>
      <p:ext uri="{BB962C8B-B14F-4D97-AF65-F5344CB8AC3E}">
        <p14:creationId xmlns:p14="http://schemas.microsoft.com/office/powerpoint/2010/main" val="245717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59131"/>
            <a:ext cx="24688800" cy="2743200"/>
          </a:xfrm>
          <a:prstGeom prst="rect">
            <a:avLst/>
          </a:prstGeom>
        </p:spPr>
        <p:txBody>
          <a:bodyPr vert="horz" lIns="250802" tIns="125401" rIns="250802" bIns="125401" rtlCol="0" anchor="ctr">
            <a:normAutofit/>
          </a:bodyPr>
          <a:lstStyle/>
          <a:p>
            <a:r>
              <a:rPr lang="en-US"/>
              <a:t>Click to edit Master title style</a:t>
            </a:r>
          </a:p>
        </p:txBody>
      </p:sp>
      <p:sp>
        <p:nvSpPr>
          <p:cNvPr id="3" name="Text Placeholder 2"/>
          <p:cNvSpPr>
            <a:spLocks noGrp="1"/>
          </p:cNvSpPr>
          <p:nvPr>
            <p:ph type="body" idx="1"/>
          </p:nvPr>
        </p:nvSpPr>
        <p:spPr>
          <a:xfrm>
            <a:off x="1371600" y="3840481"/>
            <a:ext cx="24688800" cy="10862311"/>
          </a:xfrm>
          <a:prstGeom prst="rect">
            <a:avLst/>
          </a:prstGeom>
        </p:spPr>
        <p:txBody>
          <a:bodyPr vert="horz" lIns="250802" tIns="125401" rIns="250802" bIns="12540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371600" y="15255241"/>
            <a:ext cx="6400800" cy="876300"/>
          </a:xfrm>
          <a:prstGeom prst="rect">
            <a:avLst/>
          </a:prstGeom>
        </p:spPr>
        <p:txBody>
          <a:bodyPr vert="horz" lIns="250802" tIns="125401" rIns="250802" bIns="125401" rtlCol="0" anchor="ctr"/>
          <a:lstStyle>
            <a:lvl1pPr algn="l">
              <a:defRPr sz="3300">
                <a:solidFill>
                  <a:schemeClr val="tx1">
                    <a:tint val="75000"/>
                  </a:schemeClr>
                </a:solidFill>
              </a:defRPr>
            </a:lvl1pPr>
          </a:lstStyle>
          <a:p>
            <a:fld id="{4A6D9E4C-6EC7-4D92-B3DE-129717D0F7C5}" type="datetimeFigureOut">
              <a:rPr lang="en-US" smtClean="0"/>
              <a:t>12/13/2021</a:t>
            </a:fld>
            <a:endParaRPr lang="en-US" dirty="0"/>
          </a:p>
        </p:txBody>
      </p:sp>
      <p:sp>
        <p:nvSpPr>
          <p:cNvPr id="5" name="Footer Placeholder 4"/>
          <p:cNvSpPr>
            <a:spLocks noGrp="1"/>
          </p:cNvSpPr>
          <p:nvPr>
            <p:ph type="ftr" sz="quarter" idx="3"/>
          </p:nvPr>
        </p:nvSpPr>
        <p:spPr>
          <a:xfrm>
            <a:off x="9372600" y="15255241"/>
            <a:ext cx="8686800" cy="876300"/>
          </a:xfrm>
          <a:prstGeom prst="rect">
            <a:avLst/>
          </a:prstGeom>
        </p:spPr>
        <p:txBody>
          <a:bodyPr vert="horz" lIns="250802" tIns="125401" rIns="250802" bIns="125401" rtlCol="0" anchor="ctr"/>
          <a:lstStyle>
            <a:lvl1pPr algn="ctr">
              <a:defRPr sz="3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9659600" y="15255241"/>
            <a:ext cx="6400800" cy="876300"/>
          </a:xfrm>
          <a:prstGeom prst="rect">
            <a:avLst/>
          </a:prstGeom>
        </p:spPr>
        <p:txBody>
          <a:bodyPr vert="horz" lIns="250802" tIns="125401" rIns="250802" bIns="125401" rtlCol="0" anchor="ctr"/>
          <a:lstStyle>
            <a:lvl1pPr algn="r">
              <a:defRPr sz="3300">
                <a:solidFill>
                  <a:schemeClr val="tx1">
                    <a:tint val="75000"/>
                  </a:schemeClr>
                </a:solidFill>
              </a:defRPr>
            </a:lvl1pPr>
          </a:lstStyle>
          <a:p>
            <a:fld id="{A4097539-5871-4860-BA22-484253BEA9EF}" type="slidenum">
              <a:rPr lang="en-US" smtClean="0"/>
              <a:t>‹#›</a:t>
            </a:fld>
            <a:endParaRPr lang="en-US" dirty="0"/>
          </a:p>
        </p:txBody>
      </p:sp>
    </p:spTree>
    <p:extLst>
      <p:ext uri="{BB962C8B-B14F-4D97-AF65-F5344CB8AC3E}">
        <p14:creationId xmlns:p14="http://schemas.microsoft.com/office/powerpoint/2010/main" val="2059066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508016" rtl="0" eaLnBrk="1" latinLnBrk="0" hangingPunct="1">
        <a:spcBef>
          <a:spcPct val="0"/>
        </a:spcBef>
        <a:buNone/>
        <a:defRPr sz="12100" kern="1200">
          <a:solidFill>
            <a:schemeClr val="tx1"/>
          </a:solidFill>
          <a:latin typeface="+mj-lt"/>
          <a:ea typeface="+mj-ea"/>
          <a:cs typeface="+mj-cs"/>
        </a:defRPr>
      </a:lvl1pPr>
    </p:titleStyle>
    <p:bodyStyle>
      <a:lvl1pPr marL="940506" indent="-940506" algn="l" defTabSz="2508016"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63" indent="-783755" algn="l" defTabSz="2508016"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5020" indent="-627004" algn="l" defTabSz="2508016"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9029" indent="-627004" algn="l" defTabSz="2508016"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3037" indent="-627004" algn="l" defTabSz="2508016"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7045" indent="-627004" algn="l" defTabSz="2508016"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1053" indent="-627004" algn="l" defTabSz="2508016"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5061" indent="-627004" algn="l" defTabSz="2508016"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9069" indent="-627004" algn="l" defTabSz="2508016"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8016" rtl="0" eaLnBrk="1" latinLnBrk="0" hangingPunct="1">
        <a:defRPr sz="4900" kern="1200">
          <a:solidFill>
            <a:schemeClr val="tx1"/>
          </a:solidFill>
          <a:latin typeface="+mn-lt"/>
          <a:ea typeface="+mn-ea"/>
          <a:cs typeface="+mn-cs"/>
        </a:defRPr>
      </a:lvl1pPr>
      <a:lvl2pPr marL="1254008" algn="l" defTabSz="2508016" rtl="0" eaLnBrk="1" latinLnBrk="0" hangingPunct="1">
        <a:defRPr sz="4900" kern="1200">
          <a:solidFill>
            <a:schemeClr val="tx1"/>
          </a:solidFill>
          <a:latin typeface="+mn-lt"/>
          <a:ea typeface="+mn-ea"/>
          <a:cs typeface="+mn-cs"/>
        </a:defRPr>
      </a:lvl2pPr>
      <a:lvl3pPr marL="2508016" algn="l" defTabSz="2508016" rtl="0" eaLnBrk="1" latinLnBrk="0" hangingPunct="1">
        <a:defRPr sz="4900" kern="1200">
          <a:solidFill>
            <a:schemeClr val="tx1"/>
          </a:solidFill>
          <a:latin typeface="+mn-lt"/>
          <a:ea typeface="+mn-ea"/>
          <a:cs typeface="+mn-cs"/>
        </a:defRPr>
      </a:lvl3pPr>
      <a:lvl4pPr marL="3762024" algn="l" defTabSz="2508016" rtl="0" eaLnBrk="1" latinLnBrk="0" hangingPunct="1">
        <a:defRPr sz="4900" kern="1200">
          <a:solidFill>
            <a:schemeClr val="tx1"/>
          </a:solidFill>
          <a:latin typeface="+mn-lt"/>
          <a:ea typeface="+mn-ea"/>
          <a:cs typeface="+mn-cs"/>
        </a:defRPr>
      </a:lvl4pPr>
      <a:lvl5pPr marL="5016033" algn="l" defTabSz="2508016" rtl="0" eaLnBrk="1" latinLnBrk="0" hangingPunct="1">
        <a:defRPr sz="4900" kern="1200">
          <a:solidFill>
            <a:schemeClr val="tx1"/>
          </a:solidFill>
          <a:latin typeface="+mn-lt"/>
          <a:ea typeface="+mn-ea"/>
          <a:cs typeface="+mn-cs"/>
        </a:defRPr>
      </a:lvl5pPr>
      <a:lvl6pPr marL="6270041" algn="l" defTabSz="2508016" rtl="0" eaLnBrk="1" latinLnBrk="0" hangingPunct="1">
        <a:defRPr sz="4900" kern="1200">
          <a:solidFill>
            <a:schemeClr val="tx1"/>
          </a:solidFill>
          <a:latin typeface="+mn-lt"/>
          <a:ea typeface="+mn-ea"/>
          <a:cs typeface="+mn-cs"/>
        </a:defRPr>
      </a:lvl6pPr>
      <a:lvl7pPr marL="7524049" algn="l" defTabSz="2508016" rtl="0" eaLnBrk="1" latinLnBrk="0" hangingPunct="1">
        <a:defRPr sz="4900" kern="1200">
          <a:solidFill>
            <a:schemeClr val="tx1"/>
          </a:solidFill>
          <a:latin typeface="+mn-lt"/>
          <a:ea typeface="+mn-ea"/>
          <a:cs typeface="+mn-cs"/>
        </a:defRPr>
      </a:lvl7pPr>
      <a:lvl8pPr marL="8778057" algn="l" defTabSz="2508016" rtl="0" eaLnBrk="1" latinLnBrk="0" hangingPunct="1">
        <a:defRPr sz="4900" kern="1200">
          <a:solidFill>
            <a:schemeClr val="tx1"/>
          </a:solidFill>
          <a:latin typeface="+mn-lt"/>
          <a:ea typeface="+mn-ea"/>
          <a:cs typeface="+mn-cs"/>
        </a:defRPr>
      </a:lvl8pPr>
      <a:lvl9pPr marL="10032065" algn="l" defTabSz="2508016"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1238250" y="606713"/>
            <a:ext cx="29908500" cy="20621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lIns="91440" tIns="45720" rIns="91440" bIns="45720" anchor="t">
            <a:spAutoFit/>
          </a:bodyPr>
          <a:lstStyle/>
          <a:p>
            <a:pPr algn="ctr"/>
            <a:r>
              <a:rPr lang="en-US" sz="3600" dirty="0">
                <a:solidFill>
                  <a:srgbClr val="C00000"/>
                </a:solidFill>
                <a:ea typeface="+mn-lt"/>
                <a:cs typeface="+mn-lt"/>
              </a:rPr>
              <a:t>Swallowing Characteristics Pre and Post Exercise in a Patient with</a:t>
            </a:r>
            <a:endParaRPr lang="en-US" sz="3600" dirty="0">
              <a:solidFill>
                <a:srgbClr val="C00000"/>
              </a:solidFill>
              <a:cs typeface="Calibri"/>
            </a:endParaRPr>
          </a:p>
          <a:p>
            <a:pPr algn="ctr"/>
            <a:r>
              <a:rPr lang="en-US" sz="3600" dirty="0">
                <a:solidFill>
                  <a:srgbClr val="C00000"/>
                </a:solidFill>
                <a:ea typeface="+mn-lt"/>
                <a:cs typeface="+mn-lt"/>
              </a:rPr>
              <a:t>Oculopharyngeal Muscular Dystrophy</a:t>
            </a:r>
            <a:endParaRPr lang="en-US" sz="3600" dirty="0">
              <a:solidFill>
                <a:srgbClr val="C00000"/>
              </a:solidFill>
            </a:endParaRPr>
          </a:p>
          <a:p>
            <a:pPr algn="ctr"/>
            <a:r>
              <a:rPr lang="en-US" sz="2600" dirty="0">
                <a:cs typeface="Times New Roman"/>
              </a:rPr>
              <a:t>Anna E. Lausch, Katelyn R. Lamb, Brent W. Alumbaugh</a:t>
            </a:r>
          </a:p>
          <a:p>
            <a:pPr algn="ctr"/>
            <a:r>
              <a:rPr lang="en-US" sz="2600" dirty="0">
                <a:cs typeface="Times New Roman"/>
              </a:rPr>
              <a:t>Department of Kinesiology, Colorado Mesa University, Grand Junction, Colorado </a:t>
            </a:r>
          </a:p>
        </p:txBody>
      </p:sp>
      <p:pic>
        <p:nvPicPr>
          <p:cNvPr id="4" name="Picture 3" descr="CMU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851" y="333888"/>
            <a:ext cx="4329297" cy="1571314"/>
          </a:xfrm>
          <a:prstGeom prst="rect">
            <a:avLst/>
          </a:prstGeom>
        </p:spPr>
      </p:pic>
      <p:sp>
        <p:nvSpPr>
          <p:cNvPr id="6" name="TextBox 5"/>
          <p:cNvSpPr txBox="1"/>
          <p:nvPr/>
        </p:nvSpPr>
        <p:spPr>
          <a:xfrm>
            <a:off x="629580" y="3074186"/>
            <a:ext cx="6708630" cy="13973056"/>
          </a:xfrm>
          <a:prstGeom prst="rect">
            <a:avLst/>
          </a:prstGeom>
          <a:noFill/>
        </p:spPr>
        <p:txBody>
          <a:bodyPr wrap="square" lIns="91440" tIns="45720" rIns="91440" bIns="45720" rtlCol="0" anchor="t">
            <a:spAutoFit/>
          </a:bodyPr>
          <a:lstStyle/>
          <a:p>
            <a:pPr algn="just"/>
            <a:r>
              <a:rPr lang="en-US" sz="2600" b="1" dirty="0">
                <a:solidFill>
                  <a:schemeClr val="accent2"/>
                </a:solidFill>
                <a:latin typeface="Times New Roman"/>
                <a:cs typeface="Times New Roman"/>
              </a:rPr>
              <a:t>INTRODUCTION</a:t>
            </a:r>
          </a:p>
          <a:p>
            <a:pPr algn="just"/>
            <a:r>
              <a:rPr lang="en-US" sz="2600" dirty="0"/>
              <a:t>Oculopharyngeal muscular dystrophy (OPMD) is a rare genetic condition which causes weakness of the eyelids and the pharynx. This can affect vision, swallowing, chewing, and talking. These symptoms are exaggerated during and post exercise. Different procedures have been used to improve these symptoms. Esophageal dilation surgery (EDS) involves widening a narrowed area of the esophagus and has been an effective intervention for patients with OPMD. The purpose of this study was to determine the difference in swallowing characteristics pre and post exercise in a patient with OPMD prior to and post EDS.</a:t>
            </a:r>
            <a:r>
              <a:rPr lang="en-US" sz="2800" dirty="0"/>
              <a:t> </a:t>
            </a:r>
            <a:endParaRPr lang="en-US" sz="2400" dirty="0">
              <a:cs typeface="Calibri"/>
            </a:endParaRPr>
          </a:p>
          <a:p>
            <a:pPr algn="just"/>
            <a:endParaRPr lang="en-US" sz="2400" dirty="0">
              <a:cs typeface="Times New Roman" pitchFamily="18" charset="0"/>
            </a:endParaRPr>
          </a:p>
          <a:p>
            <a:pPr algn="just"/>
            <a:r>
              <a:rPr lang="en-US" sz="2600" b="1" dirty="0">
                <a:solidFill>
                  <a:schemeClr val="accent2"/>
                </a:solidFill>
                <a:latin typeface="Times New Roman"/>
                <a:cs typeface="Times New Roman"/>
              </a:rPr>
              <a:t>METHODS</a:t>
            </a:r>
          </a:p>
          <a:p>
            <a:pPr algn="just"/>
            <a:r>
              <a:rPr lang="en-US" sz="2600" dirty="0"/>
              <a:t>The subject was a 56-year-old Hispanic New Mexican male who has suffered from OPMD for 10 years- with difficulties swallowing during and post exercise. Swallowing tests were administered prior to a 20-minute steady state run (SSR) at a predicted marathon pace, followed by subsequent testing immediately afterwards. Testing was repeated one week post EDS. Swallowing tests consisted of: Maximal swallowing speed (MSS), maximal swallowing volume (MSV). Manual palpation was used to determine the number of swallows. This determined average time per swallow, average volume per swallow, and average swallowing capacity. </a:t>
            </a:r>
            <a:endParaRPr lang="en-US" sz="2600" dirty="0">
              <a:cs typeface="Times New Roman" pitchFamily="18" charset="0"/>
            </a:endParaRPr>
          </a:p>
          <a:p>
            <a:pPr algn="just"/>
            <a:endParaRPr lang="en-US" sz="2200" dirty="0">
              <a:latin typeface="Times New Roman" pitchFamily="18" charset="0"/>
              <a:cs typeface="Times New Roman" pitchFamily="18" charset="0"/>
            </a:endParaRPr>
          </a:p>
          <a:p>
            <a:pPr algn="just"/>
            <a:endParaRPr lang="en-US" sz="2400" dirty="0"/>
          </a:p>
        </p:txBody>
      </p:sp>
      <p:sp>
        <p:nvSpPr>
          <p:cNvPr id="19" name="TextBox 18"/>
          <p:cNvSpPr txBox="1"/>
          <p:nvPr/>
        </p:nvSpPr>
        <p:spPr>
          <a:xfrm>
            <a:off x="4343400" y="11277600"/>
            <a:ext cx="4648200" cy="846386"/>
          </a:xfrm>
          <a:prstGeom prst="rect">
            <a:avLst/>
          </a:prstGeom>
          <a:noFill/>
        </p:spPr>
        <p:txBody>
          <a:bodyPr wrap="square" rtlCol="0">
            <a:spAutoFit/>
          </a:bodyPr>
          <a:lstStyle/>
          <a:p>
            <a:pPr algn="just"/>
            <a:endParaRPr lang="en-US" dirty="0"/>
          </a:p>
        </p:txBody>
      </p:sp>
      <p:sp>
        <p:nvSpPr>
          <p:cNvPr id="20" name="TextBox 19"/>
          <p:cNvSpPr txBox="1"/>
          <p:nvPr/>
        </p:nvSpPr>
        <p:spPr>
          <a:xfrm>
            <a:off x="4343400" y="14766429"/>
            <a:ext cx="4648200" cy="338554"/>
          </a:xfrm>
          <a:prstGeom prst="rect">
            <a:avLst/>
          </a:prstGeom>
          <a:noFill/>
        </p:spPr>
        <p:txBody>
          <a:bodyPr wrap="square" rtlCol="0">
            <a:spAutoFit/>
          </a:bodyPr>
          <a:lstStyle/>
          <a:p>
            <a:endParaRPr lang="en-US" sz="1600" dirty="0"/>
          </a:p>
        </p:txBody>
      </p:sp>
      <p:sp>
        <p:nvSpPr>
          <p:cNvPr id="25" name="TextBox 24"/>
          <p:cNvSpPr txBox="1"/>
          <p:nvPr/>
        </p:nvSpPr>
        <p:spPr>
          <a:xfrm>
            <a:off x="18614135" y="3071139"/>
            <a:ext cx="7165598" cy="12495728"/>
          </a:xfrm>
          <a:prstGeom prst="rect">
            <a:avLst/>
          </a:prstGeom>
          <a:noFill/>
        </p:spPr>
        <p:txBody>
          <a:bodyPr wrap="square" lIns="91440" tIns="45720" rIns="91440" bIns="45720" rtlCol="0" anchor="t">
            <a:spAutoFit/>
          </a:bodyPr>
          <a:lstStyle/>
          <a:p>
            <a:pPr algn="just"/>
            <a:r>
              <a:rPr lang="en-US" sz="2600" b="1" dirty="0">
                <a:solidFill>
                  <a:srgbClr val="C00000"/>
                </a:solidFill>
                <a:latin typeface="Times New Roman"/>
                <a:cs typeface="Times New Roman"/>
              </a:rPr>
              <a:t>RESULTS AND DISCUSSION</a:t>
            </a:r>
          </a:p>
          <a:p>
            <a:pPr algn="just"/>
            <a:r>
              <a:rPr lang="en-US" sz="2600" dirty="0"/>
              <a:t>OPMD negatively effects exercise performance and swallowing characteristics. EDS positively affected the swallowing characteristics both pre and post exercise. The differences post exercise, prior to and after EDS were as follows, MSS increased 14.99 mL/sec, MSV increased 25mL, average volume per swallow increased 11.11 sec, average time per swallow decreased 0.43 sec, and average swallowing capacity increased 10.71 </a:t>
            </a:r>
            <a:r>
              <a:rPr lang="en-US" sz="2600" dirty="0" err="1"/>
              <a:t>mL.</a:t>
            </a:r>
            <a:r>
              <a:rPr lang="en-US" sz="2600" dirty="0"/>
              <a:t> Results from this case study showed significant improvements in acute swallowing characteristics pre and post exercise in a patient with OPMD. Esophageal dilation surgery is a valuable treatment option for OPMD patients suffering from dysphagia. Other options such as transcranial stimulation (TCS) and acupuncture could also be effective interventions to improve swallowing characteristics in patients with OPMD. </a:t>
            </a:r>
          </a:p>
          <a:p>
            <a:pPr algn="just"/>
            <a:endParaRPr lang="en-US" sz="2600" dirty="0">
              <a:latin typeface="Times New Roman" pitchFamily="18" charset="0"/>
              <a:cs typeface="Times New Roman" pitchFamily="18" charset="0"/>
            </a:endParaRPr>
          </a:p>
          <a:p>
            <a:pPr algn="just"/>
            <a:r>
              <a:rPr lang="en-US" sz="2600" b="1" dirty="0">
                <a:solidFill>
                  <a:srgbClr val="C00000"/>
                </a:solidFill>
                <a:latin typeface="Times New Roman" pitchFamily="18" charset="0"/>
                <a:cs typeface="Times New Roman" pitchFamily="18" charset="0"/>
              </a:rPr>
              <a:t>CONCLUSIONS</a:t>
            </a:r>
          </a:p>
          <a:p>
            <a:pPr algn="thaiDist"/>
            <a:r>
              <a:rPr lang="en-US" sz="2600" dirty="0"/>
              <a:t>OPMD is a rare genetic muscular disorder that can affect swallowing capabilities, especially during and after exercise. Swallowing characteristics are negatively affected post exercise in patients with OPMD. The use of esophageal dilation surgery was found to be effective in reducing OPMD symptoms. Thus, making it a promising treatment option for people with OPMD that want to participate in exercise. </a:t>
            </a:r>
          </a:p>
          <a:p>
            <a:pPr algn="just"/>
            <a:endParaRPr lang="en-US" sz="2600" dirty="0">
              <a:latin typeface="Times New Roman" pitchFamily="18" charset="0"/>
              <a:cs typeface="Times New Roman" pitchFamily="18" charset="0"/>
            </a:endParaRPr>
          </a:p>
        </p:txBody>
      </p:sp>
      <p:graphicFrame>
        <p:nvGraphicFramePr>
          <p:cNvPr id="21" name="Chart 20">
            <a:extLst>
              <a:ext uri="{FF2B5EF4-FFF2-40B4-BE49-F238E27FC236}">
                <a16:creationId xmlns:a16="http://schemas.microsoft.com/office/drawing/2014/main" id="{DC51EE68-88CE-4647-833A-81DFB62871B0}"/>
              </a:ext>
            </a:extLst>
          </p:cNvPr>
          <p:cNvGraphicFramePr/>
          <p:nvPr>
            <p:extLst>
              <p:ext uri="{D42A27DB-BD31-4B8C-83A1-F6EECF244321}">
                <p14:modId xmlns:p14="http://schemas.microsoft.com/office/powerpoint/2010/main" val="822139020"/>
              </p:ext>
            </p:extLst>
          </p:nvPr>
        </p:nvGraphicFramePr>
        <p:xfrm>
          <a:off x="8087929" y="7186022"/>
          <a:ext cx="4846320" cy="2937210"/>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 Box 6">
            <a:extLst>
              <a:ext uri="{FF2B5EF4-FFF2-40B4-BE49-F238E27FC236}">
                <a16:creationId xmlns:a16="http://schemas.microsoft.com/office/drawing/2014/main" id="{D70B608C-A751-4E48-A437-424819973C1B}"/>
              </a:ext>
            </a:extLst>
          </p:cNvPr>
          <p:cNvSpPr txBox="1"/>
          <p:nvPr/>
        </p:nvSpPr>
        <p:spPr>
          <a:xfrm>
            <a:off x="8114824" y="10320349"/>
            <a:ext cx="4846319" cy="542033"/>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lnSpc>
                <a:spcPct val="107000"/>
              </a:lnSpc>
              <a:spcBef>
                <a:spcPts val="0"/>
              </a:spcBef>
              <a:spcAft>
                <a:spcPts val="800"/>
              </a:spcAft>
            </a:pPr>
            <a:r>
              <a:rPr lang="en-US" sz="1500" b="1" dirty="0">
                <a:effectLst/>
                <a:latin typeface="Times New Roman" panose="02020603050405020304" pitchFamily="18" charset="0"/>
                <a:ea typeface="Times New Roman" panose="02020603050405020304" pitchFamily="18" charset="0"/>
                <a:cs typeface="Arial" panose="020B0604020202020204" pitchFamily="34" charset="0"/>
              </a:rPr>
              <a:t>Figure 1:</a:t>
            </a:r>
            <a:r>
              <a:rPr lang="en-US" sz="1500" i="1"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500" dirty="0">
                <a:effectLst/>
                <a:latin typeface="Times New Roman" panose="02020603050405020304" pitchFamily="18" charset="0"/>
                <a:ea typeface="Times New Roman" panose="02020603050405020304" pitchFamily="18" charset="0"/>
                <a:cs typeface="Arial" panose="020B0604020202020204" pitchFamily="34" charset="0"/>
              </a:rPr>
              <a:t>MSS is recorded in mL/s and determined by the time the subject took to drink 150mL of room temperature water as fast as possible. </a:t>
            </a:r>
            <a:endParaRPr lang="en-US" sz="15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500" dirty="0">
                <a:effectLst/>
                <a:latin typeface="Calibri" panose="020F0502020204030204" pitchFamily="34" charset="0"/>
                <a:ea typeface="Calibri" panose="020F0502020204030204" pitchFamily="34" charset="0"/>
                <a:cs typeface="Arial" panose="020B0604020202020204" pitchFamily="34" charset="0"/>
              </a:rPr>
              <a:t> </a:t>
            </a:r>
          </a:p>
        </p:txBody>
      </p:sp>
      <p:graphicFrame>
        <p:nvGraphicFramePr>
          <p:cNvPr id="24" name="Chart 23">
            <a:extLst>
              <a:ext uri="{FF2B5EF4-FFF2-40B4-BE49-F238E27FC236}">
                <a16:creationId xmlns:a16="http://schemas.microsoft.com/office/drawing/2014/main" id="{BF0C1634-E599-4CBE-9AF1-8E4789054B76}"/>
              </a:ext>
              <a:ext uri="{147F2762-F138-4A5C-976F-8EAC2B608ADB}">
                <a16:predDERef xmlns:a16="http://schemas.microsoft.com/office/drawing/2014/main" pred="{DC51EE68-88CE-4647-833A-81DFB62871B0}"/>
              </a:ext>
            </a:extLst>
          </p:cNvPr>
          <p:cNvGraphicFramePr/>
          <p:nvPr>
            <p:extLst>
              <p:ext uri="{D42A27DB-BD31-4B8C-83A1-F6EECF244321}">
                <p14:modId xmlns:p14="http://schemas.microsoft.com/office/powerpoint/2010/main" val="198153321"/>
              </p:ext>
            </p:extLst>
          </p:nvPr>
        </p:nvGraphicFramePr>
        <p:xfrm>
          <a:off x="13206304" y="7385125"/>
          <a:ext cx="4846320" cy="2935224"/>
        </p:xfrm>
        <a:graphic>
          <a:graphicData uri="http://schemas.openxmlformats.org/drawingml/2006/chart">
            <c:chart xmlns:c="http://schemas.openxmlformats.org/drawingml/2006/chart" xmlns:r="http://schemas.openxmlformats.org/officeDocument/2006/relationships" r:id="rId4"/>
          </a:graphicData>
        </a:graphic>
      </p:graphicFrame>
      <p:sp>
        <p:nvSpPr>
          <p:cNvPr id="28" name="Text Box 2">
            <a:extLst>
              <a:ext uri="{FF2B5EF4-FFF2-40B4-BE49-F238E27FC236}">
                <a16:creationId xmlns:a16="http://schemas.microsoft.com/office/drawing/2014/main" id="{D9F71A62-9862-FC42-A20E-62D5D6A2CD77}"/>
              </a:ext>
            </a:extLst>
          </p:cNvPr>
          <p:cNvSpPr txBox="1">
            <a:spLocks noChangeArrowheads="1"/>
          </p:cNvSpPr>
          <p:nvPr/>
        </p:nvSpPr>
        <p:spPr bwMode="auto">
          <a:xfrm>
            <a:off x="13428080" y="10320349"/>
            <a:ext cx="4687402" cy="54582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thaiDist">
              <a:lnSpc>
                <a:spcPct val="107000"/>
              </a:lnSpc>
              <a:spcBef>
                <a:spcPts val="0"/>
              </a:spcBef>
              <a:spcAft>
                <a:spcPts val="800"/>
              </a:spcAft>
            </a:pPr>
            <a:r>
              <a:rPr lang="en-US" sz="1500" b="1" dirty="0">
                <a:effectLst/>
                <a:latin typeface="Times New Roman" panose="02020603050405020304" pitchFamily="18" charset="0"/>
                <a:ea typeface="Times New Roman" panose="02020603050405020304" pitchFamily="18" charset="0"/>
                <a:cs typeface="Arial" panose="020B0604020202020204" pitchFamily="34" charset="0"/>
              </a:rPr>
              <a:t>Figure 2:</a:t>
            </a:r>
            <a:r>
              <a:rPr lang="en-US" sz="1500" dirty="0">
                <a:effectLst/>
                <a:latin typeface="Times New Roman" panose="02020603050405020304" pitchFamily="18" charset="0"/>
                <a:ea typeface="Times New Roman" panose="02020603050405020304" pitchFamily="18" charset="0"/>
                <a:cs typeface="Arial" panose="020B0604020202020204" pitchFamily="34" charset="0"/>
              </a:rPr>
              <a:t> MSV is the maximum amount of water (mL) the subject can swallow in one swallow. </a:t>
            </a:r>
            <a:endParaRPr lang="en-US" sz="15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500" dirty="0">
                <a:effectLst/>
                <a:latin typeface="Calibri" panose="020F0502020204030204" pitchFamily="34" charset="0"/>
                <a:ea typeface="Calibri" panose="020F0502020204030204" pitchFamily="34" charset="0"/>
                <a:cs typeface="Arial" panose="020B0604020202020204" pitchFamily="34" charset="0"/>
              </a:rPr>
              <a:t> </a:t>
            </a:r>
          </a:p>
        </p:txBody>
      </p:sp>
      <p:graphicFrame>
        <p:nvGraphicFramePr>
          <p:cNvPr id="29" name="Chart 28">
            <a:extLst>
              <a:ext uri="{FF2B5EF4-FFF2-40B4-BE49-F238E27FC236}">
                <a16:creationId xmlns:a16="http://schemas.microsoft.com/office/drawing/2014/main" id="{FCBA9889-1055-4FB1-8EA4-1982166DB260}"/>
              </a:ext>
              <a:ext uri="{147F2762-F138-4A5C-976F-8EAC2B608ADB}">
                <a16:predDERef xmlns:a16="http://schemas.microsoft.com/office/drawing/2014/main" pred="{BF0C1634-E599-4CBE-9AF1-8E4789054B76}"/>
              </a:ext>
            </a:extLst>
          </p:cNvPr>
          <p:cNvGraphicFramePr/>
          <p:nvPr>
            <p:extLst>
              <p:ext uri="{D42A27DB-BD31-4B8C-83A1-F6EECF244321}">
                <p14:modId xmlns:p14="http://schemas.microsoft.com/office/powerpoint/2010/main" val="1445826555"/>
              </p:ext>
            </p:extLst>
          </p:nvPr>
        </p:nvGraphicFramePr>
        <p:xfrm>
          <a:off x="8093391" y="11475098"/>
          <a:ext cx="4846320" cy="2935224"/>
        </p:xfrm>
        <a:graphic>
          <a:graphicData uri="http://schemas.openxmlformats.org/drawingml/2006/chart">
            <c:chart xmlns:c="http://schemas.openxmlformats.org/drawingml/2006/chart" xmlns:r="http://schemas.openxmlformats.org/officeDocument/2006/relationships" r:id="rId5"/>
          </a:graphicData>
        </a:graphic>
      </p:graphicFrame>
      <p:sp>
        <p:nvSpPr>
          <p:cNvPr id="30" name="Text Box 2">
            <a:extLst>
              <a:ext uri="{FF2B5EF4-FFF2-40B4-BE49-F238E27FC236}">
                <a16:creationId xmlns:a16="http://schemas.microsoft.com/office/drawing/2014/main" id="{36B38312-66AD-EA4C-BD39-3B7C41C844C3}"/>
              </a:ext>
            </a:extLst>
          </p:cNvPr>
          <p:cNvSpPr txBox="1">
            <a:spLocks noChangeArrowheads="1"/>
          </p:cNvSpPr>
          <p:nvPr/>
        </p:nvSpPr>
        <p:spPr bwMode="auto">
          <a:xfrm>
            <a:off x="8114824" y="14680563"/>
            <a:ext cx="4824887" cy="1171924"/>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marL="0" marR="0" algn="thaiDist">
              <a:lnSpc>
                <a:spcPct val="107000"/>
              </a:lnSpc>
              <a:spcBef>
                <a:spcPts val="0"/>
              </a:spcBef>
              <a:spcAft>
                <a:spcPts val="800"/>
              </a:spcAft>
            </a:pPr>
            <a:r>
              <a:rPr lang="en-US" sz="1500" b="1" dirty="0">
                <a:effectLst/>
                <a:latin typeface="Times New Roman" panose="02020603050405020304" pitchFamily="18" charset="0"/>
                <a:ea typeface="Times New Roman" panose="02020603050405020304" pitchFamily="18" charset="0"/>
                <a:cs typeface="Arial" panose="020B0604020202020204" pitchFamily="34" charset="0"/>
              </a:rPr>
              <a:t>Figure 3:</a:t>
            </a:r>
            <a:r>
              <a:rPr lang="en-US" sz="1500" i="1"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500" dirty="0">
                <a:effectLst/>
                <a:latin typeface="Times New Roman" panose="02020603050405020304" pitchFamily="18" charset="0"/>
                <a:ea typeface="Times New Roman" panose="02020603050405020304" pitchFamily="18" charset="0"/>
                <a:cs typeface="Arial" panose="020B0604020202020204" pitchFamily="34" charset="0"/>
              </a:rPr>
              <a:t>Calculated from the total amount of water consumed (100mL) divided by the number of swallows taken to consume the water. </a:t>
            </a:r>
            <a:endParaRPr lang="en-US" sz="15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500" dirty="0">
                <a:effectLst/>
                <a:latin typeface="Calibri" panose="020F0502020204030204" pitchFamily="34" charset="0"/>
                <a:ea typeface="Calibri" panose="020F0502020204030204" pitchFamily="34" charset="0"/>
                <a:cs typeface="Arial" panose="020B0604020202020204" pitchFamily="34" charset="0"/>
              </a:rPr>
              <a:t> </a:t>
            </a:r>
          </a:p>
        </p:txBody>
      </p:sp>
      <p:graphicFrame>
        <p:nvGraphicFramePr>
          <p:cNvPr id="33" name="Chart 32">
            <a:extLst>
              <a:ext uri="{FF2B5EF4-FFF2-40B4-BE49-F238E27FC236}">
                <a16:creationId xmlns:a16="http://schemas.microsoft.com/office/drawing/2014/main" id="{BC2FC272-294E-4708-A7DE-56E90CC2114E}"/>
              </a:ext>
              <a:ext uri="{147F2762-F138-4A5C-976F-8EAC2B608ADB}">
                <a16:predDERef xmlns:a16="http://schemas.microsoft.com/office/drawing/2014/main" pred="{75716886-6EE6-44FE-915A-969D0B98F61C}"/>
              </a:ext>
            </a:extLst>
          </p:cNvPr>
          <p:cNvGraphicFramePr/>
          <p:nvPr>
            <p:extLst>
              <p:ext uri="{D42A27DB-BD31-4B8C-83A1-F6EECF244321}">
                <p14:modId xmlns:p14="http://schemas.microsoft.com/office/powerpoint/2010/main" val="3411649477"/>
              </p:ext>
            </p:extLst>
          </p:nvPr>
        </p:nvGraphicFramePr>
        <p:xfrm>
          <a:off x="13206304" y="11475098"/>
          <a:ext cx="4841855" cy="2937210"/>
        </p:xfrm>
        <a:graphic>
          <a:graphicData uri="http://schemas.openxmlformats.org/drawingml/2006/chart">
            <c:chart xmlns:c="http://schemas.openxmlformats.org/drawingml/2006/chart" xmlns:r="http://schemas.openxmlformats.org/officeDocument/2006/relationships" r:id="rId6"/>
          </a:graphicData>
        </a:graphic>
      </p:graphicFrame>
      <p:sp>
        <p:nvSpPr>
          <p:cNvPr id="35" name="Text Box 2">
            <a:extLst>
              <a:ext uri="{FF2B5EF4-FFF2-40B4-BE49-F238E27FC236}">
                <a16:creationId xmlns:a16="http://schemas.microsoft.com/office/drawing/2014/main" id="{E4624C25-5572-C049-95B0-9D99E93D1588}"/>
              </a:ext>
            </a:extLst>
          </p:cNvPr>
          <p:cNvSpPr txBox="1">
            <a:spLocks noChangeArrowheads="1"/>
          </p:cNvSpPr>
          <p:nvPr/>
        </p:nvSpPr>
        <p:spPr bwMode="auto">
          <a:xfrm>
            <a:off x="13423321" y="14525145"/>
            <a:ext cx="4624838" cy="574132"/>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marL="0" marR="0" algn="thaiDist">
              <a:lnSpc>
                <a:spcPct val="107000"/>
              </a:lnSpc>
              <a:spcBef>
                <a:spcPts val="0"/>
              </a:spcBef>
              <a:spcAft>
                <a:spcPts val="800"/>
              </a:spcAft>
            </a:pPr>
            <a:r>
              <a:rPr lang="en-US" sz="1500" b="1" dirty="0">
                <a:effectLst/>
                <a:latin typeface="Times New Roman" panose="02020603050405020304" pitchFamily="18" charset="0"/>
                <a:ea typeface="Times New Roman" panose="02020603050405020304" pitchFamily="18" charset="0"/>
                <a:cs typeface="Arial" panose="020B0604020202020204" pitchFamily="34" charset="0"/>
              </a:rPr>
              <a:t>Figure </a:t>
            </a:r>
            <a:r>
              <a:rPr lang="en-US" sz="1500" b="1" dirty="0">
                <a:latin typeface="Times New Roman" panose="02020603050405020304" pitchFamily="18" charset="0"/>
                <a:ea typeface="Times New Roman" panose="02020603050405020304" pitchFamily="18" charset="0"/>
                <a:cs typeface="Arial" panose="020B0604020202020204" pitchFamily="34" charset="0"/>
              </a:rPr>
              <a:t>4</a:t>
            </a:r>
            <a:r>
              <a:rPr lang="en-US" sz="15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1500" i="1"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500" dirty="0">
                <a:effectLst/>
                <a:latin typeface="Times New Roman" panose="02020603050405020304" pitchFamily="18" charset="0"/>
                <a:ea typeface="Times New Roman" panose="02020603050405020304" pitchFamily="18" charset="0"/>
                <a:cs typeface="Arial" panose="020B0604020202020204" pitchFamily="34" charset="0"/>
              </a:rPr>
              <a:t>Calculated from the time it took the subject to consume 100mL of water divided by number of swallows.</a:t>
            </a:r>
            <a:endParaRPr lang="en-US" sz="15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9" name="Table 8">
            <a:extLst>
              <a:ext uri="{FF2B5EF4-FFF2-40B4-BE49-F238E27FC236}">
                <a16:creationId xmlns:a16="http://schemas.microsoft.com/office/drawing/2014/main" id="{73D8A3C5-CBE7-4D47-B34E-BA4704B2C294}"/>
              </a:ext>
            </a:extLst>
          </p:cNvPr>
          <p:cNvGraphicFramePr>
            <a:graphicFrameLocks noGrp="1"/>
          </p:cNvGraphicFramePr>
          <p:nvPr>
            <p:extLst>
              <p:ext uri="{D42A27DB-BD31-4B8C-83A1-F6EECF244321}">
                <p14:modId xmlns:p14="http://schemas.microsoft.com/office/powerpoint/2010/main" val="3440705091"/>
              </p:ext>
            </p:extLst>
          </p:nvPr>
        </p:nvGraphicFramePr>
        <p:xfrm>
          <a:off x="8114824" y="3549650"/>
          <a:ext cx="9424302" cy="3277265"/>
        </p:xfrm>
        <a:graphic>
          <a:graphicData uri="http://schemas.openxmlformats.org/drawingml/2006/table">
            <a:tbl>
              <a:tblPr firstRow="1" firstCol="1" bandRow="1">
                <a:tableStyleId>{D7AC3CCA-C797-4891-BE02-D94E43425B78}</a:tableStyleId>
              </a:tblPr>
              <a:tblGrid>
                <a:gridCol w="1572959">
                  <a:extLst>
                    <a:ext uri="{9D8B030D-6E8A-4147-A177-3AD203B41FA5}">
                      <a16:colId xmlns:a16="http://schemas.microsoft.com/office/drawing/2014/main" val="3176390451"/>
                    </a:ext>
                  </a:extLst>
                </a:gridCol>
                <a:gridCol w="1781126">
                  <a:extLst>
                    <a:ext uri="{9D8B030D-6E8A-4147-A177-3AD203B41FA5}">
                      <a16:colId xmlns:a16="http://schemas.microsoft.com/office/drawing/2014/main" val="1287414018"/>
                    </a:ext>
                  </a:extLst>
                </a:gridCol>
                <a:gridCol w="1713691">
                  <a:extLst>
                    <a:ext uri="{9D8B030D-6E8A-4147-A177-3AD203B41FA5}">
                      <a16:colId xmlns:a16="http://schemas.microsoft.com/office/drawing/2014/main" val="3172706559"/>
                    </a:ext>
                  </a:extLst>
                </a:gridCol>
                <a:gridCol w="1524000">
                  <a:extLst>
                    <a:ext uri="{9D8B030D-6E8A-4147-A177-3AD203B41FA5}">
                      <a16:colId xmlns:a16="http://schemas.microsoft.com/office/drawing/2014/main" val="2288069567"/>
                    </a:ext>
                  </a:extLst>
                </a:gridCol>
                <a:gridCol w="1371600">
                  <a:extLst>
                    <a:ext uri="{9D8B030D-6E8A-4147-A177-3AD203B41FA5}">
                      <a16:colId xmlns:a16="http://schemas.microsoft.com/office/drawing/2014/main" val="3019091323"/>
                    </a:ext>
                  </a:extLst>
                </a:gridCol>
                <a:gridCol w="1460926">
                  <a:extLst>
                    <a:ext uri="{9D8B030D-6E8A-4147-A177-3AD203B41FA5}">
                      <a16:colId xmlns:a16="http://schemas.microsoft.com/office/drawing/2014/main" val="1624814302"/>
                    </a:ext>
                  </a:extLst>
                </a:gridCol>
              </a:tblGrid>
              <a:tr h="641350">
                <a:tc>
                  <a:txBody>
                    <a:bodyPr/>
                    <a:lstStyle/>
                    <a:p>
                      <a:pPr marL="0" marR="0" algn="ctr">
                        <a:lnSpc>
                          <a:spcPct val="150000"/>
                        </a:lnSpc>
                        <a:spcBef>
                          <a:spcPts val="0"/>
                        </a:spcBef>
                        <a:spcAft>
                          <a:spcPts val="0"/>
                        </a:spcAft>
                      </a:pPr>
                      <a:r>
                        <a:rPr lang="en-US" sz="1200" dirty="0">
                          <a:effectLst/>
                        </a:rPr>
                        <a:t>Variable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Maximal Swallowing Speed (mL/sec)</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Maximal Swallowing Volume</a:t>
                      </a:r>
                      <a:r>
                        <a:rPr lang="en-US" sz="1100" dirty="0">
                          <a:effectLst/>
                        </a:rPr>
                        <a:t> </a:t>
                      </a:r>
                      <a:r>
                        <a:rPr lang="en-US" sz="1200" dirty="0">
                          <a:effectLst/>
                        </a:rPr>
                        <a:t>(mL)</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Swallow Capacity</a:t>
                      </a:r>
                    </a:p>
                    <a:p>
                      <a:pPr marL="0" marR="0" algn="ctr">
                        <a:lnSpc>
                          <a:spcPct val="150000"/>
                        </a:lnSpc>
                        <a:spcBef>
                          <a:spcPts val="0"/>
                        </a:spcBef>
                        <a:spcAft>
                          <a:spcPts val="0"/>
                        </a:spcAft>
                      </a:pPr>
                      <a:r>
                        <a:rPr lang="en-US" sz="1200" dirty="0">
                          <a:effectLst/>
                        </a:rPr>
                        <a:t> (mL)</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Volume/</a:t>
                      </a:r>
                      <a:endParaRPr lang="en-US" sz="1100" dirty="0">
                        <a:effectLst/>
                      </a:endParaRPr>
                    </a:p>
                    <a:p>
                      <a:pPr marL="0" marR="0" algn="ctr">
                        <a:lnSpc>
                          <a:spcPct val="150000"/>
                        </a:lnSpc>
                        <a:spcBef>
                          <a:spcPts val="0"/>
                        </a:spcBef>
                        <a:spcAft>
                          <a:spcPts val="0"/>
                        </a:spcAft>
                      </a:pPr>
                      <a:r>
                        <a:rPr lang="en-US" sz="1200" dirty="0">
                          <a:effectLst/>
                        </a:rPr>
                        <a:t>Swallow (mL)</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Time/</a:t>
                      </a:r>
                      <a:endParaRPr lang="en-US" sz="1100">
                        <a:effectLst/>
                      </a:endParaRPr>
                    </a:p>
                    <a:p>
                      <a:pPr marL="0" marR="0" algn="ctr">
                        <a:lnSpc>
                          <a:spcPct val="150000"/>
                        </a:lnSpc>
                        <a:spcBef>
                          <a:spcPts val="0"/>
                        </a:spcBef>
                        <a:spcAft>
                          <a:spcPts val="0"/>
                        </a:spcAft>
                      </a:pPr>
                      <a:r>
                        <a:rPr lang="en-US" sz="1200">
                          <a:effectLst/>
                        </a:rPr>
                        <a:t>Swallow (sec)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03414093"/>
                  </a:ext>
                </a:extLst>
              </a:tr>
              <a:tr h="348385">
                <a:tc>
                  <a:txBody>
                    <a:bodyPr/>
                    <a:lstStyle/>
                    <a:p>
                      <a:pPr marL="0" marR="0" algn="ctr">
                        <a:lnSpc>
                          <a:spcPct val="150000"/>
                        </a:lnSpc>
                        <a:spcBef>
                          <a:spcPts val="0"/>
                        </a:spcBef>
                        <a:spcAft>
                          <a:spcPts val="0"/>
                        </a:spcAft>
                      </a:pPr>
                      <a:r>
                        <a:rPr lang="en-US" sz="1200" dirty="0">
                          <a:effectLst/>
                        </a:rPr>
                        <a:t>Baseline Pre-Exercise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7.88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55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4.11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8.33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2.03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12751476"/>
                  </a:ext>
                </a:extLst>
              </a:tr>
              <a:tr h="326790">
                <a:tc>
                  <a:txBody>
                    <a:bodyPr/>
                    <a:lstStyle/>
                    <a:p>
                      <a:pPr marL="0" marR="0" algn="ctr">
                        <a:lnSpc>
                          <a:spcPct val="150000"/>
                        </a:lnSpc>
                        <a:spcBef>
                          <a:spcPts val="0"/>
                        </a:spcBef>
                        <a:spcAft>
                          <a:spcPts val="0"/>
                        </a:spcAft>
                      </a:pPr>
                      <a:r>
                        <a:rPr lang="en-US" sz="1200">
                          <a:effectLst/>
                        </a:rPr>
                        <a:t>Baseline Post-Exercise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4.31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45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3.46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5.56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18904553"/>
                  </a:ext>
                </a:extLst>
              </a:tr>
              <a:tr h="326790">
                <a:tc>
                  <a:txBody>
                    <a:bodyPr/>
                    <a:lstStyle/>
                    <a:p>
                      <a:pPr marL="0" marR="0" algn="ctr">
                        <a:lnSpc>
                          <a:spcPct val="150000"/>
                        </a:lnSpc>
                        <a:spcBef>
                          <a:spcPts val="0"/>
                        </a:spcBef>
                        <a:spcAft>
                          <a:spcPts val="0"/>
                        </a:spcAft>
                      </a:pPr>
                      <a:r>
                        <a:rPr lang="en-US" sz="1200">
                          <a:effectLst/>
                        </a:rPr>
                        <a:t>EDS Pre-Exercise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15.81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72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12.02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1.66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22144271"/>
                  </a:ext>
                </a:extLst>
              </a:tr>
              <a:tr h="326790">
                <a:tc>
                  <a:txBody>
                    <a:bodyPr/>
                    <a:lstStyle/>
                    <a:p>
                      <a:pPr marL="0" marR="0" algn="ctr">
                        <a:lnSpc>
                          <a:spcPct val="150000"/>
                        </a:lnSpc>
                        <a:spcBef>
                          <a:spcPts val="0"/>
                        </a:spcBef>
                        <a:spcAft>
                          <a:spcPts val="0"/>
                        </a:spcAft>
                      </a:pPr>
                      <a:r>
                        <a:rPr lang="en-US" sz="1200">
                          <a:effectLst/>
                        </a:rPr>
                        <a:t>EDS Post- Exercise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19.31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70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14.16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16.67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1.18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44657996"/>
                  </a:ext>
                </a:extLst>
              </a:tr>
              <a:tr h="326790">
                <a:tc>
                  <a:txBody>
                    <a:bodyPr/>
                    <a:lstStyle/>
                    <a:p>
                      <a:pPr marL="0" marR="0" algn="ctr">
                        <a:lnSpc>
                          <a:spcPct val="150000"/>
                        </a:lnSpc>
                        <a:spcBef>
                          <a:spcPts val="0"/>
                        </a:spcBef>
                        <a:spcAft>
                          <a:spcPts val="0"/>
                        </a:spcAft>
                      </a:pPr>
                      <a:r>
                        <a:rPr lang="en-US" sz="1200">
                          <a:effectLst/>
                        </a:rPr>
                        <a:t>Kroon et al., OPMD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9.4 (7.2)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27.3 (19.2)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82868935"/>
                  </a:ext>
                </a:extLst>
              </a:tr>
              <a:tr h="326790">
                <a:tc>
                  <a:txBody>
                    <a:bodyPr/>
                    <a:lstStyle/>
                    <a:p>
                      <a:pPr marL="0" marR="0" algn="ctr">
                        <a:lnSpc>
                          <a:spcPct val="150000"/>
                        </a:lnSpc>
                        <a:spcBef>
                          <a:spcPts val="0"/>
                        </a:spcBef>
                        <a:spcAft>
                          <a:spcPts val="0"/>
                        </a:spcAft>
                      </a:pPr>
                      <a:r>
                        <a:rPr lang="en-US" sz="1200">
                          <a:effectLst/>
                        </a:rPr>
                        <a:t>Kroon et al., Controls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25.8 (9.7)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54.6 (19.9)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62292404"/>
                  </a:ext>
                </a:extLst>
              </a:tr>
              <a:tr h="326790">
                <a:tc>
                  <a:txBody>
                    <a:bodyPr/>
                    <a:lstStyle/>
                    <a:p>
                      <a:pPr marL="0" marR="0" algn="ctr">
                        <a:lnSpc>
                          <a:spcPct val="150000"/>
                        </a:lnSpc>
                        <a:spcBef>
                          <a:spcPts val="0"/>
                        </a:spcBef>
                        <a:spcAft>
                          <a:spcPts val="0"/>
                        </a:spcAft>
                      </a:pPr>
                      <a:r>
                        <a:rPr lang="en-US" sz="1200">
                          <a:effectLst/>
                        </a:rPr>
                        <a:t>Palmer et al., OPMD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5.2 (2.)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8.4 (3.5)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1.9 (0.7)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91917501"/>
                  </a:ext>
                </a:extLst>
              </a:tr>
              <a:tr h="326790">
                <a:tc>
                  <a:txBody>
                    <a:bodyPr/>
                    <a:lstStyle/>
                    <a:p>
                      <a:pPr marL="0" marR="0" algn="ctr">
                        <a:lnSpc>
                          <a:spcPct val="150000"/>
                        </a:lnSpc>
                        <a:spcBef>
                          <a:spcPts val="0"/>
                        </a:spcBef>
                        <a:spcAft>
                          <a:spcPts val="0"/>
                        </a:spcAft>
                      </a:pPr>
                      <a:r>
                        <a:rPr lang="en-US" sz="1200">
                          <a:effectLst/>
                        </a:rPr>
                        <a:t>Palmer et al., Controls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11.2 (3.7)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24.5 (14.0)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50000"/>
                        </a:lnSpc>
                        <a:spcBef>
                          <a:spcPts val="0"/>
                        </a:spcBef>
                        <a:spcAft>
                          <a:spcPts val="0"/>
                        </a:spcAft>
                      </a:pPr>
                      <a:r>
                        <a:rPr lang="en-US" sz="1200" dirty="0">
                          <a:effectLst/>
                        </a:rPr>
                        <a:t>2.0 (0.7)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45509196"/>
                  </a:ext>
                </a:extLst>
              </a:tr>
            </a:tbl>
          </a:graphicData>
        </a:graphic>
      </p:graphicFrame>
      <p:sp>
        <p:nvSpPr>
          <p:cNvPr id="10" name="TextBox 9">
            <a:extLst>
              <a:ext uri="{FF2B5EF4-FFF2-40B4-BE49-F238E27FC236}">
                <a16:creationId xmlns:a16="http://schemas.microsoft.com/office/drawing/2014/main" id="{3AFD7191-D351-3F4D-BFD2-AB8AC8B724B1}"/>
              </a:ext>
            </a:extLst>
          </p:cNvPr>
          <p:cNvSpPr txBox="1"/>
          <p:nvPr/>
        </p:nvSpPr>
        <p:spPr>
          <a:xfrm>
            <a:off x="8087929" y="3071139"/>
            <a:ext cx="3162212" cy="369332"/>
          </a:xfrm>
          <a:prstGeom prst="rect">
            <a:avLst/>
          </a:prstGeom>
          <a:noFill/>
        </p:spPr>
        <p:txBody>
          <a:bodyPr wrap="none" rtlCol="0">
            <a:spAutoFit/>
          </a:bodyPr>
          <a:lstStyle/>
          <a:p>
            <a:r>
              <a:rPr lang="en-US" sz="1800" b="1" dirty="0"/>
              <a:t>Table 1: </a:t>
            </a:r>
            <a:r>
              <a:rPr lang="en-US" sz="1800" dirty="0"/>
              <a:t>Swallowing Test Results</a:t>
            </a:r>
          </a:p>
        </p:txBody>
      </p:sp>
    </p:spTree>
    <p:extLst>
      <p:ext uri="{BB962C8B-B14F-4D97-AF65-F5344CB8AC3E}">
        <p14:creationId xmlns:p14="http://schemas.microsoft.com/office/powerpoint/2010/main" val="1149441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22456</TotalTime>
  <Words>739</Words>
  <Application>Microsoft Office PowerPoint</Application>
  <PresentationFormat>Custom</PresentationFormat>
  <Paragraphs>91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Phillips</dc:creator>
  <cp:lastModifiedBy>Alumbaugh, Brent</cp:lastModifiedBy>
  <cp:revision>47</cp:revision>
  <dcterms:created xsi:type="dcterms:W3CDTF">2013-04-02T17:04:25Z</dcterms:created>
  <dcterms:modified xsi:type="dcterms:W3CDTF">2021-12-13T15:09:12Z</dcterms:modified>
</cp:coreProperties>
</file>