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377" r:id="rId6"/>
    <p:sldId id="385" r:id="rId7"/>
    <p:sldId id="380" r:id="rId8"/>
    <p:sldId id="342" r:id="rId9"/>
    <p:sldId id="382" r:id="rId10"/>
    <p:sldId id="365" r:id="rId11"/>
    <p:sldId id="326" r:id="rId12"/>
    <p:sldId id="327" r:id="rId13"/>
    <p:sldId id="328" r:id="rId14"/>
    <p:sldId id="330" r:id="rId15"/>
    <p:sldId id="332" r:id="rId16"/>
    <p:sldId id="334" r:id="rId17"/>
    <p:sldId id="374" r:id="rId18"/>
    <p:sldId id="373" r:id="rId19"/>
    <p:sldId id="366" r:id="rId20"/>
    <p:sldId id="363" r:id="rId21"/>
    <p:sldId id="383" r:id="rId22"/>
    <p:sldId id="386"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71" r:id="rId37"/>
    <p:sldId id="372" r:id="rId38"/>
    <p:sldId id="31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43" autoAdjust="0"/>
  </p:normalViewPr>
  <p:slideViewPr>
    <p:cSldViewPr>
      <p:cViewPr varScale="1">
        <p:scale>
          <a:sx n="114" d="100"/>
          <a:sy n="114" d="100"/>
        </p:scale>
        <p:origin x="1392" y="114"/>
      </p:cViewPr>
      <p:guideLst>
        <p:guide orient="horz" pos="2160"/>
        <p:guide pos="2880"/>
      </p:guideLst>
    </p:cSldViewPr>
  </p:slideViewPr>
  <p:outlineViewPr>
    <p:cViewPr>
      <p:scale>
        <a:sx n="33" d="100"/>
        <a:sy n="33" d="100"/>
      </p:scale>
      <p:origin x="0" y="-1000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69E6E-26AE-4FFA-B1CB-5F6194EFA184}" type="datetimeFigureOut">
              <a:rPr lang="en-US" smtClean="0"/>
              <a:pPr/>
              <a:t>5/20/2022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B8ECC-3420-42E0-B371-5802AFA4283B}" type="slidenum">
              <a:rPr lang="en-US" smtClean="0"/>
              <a:pPr/>
              <a:t>‹#›</a:t>
            </a:fld>
            <a:endParaRPr lang="en-US"/>
          </a:p>
        </p:txBody>
      </p:sp>
    </p:spTree>
    <p:extLst>
      <p:ext uri="{BB962C8B-B14F-4D97-AF65-F5344CB8AC3E}">
        <p14:creationId xmlns:p14="http://schemas.microsoft.com/office/powerpoint/2010/main" val="157090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6B8ECC-3420-42E0-B371-5802AFA4283B}" type="slidenum">
              <a:rPr lang="en-US" smtClean="0"/>
              <a:pPr/>
              <a:t>1</a:t>
            </a:fld>
            <a:endParaRPr lang="en-US"/>
          </a:p>
        </p:txBody>
      </p:sp>
    </p:spTree>
    <p:extLst>
      <p:ext uri="{BB962C8B-B14F-4D97-AF65-F5344CB8AC3E}">
        <p14:creationId xmlns:p14="http://schemas.microsoft.com/office/powerpoint/2010/main" val="270883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68775"/>
            <a:ext cx="7772400" cy="1393825"/>
          </a:xfrm>
        </p:spPr>
        <p:txBody>
          <a:bodyPr/>
          <a:lstStyle/>
          <a:p>
            <a:r>
              <a:rPr lang="en-US"/>
              <a:t>Click to edit Master title style</a:t>
            </a:r>
          </a:p>
        </p:txBody>
      </p:sp>
      <p:sp>
        <p:nvSpPr>
          <p:cNvPr id="3" name="Subtitle 2"/>
          <p:cNvSpPr>
            <a:spLocks noGrp="1"/>
          </p:cNvSpPr>
          <p:nvPr>
            <p:ph type="subTitle" idx="1"/>
          </p:nvPr>
        </p:nvSpPr>
        <p:spPr>
          <a:xfrm>
            <a:off x="685800" y="5562600"/>
            <a:ext cx="77724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ED42FF-D52A-4C30-8C35-321A01617892}" type="datetimeFigureOut">
              <a:rPr lang="en-US" smtClean="0"/>
              <a:pPr/>
              <a:t>5/20/2022</a:t>
            </a:fld>
            <a:endParaRPr lang="en-US"/>
          </a:p>
        </p:txBody>
      </p:sp>
      <p:sp>
        <p:nvSpPr>
          <p:cNvPr id="6" name="Slide Number Placeholder 5"/>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876800"/>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D42FF-D52A-4C30-8C35-321A01617892}" type="datetimeFigureOut">
              <a:rPr lang="en-US" smtClean="0"/>
              <a:pPr/>
              <a:t>5/20/2022</a:t>
            </a:fld>
            <a:endParaRPr lang="en-US"/>
          </a:p>
        </p:txBody>
      </p:sp>
      <p:sp>
        <p:nvSpPr>
          <p:cNvPr id="6" name="Slide Number Placeholder 5"/>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1"/>
            <a:ext cx="2057400" cy="4876800"/>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1143001"/>
            <a:ext cx="6019800" cy="4876800"/>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ED42FF-D52A-4C30-8C35-321A01617892}" type="datetimeFigureOut">
              <a:rPr lang="en-US" smtClean="0"/>
              <a:pPr/>
              <a:t>5/20/2022</a:t>
            </a:fld>
            <a:endParaRPr lang="en-US"/>
          </a:p>
        </p:txBody>
      </p:sp>
      <p:sp>
        <p:nvSpPr>
          <p:cNvPr id="6" name="Slide Number Placeholder 5"/>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ED42FF-D52A-4C30-8C35-321A01617892}" type="datetimeFigureOut">
              <a:rPr lang="en-US" smtClean="0"/>
              <a:pPr/>
              <a:t>5/20/2022</a:t>
            </a:fld>
            <a:endParaRPr lang="en-US"/>
          </a:p>
        </p:txBody>
      </p:sp>
      <p:sp>
        <p:nvSpPr>
          <p:cNvPr id="6" name="Slide Number Placeholder 5"/>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ED42FF-D52A-4C30-8C35-321A01617892}" type="datetimeFigureOut">
              <a:rPr lang="en-US" smtClean="0"/>
              <a:pPr/>
              <a:t>5/20/2022</a:t>
            </a:fld>
            <a:endParaRPr lang="en-US"/>
          </a:p>
        </p:txBody>
      </p:sp>
      <p:sp>
        <p:nvSpPr>
          <p:cNvPr id="6" name="Slide Number Placeholder 5"/>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876801"/>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876801"/>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ED42FF-D52A-4C30-8C35-321A01617892}" type="datetimeFigureOut">
              <a:rPr lang="en-US" smtClean="0"/>
              <a:pPr/>
              <a:t>5/20/2022</a:t>
            </a:fld>
            <a:endParaRPr lang="en-US"/>
          </a:p>
        </p:txBody>
      </p:sp>
      <p:sp>
        <p:nvSpPr>
          <p:cNvPr id="7" name="Slide Number Placeholder 6"/>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4572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00200"/>
            <a:ext cx="4040188" cy="4419601"/>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000"/>
            <a:ext cx="4041775" cy="4572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00200"/>
            <a:ext cx="4041775" cy="4419601"/>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ED42FF-D52A-4C30-8C35-321A01617892}" type="datetimeFigureOut">
              <a:rPr lang="en-US" smtClean="0"/>
              <a:pPr/>
              <a:t>5/20/2022</a:t>
            </a:fld>
            <a:endParaRPr lang="en-US"/>
          </a:p>
        </p:txBody>
      </p:sp>
      <p:sp>
        <p:nvSpPr>
          <p:cNvPr id="9" name="Slide Number Placeholder 8"/>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ED42FF-D52A-4C30-8C35-321A01617892}" type="datetimeFigureOut">
              <a:rPr lang="en-US" smtClean="0"/>
              <a:pPr/>
              <a:t>5/20/2022</a:t>
            </a:fld>
            <a:endParaRPr lang="en-US"/>
          </a:p>
        </p:txBody>
      </p:sp>
      <p:sp>
        <p:nvSpPr>
          <p:cNvPr id="5" name="Slide Number Placeholder 4"/>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D42FF-D52A-4C30-8C35-321A01617892}" type="datetimeFigureOut">
              <a:rPr lang="en-US" smtClean="0"/>
              <a:pPr/>
              <a:t>5/20/2022</a:t>
            </a:fld>
            <a:endParaRPr lang="en-US"/>
          </a:p>
        </p:txBody>
      </p:sp>
      <p:sp>
        <p:nvSpPr>
          <p:cNvPr id="4" name="Slide Number Placeholder 3"/>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3008313" cy="685800"/>
          </a:xfrm>
        </p:spPr>
        <p:txBody>
          <a:bodyPr anchor="b"/>
          <a:lstStyle>
            <a:lvl1pPr algn="l">
              <a:defRPr sz="20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143000"/>
            <a:ext cx="5111750" cy="4876800"/>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28800"/>
            <a:ext cx="3008313" cy="4191000"/>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ED42FF-D52A-4C30-8C35-321A01617892}" type="datetimeFigureOut">
              <a:rPr lang="en-US" smtClean="0"/>
              <a:pPr/>
              <a:t>5/20/2022</a:t>
            </a:fld>
            <a:endParaRPr lang="en-US"/>
          </a:p>
        </p:txBody>
      </p:sp>
      <p:sp>
        <p:nvSpPr>
          <p:cNvPr id="7" name="Slide Number Placeholder 6"/>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1"/>
            <a:ext cx="5486400" cy="566738"/>
          </a:xfrm>
        </p:spPr>
        <p:txBody>
          <a:bodyPr anchor="b"/>
          <a:lstStyle>
            <a:lvl1pPr algn="l">
              <a:defRPr sz="20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219200"/>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181600"/>
            <a:ext cx="5486400" cy="838200"/>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ED42FF-D52A-4C30-8C35-321A01617892}" type="datetimeFigureOut">
              <a:rPr lang="en-US" smtClean="0"/>
              <a:pPr/>
              <a:t>5/20/2022</a:t>
            </a:fld>
            <a:endParaRPr lang="en-US"/>
          </a:p>
        </p:txBody>
      </p:sp>
      <p:sp>
        <p:nvSpPr>
          <p:cNvPr id="7" name="Slide Number Placeholder 6"/>
          <p:cNvSpPr>
            <a:spLocks noGrp="1"/>
          </p:cNvSpPr>
          <p:nvPr>
            <p:ph type="sldNum" sz="quarter" idx="12"/>
          </p:nvPr>
        </p:nvSpPr>
        <p:spPr/>
        <p:txBody>
          <a:bodyPr/>
          <a:lstStyle/>
          <a:p>
            <a:fld id="{DBC6D92D-FA50-4768-8062-20F5837C83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400"/>
            <a:ext cx="8229600" cy="762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77000"/>
            <a:ext cx="2133600" cy="228600"/>
          </a:xfrm>
          <a:prstGeom prst="rect">
            <a:avLst/>
          </a:prstGeom>
        </p:spPr>
        <p:txBody>
          <a:bodyPr vert="horz" lIns="91440" tIns="45720" rIns="91440" bIns="45720" rtlCol="0" anchor="ctr"/>
          <a:lstStyle>
            <a:lvl1pPr algn="l">
              <a:defRPr sz="1200">
                <a:solidFill>
                  <a:schemeClr val="bg1"/>
                </a:solidFill>
              </a:defRPr>
            </a:lvl1pPr>
          </a:lstStyle>
          <a:p>
            <a:fld id="{32ED42FF-D52A-4C30-8C35-321A01617892}" type="datetimeFigureOut">
              <a:rPr lang="en-US" smtClean="0"/>
              <a:pPr/>
              <a:t>5/20/2022</a:t>
            </a:fld>
            <a:endParaRPr lang="en-US"/>
          </a:p>
        </p:txBody>
      </p:sp>
      <p:sp>
        <p:nvSpPr>
          <p:cNvPr id="6" name="Slide Number Placeholder 5"/>
          <p:cNvSpPr>
            <a:spLocks noGrp="1"/>
          </p:cNvSpPr>
          <p:nvPr>
            <p:ph type="sldNum" sz="quarter" idx="4"/>
          </p:nvPr>
        </p:nvSpPr>
        <p:spPr>
          <a:xfrm>
            <a:off x="6553200" y="6477000"/>
            <a:ext cx="2133600" cy="228600"/>
          </a:xfrm>
          <a:prstGeom prst="rect">
            <a:avLst/>
          </a:prstGeom>
        </p:spPr>
        <p:txBody>
          <a:bodyPr vert="horz" lIns="91440" tIns="45720" rIns="91440" bIns="45720" rtlCol="0" anchor="ctr"/>
          <a:lstStyle>
            <a:lvl1pPr algn="r">
              <a:defRPr sz="1200">
                <a:solidFill>
                  <a:schemeClr val="bg1"/>
                </a:solidFill>
              </a:defRPr>
            </a:lvl1pPr>
          </a:lstStyle>
          <a:p>
            <a:fld id="{DBC6D92D-FA50-4768-8062-20F5837C83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bdavis@coloradomesa.edu" TargetMode="External"/><Relationship Id="rId2" Type="http://schemas.openxmlformats.org/officeDocument/2006/relationships/hyperlink" Target="mailto:pyagi@coloradomesa.edu" TargetMode="External"/><Relationship Id="rId1" Type="http://schemas.openxmlformats.org/officeDocument/2006/relationships/slideLayout" Target="../slideLayouts/slideLayout6.xml"/><Relationship Id="rId4" Type="http://schemas.openxmlformats.org/officeDocument/2006/relationships/hyperlink" Target="mailto:vwright@coloradomesa.edu"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oloradomesa.edu/accounting-financial-services/tax-exemption.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48200"/>
            <a:ext cx="7772400" cy="1393825"/>
          </a:xfrm>
        </p:spPr>
        <p:txBody>
          <a:bodyPr/>
          <a:lstStyle/>
          <a:p>
            <a:r>
              <a:rPr lang="en-US" sz="5400" dirty="0"/>
              <a:t>Travel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chemeClr val="bg1"/>
                </a:solidFill>
              </a:rPr>
              <a:t>Valid Lodging Receipt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710952"/>
          </a:xfrm>
          <a:prstGeom prst="rect">
            <a:avLst/>
          </a:prstGeom>
        </p:spPr>
      </p:pic>
      <p:sp>
        <p:nvSpPr>
          <p:cNvPr id="6" name="Right Arrow 5"/>
          <p:cNvSpPr/>
          <p:nvPr/>
        </p:nvSpPr>
        <p:spPr>
          <a:xfrm>
            <a:off x="5486400" y="5943600"/>
            <a:ext cx="9144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2832970"/>
            <a:ext cx="14478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924300" y="3769876"/>
            <a:ext cx="1447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ight Arrow 9"/>
          <p:cNvSpPr/>
          <p:nvPr/>
        </p:nvSpPr>
        <p:spPr>
          <a:xfrm rot="10800000">
            <a:off x="2819401" y="4055343"/>
            <a:ext cx="9144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045149" y="1964067"/>
            <a:ext cx="9144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41941" y="2130729"/>
            <a:ext cx="1905000" cy="261610"/>
          </a:xfrm>
          <a:prstGeom prst="rect">
            <a:avLst/>
          </a:prstGeom>
          <a:noFill/>
        </p:spPr>
        <p:txBody>
          <a:bodyPr wrap="square" rtlCol="0">
            <a:spAutoFit/>
          </a:bodyPr>
          <a:lstStyle/>
          <a:p>
            <a:r>
              <a:rPr lang="en-US" sz="1100" dirty="0">
                <a:solidFill>
                  <a:srgbClr val="009A46"/>
                </a:solidFill>
              </a:rPr>
              <a:t>Arrival/Departure dates</a:t>
            </a:r>
          </a:p>
        </p:txBody>
      </p:sp>
      <p:sp>
        <p:nvSpPr>
          <p:cNvPr id="13" name="TextBox 12"/>
          <p:cNvSpPr txBox="1"/>
          <p:nvPr/>
        </p:nvSpPr>
        <p:spPr>
          <a:xfrm>
            <a:off x="2876107" y="4275855"/>
            <a:ext cx="1676400" cy="261610"/>
          </a:xfrm>
          <a:prstGeom prst="rect">
            <a:avLst/>
          </a:prstGeom>
          <a:noFill/>
        </p:spPr>
        <p:txBody>
          <a:bodyPr wrap="square" rtlCol="0">
            <a:spAutoFit/>
          </a:bodyPr>
          <a:lstStyle/>
          <a:p>
            <a:r>
              <a:rPr lang="en-US" sz="1100" dirty="0">
                <a:solidFill>
                  <a:srgbClr val="009A46"/>
                </a:solidFill>
              </a:rPr>
              <a:t>Itemization</a:t>
            </a:r>
          </a:p>
        </p:txBody>
      </p:sp>
      <p:sp>
        <p:nvSpPr>
          <p:cNvPr id="14" name="TextBox 13"/>
          <p:cNvSpPr txBox="1"/>
          <p:nvPr/>
        </p:nvSpPr>
        <p:spPr>
          <a:xfrm>
            <a:off x="2286000" y="3085165"/>
            <a:ext cx="1981203" cy="261610"/>
          </a:xfrm>
          <a:prstGeom prst="rect">
            <a:avLst/>
          </a:prstGeom>
          <a:noFill/>
        </p:spPr>
        <p:txBody>
          <a:bodyPr wrap="square" rtlCol="0">
            <a:spAutoFit/>
          </a:bodyPr>
          <a:lstStyle/>
          <a:p>
            <a:r>
              <a:rPr lang="en-US" sz="1100" dirty="0">
                <a:solidFill>
                  <a:srgbClr val="009A46"/>
                </a:solidFill>
              </a:rPr>
              <a:t>Traveler’s name listed</a:t>
            </a:r>
          </a:p>
        </p:txBody>
      </p:sp>
      <p:sp>
        <p:nvSpPr>
          <p:cNvPr id="15" name="Right Arrow 14"/>
          <p:cNvSpPr/>
          <p:nvPr/>
        </p:nvSpPr>
        <p:spPr>
          <a:xfrm rot="10800000">
            <a:off x="2495550" y="2831412"/>
            <a:ext cx="9144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00" y="2590799"/>
            <a:ext cx="495302" cy="553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p:cNvSpPr txBox="1"/>
          <p:nvPr/>
        </p:nvSpPr>
        <p:spPr>
          <a:xfrm>
            <a:off x="3924300" y="5908809"/>
            <a:ext cx="2714843" cy="430887"/>
          </a:xfrm>
          <a:prstGeom prst="rect">
            <a:avLst/>
          </a:prstGeom>
          <a:noFill/>
        </p:spPr>
        <p:txBody>
          <a:bodyPr wrap="square" rtlCol="0">
            <a:spAutoFit/>
          </a:bodyPr>
          <a:lstStyle/>
          <a:p>
            <a:r>
              <a:rPr lang="en-US" sz="1100" dirty="0">
                <a:solidFill>
                  <a:srgbClr val="009A46"/>
                </a:solidFill>
              </a:rPr>
              <a:t>Balance due equals $0.00/Payments Equal Charges </a:t>
            </a:r>
          </a:p>
        </p:txBody>
      </p:sp>
    </p:spTree>
    <p:extLst>
      <p:ext uri="{BB962C8B-B14F-4D97-AF65-F5344CB8AC3E}">
        <p14:creationId xmlns:p14="http://schemas.microsoft.com/office/powerpoint/2010/main" val="381373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chemeClr val="bg1"/>
                </a:solidFill>
              </a:rPr>
              <a:t>Valid Rental Car Receipt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957"/>
            <a:ext cx="9144000" cy="5787443"/>
          </a:xfrm>
          <a:prstGeom prst="rect">
            <a:avLst/>
          </a:prstGeom>
        </p:spPr>
      </p:pic>
      <p:sp>
        <p:nvSpPr>
          <p:cNvPr id="6" name="Rectangle 5"/>
          <p:cNvSpPr/>
          <p:nvPr/>
        </p:nvSpPr>
        <p:spPr>
          <a:xfrm>
            <a:off x="152400" y="1524000"/>
            <a:ext cx="1219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6400800" y="1828800"/>
            <a:ext cx="1219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a:off x="4876800" y="1871794"/>
            <a:ext cx="9525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14999" y="3667389"/>
            <a:ext cx="840921"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00850" y="4393456"/>
            <a:ext cx="9525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05992" y="2084389"/>
            <a:ext cx="1673679" cy="261610"/>
          </a:xfrm>
          <a:prstGeom prst="rect">
            <a:avLst/>
          </a:prstGeom>
          <a:noFill/>
        </p:spPr>
        <p:txBody>
          <a:bodyPr wrap="square" rtlCol="0">
            <a:spAutoFit/>
          </a:bodyPr>
          <a:lstStyle/>
          <a:p>
            <a:r>
              <a:rPr lang="en-US" sz="1100" dirty="0">
                <a:solidFill>
                  <a:srgbClr val="009A46"/>
                </a:solidFill>
              </a:rPr>
              <a:t>Renter’s name listed</a:t>
            </a:r>
          </a:p>
        </p:txBody>
      </p:sp>
      <p:sp>
        <p:nvSpPr>
          <p:cNvPr id="15" name="TextBox 14"/>
          <p:cNvSpPr txBox="1"/>
          <p:nvPr/>
        </p:nvSpPr>
        <p:spPr>
          <a:xfrm>
            <a:off x="212651" y="2291090"/>
            <a:ext cx="1676400" cy="261610"/>
          </a:xfrm>
          <a:prstGeom prst="rect">
            <a:avLst/>
          </a:prstGeom>
          <a:noFill/>
        </p:spPr>
        <p:txBody>
          <a:bodyPr wrap="square" rtlCol="0">
            <a:spAutoFit/>
          </a:bodyPr>
          <a:lstStyle/>
          <a:p>
            <a:r>
              <a:rPr lang="en-US" sz="1100" dirty="0">
                <a:solidFill>
                  <a:srgbClr val="009A46"/>
                </a:solidFill>
              </a:rPr>
              <a:t>Start and end dates</a:t>
            </a:r>
          </a:p>
        </p:txBody>
      </p:sp>
      <p:sp>
        <p:nvSpPr>
          <p:cNvPr id="16" name="TextBox 15"/>
          <p:cNvSpPr txBox="1"/>
          <p:nvPr/>
        </p:nvSpPr>
        <p:spPr>
          <a:xfrm>
            <a:off x="6707371" y="4547766"/>
            <a:ext cx="1197429" cy="261610"/>
          </a:xfrm>
          <a:prstGeom prst="rect">
            <a:avLst/>
          </a:prstGeom>
          <a:noFill/>
        </p:spPr>
        <p:txBody>
          <a:bodyPr wrap="square" rtlCol="0">
            <a:spAutoFit/>
          </a:bodyPr>
          <a:lstStyle/>
          <a:p>
            <a:r>
              <a:rPr lang="en-US" sz="1100" dirty="0">
                <a:solidFill>
                  <a:srgbClr val="009A46"/>
                </a:solidFill>
              </a:rPr>
              <a:t>Itemization</a:t>
            </a:r>
          </a:p>
        </p:txBody>
      </p:sp>
      <p:sp>
        <p:nvSpPr>
          <p:cNvPr id="17" name="TextBox 16"/>
          <p:cNvSpPr txBox="1"/>
          <p:nvPr/>
        </p:nvSpPr>
        <p:spPr>
          <a:xfrm>
            <a:off x="5638800" y="3863978"/>
            <a:ext cx="1066799" cy="261610"/>
          </a:xfrm>
          <a:prstGeom prst="rect">
            <a:avLst/>
          </a:prstGeom>
          <a:noFill/>
        </p:spPr>
        <p:txBody>
          <a:bodyPr wrap="square" rtlCol="0">
            <a:spAutoFit/>
          </a:bodyPr>
          <a:lstStyle/>
          <a:p>
            <a:r>
              <a:rPr lang="en-US" sz="1100" dirty="0">
                <a:solidFill>
                  <a:srgbClr val="009A46"/>
                </a:solidFill>
              </a:rPr>
              <a:t>Itemization</a:t>
            </a:r>
          </a:p>
        </p:txBody>
      </p:sp>
      <p:sp>
        <p:nvSpPr>
          <p:cNvPr id="19" name="TextBox 18"/>
          <p:cNvSpPr txBox="1"/>
          <p:nvPr/>
        </p:nvSpPr>
        <p:spPr>
          <a:xfrm>
            <a:off x="3399065" y="5946780"/>
            <a:ext cx="3886200" cy="261610"/>
          </a:xfrm>
          <a:prstGeom prst="rect">
            <a:avLst/>
          </a:prstGeom>
          <a:noFill/>
        </p:spPr>
        <p:txBody>
          <a:bodyPr wrap="square" rtlCol="0">
            <a:spAutoFit/>
          </a:bodyPr>
          <a:lstStyle/>
          <a:p>
            <a:r>
              <a:rPr lang="en-US" sz="1100" dirty="0">
                <a:solidFill>
                  <a:srgbClr val="009A46"/>
                </a:solidFill>
              </a:rPr>
              <a:t>Balance Due Equals $0.00/Payments Equal Charges</a:t>
            </a:r>
          </a:p>
        </p:txBody>
      </p:sp>
      <p:sp>
        <p:nvSpPr>
          <p:cNvPr id="20" name="Left-Right Arrow 19"/>
          <p:cNvSpPr/>
          <p:nvPr/>
        </p:nvSpPr>
        <p:spPr>
          <a:xfrm>
            <a:off x="1008321" y="2552700"/>
            <a:ext cx="990600" cy="228600"/>
          </a:xfrm>
          <a:prstGeom prst="leftRightArrow">
            <a:avLst/>
          </a:prstGeom>
          <a:solidFill>
            <a:srgbClr val="009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7277100" y="5981699"/>
            <a:ext cx="9525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04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chemeClr val="bg1"/>
                </a:solidFill>
              </a:rPr>
              <a:t>Valid Baggage Fee Receipt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102"/>
            <a:ext cx="9144000" cy="3525795"/>
          </a:xfrm>
          <a:prstGeom prst="rect">
            <a:avLst/>
          </a:prstGeom>
        </p:spPr>
      </p:pic>
      <p:sp>
        <p:nvSpPr>
          <p:cNvPr id="5" name="Down Arrow 4"/>
          <p:cNvSpPr/>
          <p:nvPr/>
        </p:nvSpPr>
        <p:spPr>
          <a:xfrm rot="5400000">
            <a:off x="8353283" y="2086117"/>
            <a:ext cx="266701" cy="971266"/>
          </a:xfrm>
          <a:prstGeom prst="downArrow">
            <a:avLst/>
          </a:prstGeom>
          <a:solidFill>
            <a:srgbClr val="009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1966" y="3086099"/>
            <a:ext cx="1162334"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rot="16200000">
            <a:off x="5762483" y="2664625"/>
            <a:ext cx="266701" cy="971266"/>
          </a:xfrm>
          <a:prstGeom prst="downArrow">
            <a:avLst/>
          </a:prstGeom>
          <a:solidFill>
            <a:srgbClr val="009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6438616" y="3719876"/>
            <a:ext cx="266701" cy="971266"/>
          </a:xfrm>
          <a:prstGeom prst="downArrow">
            <a:avLst/>
          </a:prstGeom>
          <a:solidFill>
            <a:srgbClr val="009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57600" y="2689461"/>
            <a:ext cx="2028964" cy="261610"/>
          </a:xfrm>
          <a:prstGeom prst="rect">
            <a:avLst/>
          </a:prstGeom>
          <a:noFill/>
        </p:spPr>
        <p:txBody>
          <a:bodyPr wrap="square" rtlCol="0">
            <a:spAutoFit/>
          </a:bodyPr>
          <a:lstStyle/>
          <a:p>
            <a:r>
              <a:rPr lang="en-US" sz="1100" dirty="0">
                <a:solidFill>
                  <a:srgbClr val="009A46"/>
                </a:solidFill>
              </a:rPr>
              <a:t>Credit Card Authorization</a:t>
            </a:r>
          </a:p>
        </p:txBody>
      </p:sp>
      <p:sp>
        <p:nvSpPr>
          <p:cNvPr id="12" name="TextBox 11"/>
          <p:cNvSpPr txBox="1"/>
          <p:nvPr/>
        </p:nvSpPr>
        <p:spPr>
          <a:xfrm>
            <a:off x="2667000" y="2064931"/>
            <a:ext cx="1038366" cy="261610"/>
          </a:xfrm>
          <a:prstGeom prst="rect">
            <a:avLst/>
          </a:prstGeom>
          <a:noFill/>
        </p:spPr>
        <p:txBody>
          <a:bodyPr wrap="square" rtlCol="0">
            <a:spAutoFit/>
          </a:bodyPr>
          <a:lstStyle/>
          <a:p>
            <a:r>
              <a:rPr lang="en-US" sz="1100" dirty="0">
                <a:solidFill>
                  <a:srgbClr val="009A46"/>
                </a:solidFill>
              </a:rPr>
              <a:t>Date of Fee</a:t>
            </a:r>
          </a:p>
        </p:txBody>
      </p:sp>
      <p:sp>
        <p:nvSpPr>
          <p:cNvPr id="13" name="TextBox 12"/>
          <p:cNvSpPr txBox="1"/>
          <p:nvPr/>
        </p:nvSpPr>
        <p:spPr>
          <a:xfrm>
            <a:off x="4876800" y="3257025"/>
            <a:ext cx="1343166" cy="261610"/>
          </a:xfrm>
          <a:prstGeom prst="rect">
            <a:avLst/>
          </a:prstGeom>
          <a:noFill/>
        </p:spPr>
        <p:txBody>
          <a:bodyPr wrap="square" rtlCol="0">
            <a:spAutoFit/>
          </a:bodyPr>
          <a:lstStyle/>
          <a:p>
            <a:r>
              <a:rPr lang="en-US" sz="1100" dirty="0">
                <a:solidFill>
                  <a:srgbClr val="009A46"/>
                </a:solidFill>
              </a:rPr>
              <a:t>Traveler’s Name</a:t>
            </a:r>
          </a:p>
        </p:txBody>
      </p:sp>
      <p:sp>
        <p:nvSpPr>
          <p:cNvPr id="14" name="Down Arrow 13"/>
          <p:cNvSpPr/>
          <p:nvPr/>
        </p:nvSpPr>
        <p:spPr>
          <a:xfrm rot="16200000">
            <a:off x="3171684" y="1552717"/>
            <a:ext cx="266701" cy="971266"/>
          </a:xfrm>
          <a:prstGeom prst="downArrow">
            <a:avLst/>
          </a:prstGeom>
          <a:solidFill>
            <a:srgbClr val="009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05117" y="4414942"/>
            <a:ext cx="3904965" cy="261610"/>
          </a:xfrm>
          <a:prstGeom prst="rect">
            <a:avLst/>
          </a:prstGeom>
          <a:noFill/>
        </p:spPr>
        <p:txBody>
          <a:bodyPr wrap="square" rtlCol="0">
            <a:spAutoFit/>
          </a:bodyPr>
          <a:lstStyle/>
          <a:p>
            <a:r>
              <a:rPr lang="en-US" sz="1100" dirty="0">
                <a:solidFill>
                  <a:srgbClr val="009A46"/>
                </a:solidFill>
              </a:rPr>
              <a:t>Balance Due Equals $0.00/Payments Equal Charges</a:t>
            </a:r>
          </a:p>
        </p:txBody>
      </p:sp>
    </p:spTree>
    <p:extLst>
      <p:ext uri="{BB962C8B-B14F-4D97-AF65-F5344CB8AC3E}">
        <p14:creationId xmlns:p14="http://schemas.microsoft.com/office/powerpoint/2010/main" val="1442008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chemeClr val="bg1"/>
                </a:solidFill>
              </a:rPr>
              <a:t>Valid Fuel Receipts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745" y="1066800"/>
            <a:ext cx="3452509" cy="4572000"/>
          </a:xfrm>
          <a:prstGeom prst="rect">
            <a:avLst/>
          </a:prstGeom>
        </p:spPr>
      </p:pic>
      <p:sp>
        <p:nvSpPr>
          <p:cNvPr id="5" name="TextBox 4"/>
          <p:cNvSpPr txBox="1"/>
          <p:nvPr/>
        </p:nvSpPr>
        <p:spPr>
          <a:xfrm>
            <a:off x="228600" y="1219200"/>
            <a:ext cx="2819400" cy="523220"/>
          </a:xfrm>
          <a:prstGeom prst="rect">
            <a:avLst/>
          </a:prstGeom>
          <a:noFill/>
        </p:spPr>
        <p:txBody>
          <a:bodyPr wrap="square" rtlCol="0">
            <a:spAutoFit/>
          </a:bodyPr>
          <a:lstStyle/>
          <a:p>
            <a:r>
              <a:rPr lang="en-US" sz="1400" dirty="0"/>
              <a:t>Pre-Authorized Receipts Will Not be Accepted for Reimbursement</a:t>
            </a:r>
          </a:p>
        </p:txBody>
      </p:sp>
      <p:sp>
        <p:nvSpPr>
          <p:cNvPr id="6" name="Right Arrow 5"/>
          <p:cNvSpPr/>
          <p:nvPr/>
        </p:nvSpPr>
        <p:spPr>
          <a:xfrm>
            <a:off x="1981200" y="3962400"/>
            <a:ext cx="12192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4267200"/>
            <a:ext cx="2895600" cy="261610"/>
          </a:xfrm>
          <a:prstGeom prst="rect">
            <a:avLst/>
          </a:prstGeom>
          <a:noFill/>
        </p:spPr>
        <p:txBody>
          <a:bodyPr wrap="square" rtlCol="0">
            <a:spAutoFit/>
          </a:bodyPr>
          <a:lstStyle/>
          <a:p>
            <a:r>
              <a:rPr lang="en-US" sz="1100" dirty="0">
                <a:solidFill>
                  <a:srgbClr val="009A46"/>
                </a:solidFill>
              </a:rPr>
              <a:t>Amount Paid = Total Charges</a:t>
            </a:r>
          </a:p>
        </p:txBody>
      </p:sp>
      <p:sp>
        <p:nvSpPr>
          <p:cNvPr id="8" name="Right Arrow 7"/>
          <p:cNvSpPr/>
          <p:nvPr/>
        </p:nvSpPr>
        <p:spPr>
          <a:xfrm rot="10800000">
            <a:off x="5902926" y="3352800"/>
            <a:ext cx="12192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46214" y="3740290"/>
            <a:ext cx="1345254" cy="261610"/>
          </a:xfrm>
          <a:prstGeom prst="rect">
            <a:avLst/>
          </a:prstGeom>
          <a:noFill/>
        </p:spPr>
        <p:txBody>
          <a:bodyPr wrap="square" rtlCol="0">
            <a:spAutoFit/>
          </a:bodyPr>
          <a:lstStyle/>
          <a:p>
            <a:r>
              <a:rPr lang="en-US" sz="1100" b="1" dirty="0">
                <a:solidFill>
                  <a:srgbClr val="009A46"/>
                </a:solidFill>
              </a:rPr>
              <a:t>    </a:t>
            </a:r>
            <a:r>
              <a:rPr lang="en-US" sz="1100" dirty="0">
                <a:solidFill>
                  <a:srgbClr val="009A46"/>
                </a:solidFill>
              </a:rPr>
              <a:t>Itemization</a:t>
            </a:r>
          </a:p>
        </p:txBody>
      </p:sp>
      <p:sp>
        <p:nvSpPr>
          <p:cNvPr id="10" name="Right Arrow 5">
            <a:extLst>
              <a:ext uri="{FF2B5EF4-FFF2-40B4-BE49-F238E27FC236}">
                <a16:creationId xmlns:a16="http://schemas.microsoft.com/office/drawing/2014/main" id="{49DC4E6D-D59E-437F-95FA-0AB8C0D2644C}"/>
              </a:ext>
            </a:extLst>
          </p:cNvPr>
          <p:cNvSpPr/>
          <p:nvPr/>
        </p:nvSpPr>
        <p:spPr>
          <a:xfrm>
            <a:off x="2057400" y="2319010"/>
            <a:ext cx="12192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7">
            <a:extLst>
              <a:ext uri="{FF2B5EF4-FFF2-40B4-BE49-F238E27FC236}">
                <a16:creationId xmlns:a16="http://schemas.microsoft.com/office/drawing/2014/main" id="{7975B69E-8DC4-41F4-A8CD-F06AB6AC0EF0}"/>
              </a:ext>
            </a:extLst>
          </p:cNvPr>
          <p:cNvSpPr/>
          <p:nvPr/>
        </p:nvSpPr>
        <p:spPr>
          <a:xfrm rot="10800000">
            <a:off x="5741345" y="1861066"/>
            <a:ext cx="12192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B94B790-2422-4459-8B1C-4E20B7E300FD}"/>
              </a:ext>
            </a:extLst>
          </p:cNvPr>
          <p:cNvSpPr txBox="1"/>
          <p:nvPr/>
        </p:nvSpPr>
        <p:spPr>
          <a:xfrm>
            <a:off x="1208103" y="2582070"/>
            <a:ext cx="2765393" cy="261610"/>
          </a:xfrm>
          <a:prstGeom prst="rect">
            <a:avLst/>
          </a:prstGeom>
          <a:noFill/>
        </p:spPr>
        <p:txBody>
          <a:bodyPr wrap="square" rtlCol="0">
            <a:spAutoFit/>
          </a:bodyPr>
          <a:lstStyle/>
          <a:p>
            <a:r>
              <a:rPr lang="en-US" sz="1100" dirty="0">
                <a:solidFill>
                  <a:srgbClr val="009A46"/>
                </a:solidFill>
              </a:rPr>
              <a:t>Credit card authorization</a:t>
            </a:r>
          </a:p>
        </p:txBody>
      </p:sp>
      <p:sp>
        <p:nvSpPr>
          <p:cNvPr id="13" name="TextBox 12">
            <a:extLst>
              <a:ext uri="{FF2B5EF4-FFF2-40B4-BE49-F238E27FC236}">
                <a16:creationId xmlns:a16="http://schemas.microsoft.com/office/drawing/2014/main" id="{C320CD1B-283C-4F3E-97A8-7DBB081559BF}"/>
              </a:ext>
            </a:extLst>
          </p:cNvPr>
          <p:cNvSpPr txBox="1"/>
          <p:nvPr/>
        </p:nvSpPr>
        <p:spPr>
          <a:xfrm>
            <a:off x="5906470" y="2139062"/>
            <a:ext cx="641960" cy="261610"/>
          </a:xfrm>
          <a:prstGeom prst="rect">
            <a:avLst/>
          </a:prstGeom>
          <a:noFill/>
        </p:spPr>
        <p:txBody>
          <a:bodyPr wrap="square" rtlCol="0">
            <a:spAutoFit/>
          </a:bodyPr>
          <a:lstStyle/>
          <a:p>
            <a:r>
              <a:rPr lang="en-US" sz="1100" dirty="0">
                <a:solidFill>
                  <a:srgbClr val="009A46"/>
                </a:solidFill>
              </a:rPr>
              <a:t>Date</a:t>
            </a:r>
          </a:p>
        </p:txBody>
      </p:sp>
    </p:spTree>
    <p:extLst>
      <p:ext uri="{BB962C8B-B14F-4D97-AF65-F5344CB8AC3E}">
        <p14:creationId xmlns:p14="http://schemas.microsoft.com/office/powerpoint/2010/main" val="385492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228600" y="1447800"/>
            <a:ext cx="8686800" cy="4038600"/>
          </a:xfrm>
          <a:prstGeom prst="rect">
            <a:avLst/>
          </a:prstGeom>
        </p:spPr>
        <p:txBody>
          <a:bodyPr/>
          <a:lstStyle/>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ea typeface="+mn-ea"/>
                <a:cs typeface="+mn-cs"/>
              </a:rPr>
              <a:t>Allocate expenses in US Bank</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ea typeface="+mn-ea"/>
                <a:cs typeface="+mn-cs"/>
              </a:rPr>
              <a:t>Complete </a:t>
            </a:r>
            <a:r>
              <a:rPr kumimoji="0" lang="en-US" sz="2400" b="1" i="0" u="none" strike="noStrike" kern="1200" cap="none" spc="0" normalizeH="0" baseline="0" noProof="0" dirty="0">
                <a:ln>
                  <a:noFill/>
                </a:ln>
                <a:solidFill>
                  <a:schemeClr val="tx2"/>
                </a:solidFill>
                <a:effectLst/>
                <a:uLnTx/>
                <a:uFillTx/>
                <a:ea typeface="+mn-ea"/>
                <a:cs typeface="+mn-cs"/>
              </a:rPr>
              <a:t>Travel Expense Report (TER) </a:t>
            </a:r>
            <a:r>
              <a:rPr kumimoji="0" lang="en-US" sz="2400" b="0" i="0" u="none" strike="noStrike" kern="1200" cap="none" spc="0" normalizeH="0" baseline="0" noProof="0" dirty="0">
                <a:ln>
                  <a:noFill/>
                </a:ln>
                <a:solidFill>
                  <a:schemeClr val="tx2"/>
                </a:solidFill>
                <a:effectLst/>
                <a:uLnTx/>
                <a:uFillTx/>
                <a:ea typeface="+mn-ea"/>
                <a:cs typeface="+mn-cs"/>
              </a:rPr>
              <a:t>and submit electronically</a:t>
            </a:r>
            <a:r>
              <a:rPr kumimoji="0" lang="en-US" sz="2400" b="0" i="0" u="none" strike="noStrike" kern="1200" cap="none" spc="0" normalizeH="0" noProof="0" dirty="0">
                <a:ln>
                  <a:noFill/>
                </a:ln>
                <a:solidFill>
                  <a:schemeClr val="tx2"/>
                </a:solidFill>
                <a:effectLst/>
                <a:uLnTx/>
                <a:uFillTx/>
                <a:ea typeface="+mn-ea"/>
                <a:cs typeface="+mn-cs"/>
              </a:rPr>
              <a:t> to Approving Official</a:t>
            </a:r>
            <a:endParaRPr kumimoji="0" lang="en-US" sz="2400" b="0" i="0" u="none" strike="noStrike" kern="1200" cap="none" spc="0" normalizeH="0" baseline="0" noProof="0" dirty="0">
              <a:ln>
                <a:noFill/>
              </a:ln>
              <a:solidFill>
                <a:schemeClr val="tx2"/>
              </a:solidFill>
              <a:effectLst/>
              <a:uLnTx/>
              <a:uFillTx/>
              <a:ea typeface="+mn-ea"/>
              <a:cs typeface="+mn-cs"/>
            </a:endParaRPr>
          </a:p>
          <a:p>
            <a:pPr marL="742950" marR="0" lvl="1" indent="-285750" algn="l" defTabSz="914400" rtl="0" eaLnBrk="1" fontAlgn="auto" latinLnBrk="0" hangingPunct="1">
              <a:lnSpc>
                <a:spcPct val="100000"/>
              </a:lnSpc>
              <a:spcBef>
                <a:spcPts val="1200"/>
              </a:spcBef>
              <a:spcAft>
                <a:spcPts val="0"/>
              </a:spcAft>
              <a:buClrTx/>
              <a:buSzTx/>
              <a:buFont typeface="Arial" charset="0"/>
              <a:buChar char="•"/>
              <a:tabLst/>
              <a:defRPr/>
            </a:pPr>
            <a:r>
              <a:rPr kumimoji="0" lang="en-US" sz="2400" b="0" u="none" strike="noStrike" kern="1200" cap="none" spc="0" normalizeH="0" baseline="0" noProof="0" dirty="0">
                <a:ln>
                  <a:noFill/>
                </a:ln>
                <a:solidFill>
                  <a:schemeClr val="tx2"/>
                </a:solidFill>
                <a:effectLst/>
                <a:uLnTx/>
                <a:uFillTx/>
                <a:ea typeface="+mn-ea"/>
                <a:cs typeface="+mn-cs"/>
              </a:rPr>
              <a:t>Accounts Payable audits and processes the Travel Expense Report to ensure compliance with University policies</a:t>
            </a:r>
          </a:p>
          <a:p>
            <a:pPr marL="742950" marR="0" lvl="1" indent="-285750" algn="l" defTabSz="914400" rtl="0" eaLnBrk="1" fontAlgn="auto" latinLnBrk="0" hangingPunct="1">
              <a:lnSpc>
                <a:spcPct val="100000"/>
              </a:lnSpc>
              <a:spcBef>
                <a:spcPts val="1200"/>
              </a:spcBef>
              <a:spcAft>
                <a:spcPts val="0"/>
              </a:spcAft>
              <a:buClrTx/>
              <a:buSzTx/>
              <a:buFont typeface="Arial" charset="0"/>
              <a:buChar char="•"/>
              <a:tabLst/>
              <a:defRPr/>
            </a:pPr>
            <a:r>
              <a:rPr kumimoji="0" lang="en-US" sz="2400" b="0" u="none" strike="noStrike" kern="1200" cap="none" spc="0" normalizeH="0" baseline="0" noProof="0" dirty="0">
                <a:ln>
                  <a:noFill/>
                </a:ln>
                <a:solidFill>
                  <a:schemeClr val="tx2"/>
                </a:solidFill>
                <a:effectLst/>
                <a:uLnTx/>
                <a:uFillTx/>
                <a:ea typeface="+mn-ea"/>
                <a:cs typeface="+mn-cs"/>
              </a:rPr>
              <a:t>Generally, no reimbursement to the traveler will occur until traveler has returned from trip</a:t>
            </a:r>
          </a:p>
        </p:txBody>
      </p:sp>
      <p:sp>
        <p:nvSpPr>
          <p:cNvPr id="4" name="Rectangle 2"/>
          <p:cNvSpPr txBox="1">
            <a:spLocks noChangeArrowheads="1"/>
          </p:cNvSpPr>
          <p:nvPr/>
        </p:nvSpPr>
        <p:spPr>
          <a:xfrm>
            <a:off x="0" y="152400"/>
            <a:ext cx="91440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300" normalizeH="0" baseline="0" noProof="0" dirty="0">
                <a:ln>
                  <a:noFill/>
                </a:ln>
                <a:solidFill>
                  <a:schemeClr val="bg1"/>
                </a:solidFill>
                <a:effectLst/>
                <a:uLnTx/>
                <a:uFillTx/>
                <a:latin typeface="+mj-lt"/>
                <a:ea typeface="+mj-ea"/>
                <a:cs typeface="+mj-cs"/>
              </a:rPr>
              <a:t>How to Complet</a:t>
            </a:r>
            <a:r>
              <a:rPr lang="en-US" sz="3200" b="1" spc="300" noProof="0" dirty="0">
                <a:solidFill>
                  <a:schemeClr val="bg1"/>
                </a:solidFill>
                <a:latin typeface="+mj-lt"/>
                <a:ea typeface="+mj-ea"/>
                <a:cs typeface="+mj-cs"/>
              </a:rPr>
              <a:t>e Blanket Travel</a:t>
            </a:r>
            <a:endParaRPr kumimoji="0" lang="en-US" sz="3200" b="1" i="0" u="none" strike="noStrike" kern="1200" cap="none" spc="30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3948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228600" y="1447800"/>
            <a:ext cx="8686800" cy="4038600"/>
          </a:xfrm>
          <a:prstGeom prst="rect">
            <a:avLst/>
          </a:prstGeom>
        </p:spPr>
        <p:txBody>
          <a:bodyPr/>
          <a:lstStyle/>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u="none" strike="noStrike" kern="1200" cap="none" spc="0" normalizeH="0" baseline="0" noProof="0" dirty="0">
                <a:ln>
                  <a:noFill/>
                </a:ln>
                <a:solidFill>
                  <a:schemeClr val="tx2"/>
                </a:solidFill>
                <a:effectLst/>
                <a:uLnTx/>
                <a:uFillTx/>
                <a:ea typeface="+mn-ea"/>
                <a:cs typeface="+mn-cs"/>
              </a:rPr>
              <a:t>Allocate expenses in US Bank</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u="none" strike="noStrike" kern="1200" cap="none" spc="0" normalizeH="0" baseline="0" noProof="0" dirty="0">
                <a:ln>
                  <a:noFill/>
                </a:ln>
                <a:solidFill>
                  <a:schemeClr val="tx2"/>
                </a:solidFill>
                <a:effectLst/>
                <a:uLnTx/>
                <a:uFillTx/>
                <a:ea typeface="+mn-ea"/>
                <a:cs typeface="+mn-cs"/>
              </a:rPr>
              <a:t>Complete </a:t>
            </a:r>
            <a:r>
              <a:rPr kumimoji="0" lang="en-US" sz="2400" b="1" u="none" strike="noStrike" kern="1200" cap="none" spc="0" normalizeH="0" baseline="0" noProof="0" dirty="0">
                <a:ln>
                  <a:noFill/>
                </a:ln>
                <a:solidFill>
                  <a:schemeClr val="tx2"/>
                </a:solidFill>
                <a:effectLst/>
                <a:uLnTx/>
                <a:uFillTx/>
                <a:ea typeface="+mn-ea"/>
                <a:cs typeface="+mn-cs"/>
              </a:rPr>
              <a:t>Travel Expense Report (TER) </a:t>
            </a:r>
            <a:r>
              <a:rPr kumimoji="0" lang="en-US" sz="2400" b="0" u="none" strike="noStrike" kern="1200" cap="none" spc="0" normalizeH="0" baseline="0" noProof="0" dirty="0">
                <a:ln>
                  <a:noFill/>
                </a:ln>
                <a:solidFill>
                  <a:schemeClr val="tx2"/>
                </a:solidFill>
                <a:effectLst/>
                <a:uLnTx/>
                <a:uFillTx/>
                <a:ea typeface="+mn-ea"/>
                <a:cs typeface="+mn-cs"/>
              </a:rPr>
              <a:t>and submit electronically</a:t>
            </a:r>
            <a:r>
              <a:rPr kumimoji="0" lang="en-US" sz="2400" b="0" u="none" strike="noStrike" kern="1200" cap="none" spc="0" normalizeH="0" noProof="0" dirty="0">
                <a:ln>
                  <a:noFill/>
                </a:ln>
                <a:solidFill>
                  <a:schemeClr val="tx2"/>
                </a:solidFill>
                <a:effectLst/>
                <a:uLnTx/>
                <a:uFillTx/>
                <a:ea typeface="+mn-ea"/>
                <a:cs typeface="+mn-cs"/>
              </a:rPr>
              <a:t> to travel@coloradomesa.edu</a:t>
            </a:r>
            <a:endParaRPr kumimoji="0" lang="en-US" sz="2400" b="0" u="none" strike="noStrike" kern="1200" cap="none" spc="0" normalizeH="0" baseline="0" noProof="0" dirty="0">
              <a:ln>
                <a:noFill/>
              </a:ln>
              <a:solidFill>
                <a:schemeClr val="tx2"/>
              </a:solidFill>
              <a:effectLst/>
              <a:uLnTx/>
              <a:uFillTx/>
              <a:ea typeface="+mn-ea"/>
              <a:cs typeface="+mn-cs"/>
            </a:endParaRPr>
          </a:p>
          <a:p>
            <a:pPr marL="800100" marR="0" lvl="1"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u="none" strike="noStrike" kern="1200" cap="none" spc="0" normalizeH="0" baseline="0" noProof="0" dirty="0">
                <a:ln>
                  <a:noFill/>
                </a:ln>
                <a:solidFill>
                  <a:schemeClr val="tx2"/>
                </a:solidFill>
                <a:effectLst/>
                <a:uLnTx/>
                <a:uFillTx/>
                <a:ea typeface="+mn-ea"/>
                <a:cs typeface="+mn-cs"/>
              </a:rPr>
              <a:t>Accounts Payable audits and processes the Travel Expense Report to ensure compliance with University policies</a:t>
            </a:r>
          </a:p>
          <a:p>
            <a:pPr marL="800100" marR="0" lvl="1"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u="none" strike="noStrike" kern="1200" cap="none" spc="0" normalizeH="0" baseline="0" noProof="0" dirty="0">
                <a:ln>
                  <a:noFill/>
                </a:ln>
                <a:solidFill>
                  <a:schemeClr val="tx2"/>
                </a:solidFill>
                <a:effectLst/>
                <a:uLnTx/>
                <a:uFillTx/>
                <a:ea typeface="+mn-ea"/>
                <a:cs typeface="+mn-cs"/>
              </a:rPr>
              <a:t>Generally, no reimbursement to the traveler will occur until traveler has returned from trip</a:t>
            </a:r>
          </a:p>
        </p:txBody>
      </p:sp>
      <p:sp>
        <p:nvSpPr>
          <p:cNvPr id="3" name="Rectangle 2"/>
          <p:cNvSpPr txBox="1">
            <a:spLocks noChangeArrowheads="1"/>
          </p:cNvSpPr>
          <p:nvPr/>
        </p:nvSpPr>
        <p:spPr>
          <a:xfrm>
            <a:off x="0" y="152400"/>
            <a:ext cx="91440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300" normalizeH="0" baseline="0" noProof="0" dirty="0">
                <a:ln>
                  <a:noFill/>
                </a:ln>
                <a:solidFill>
                  <a:schemeClr val="bg1"/>
                </a:solidFill>
                <a:effectLst/>
                <a:uLnTx/>
                <a:uFillTx/>
                <a:latin typeface="+mj-lt"/>
                <a:ea typeface="+mj-ea"/>
                <a:cs typeface="+mj-cs"/>
              </a:rPr>
              <a:t>How to Complet</a:t>
            </a:r>
            <a:r>
              <a:rPr lang="en-US" sz="2800" b="1" spc="300" noProof="0" dirty="0">
                <a:solidFill>
                  <a:schemeClr val="bg1"/>
                </a:solidFill>
                <a:latin typeface="+mj-lt"/>
                <a:ea typeface="+mj-ea"/>
                <a:cs typeface="+mj-cs"/>
              </a:rPr>
              <a:t>e Non-Blanket Travel</a:t>
            </a:r>
            <a:endParaRPr kumimoji="0" lang="en-US" sz="2800" b="1" i="0" u="none" strike="noStrike" kern="1200" cap="none" spc="30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159745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Expense Report</a:t>
            </a:r>
          </a:p>
        </p:txBody>
      </p:sp>
      <p:sp>
        <p:nvSpPr>
          <p:cNvPr id="3" name="Content Placeholder 2"/>
          <p:cNvSpPr>
            <a:spLocks noGrp="1"/>
          </p:cNvSpPr>
          <p:nvPr>
            <p:ph idx="1"/>
          </p:nvPr>
        </p:nvSpPr>
        <p:spPr/>
        <p:txBody>
          <a:bodyPr/>
          <a:lstStyle/>
          <a:p>
            <a:r>
              <a:rPr lang="en-US" dirty="0"/>
              <a:t>Separate expenses out as they would appear on your US Bank </a:t>
            </a:r>
            <a:r>
              <a:rPr lang="en-US" dirty="0" err="1"/>
              <a:t>OneCard</a:t>
            </a:r>
            <a:endParaRPr lang="en-US" dirty="0"/>
          </a:p>
          <a:p>
            <a:pPr lvl="1"/>
            <a:r>
              <a:rPr lang="en-US" dirty="0"/>
              <a:t>i.e. do not group all trip meals together as one expense</a:t>
            </a:r>
          </a:p>
          <a:p>
            <a:r>
              <a:rPr lang="en-US" dirty="0"/>
              <a:t>Use the comment section to explain anything that might be out of the ordinary</a:t>
            </a:r>
          </a:p>
          <a:p>
            <a:pPr lvl="1"/>
            <a:r>
              <a:rPr lang="en-US" dirty="0"/>
              <a:t>i.e. unable to use CMU </a:t>
            </a:r>
            <a:r>
              <a:rPr lang="en-US" dirty="0" err="1"/>
              <a:t>OneCard</a:t>
            </a:r>
            <a:r>
              <a:rPr lang="en-US" dirty="0"/>
              <a:t> for purchase because of the circumstance</a:t>
            </a:r>
          </a:p>
          <a:p>
            <a:endParaRPr lang="en-US" dirty="0"/>
          </a:p>
          <a:p>
            <a:endParaRPr lang="en-US" dirty="0"/>
          </a:p>
          <a:p>
            <a:endParaRPr lang="en-US" dirty="0"/>
          </a:p>
        </p:txBody>
      </p:sp>
    </p:spTree>
    <p:extLst>
      <p:ext uri="{BB962C8B-B14F-4D97-AF65-F5344CB8AC3E}">
        <p14:creationId xmlns:p14="http://schemas.microsoft.com/office/powerpoint/2010/main" val="353124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2400"/>
            <a:ext cx="91440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300" normalizeH="0" baseline="0" noProof="0" dirty="0">
                <a:ln>
                  <a:noFill/>
                </a:ln>
                <a:solidFill>
                  <a:schemeClr val="bg1"/>
                </a:solidFill>
                <a:effectLst/>
                <a:uLnTx/>
                <a:uFillTx/>
                <a:latin typeface="+mj-lt"/>
                <a:ea typeface="+mj-ea"/>
                <a:cs typeface="+mj-cs"/>
              </a:rPr>
              <a:t>How to Complet</a:t>
            </a:r>
            <a:r>
              <a:rPr lang="en-US" sz="2800" b="1" spc="300" noProof="0" dirty="0">
                <a:solidFill>
                  <a:schemeClr val="bg1"/>
                </a:solidFill>
                <a:latin typeface="+mj-lt"/>
                <a:ea typeface="+mj-ea"/>
                <a:cs typeface="+mj-cs"/>
              </a:rPr>
              <a:t>e Non-Blanket Travel</a:t>
            </a:r>
            <a:endParaRPr kumimoji="0" lang="en-US" sz="2800" b="1" i="0" u="none" strike="noStrike" kern="1200" cap="none" spc="300" normalizeH="0" baseline="0" noProof="0" dirty="0">
              <a:ln>
                <a:noFill/>
              </a:ln>
              <a:solidFill>
                <a:schemeClr val="bg1"/>
              </a:solidFill>
              <a:effectLst/>
              <a:uLnTx/>
              <a:uFillTx/>
              <a:latin typeface="+mj-lt"/>
              <a:ea typeface="+mj-ea"/>
              <a:cs typeface="+mj-cs"/>
            </a:endParaRPr>
          </a:p>
        </p:txBody>
      </p:sp>
      <p:graphicFrame>
        <p:nvGraphicFramePr>
          <p:cNvPr id="4" name="Object 3"/>
          <p:cNvGraphicFramePr>
            <a:graphicFrameLocks noChangeAspect="1"/>
          </p:cNvGraphicFramePr>
          <p:nvPr>
            <p:extLst/>
          </p:nvPr>
        </p:nvGraphicFramePr>
        <p:xfrm>
          <a:off x="762000" y="838200"/>
          <a:ext cx="7696200" cy="5292495"/>
        </p:xfrm>
        <a:graphic>
          <a:graphicData uri="http://schemas.openxmlformats.org/presentationml/2006/ole">
            <mc:AlternateContent xmlns:mc="http://schemas.openxmlformats.org/markup-compatibility/2006">
              <mc:Choice xmlns:v="urn:schemas-microsoft-com:vml" Requires="v">
                <p:oleObj spid="_x0000_s2051" name="Worksheet" r:id="rId3" imgW="8924922" imgH="7572420" progId="Excel.Sheet.12">
                  <p:embed/>
                </p:oleObj>
              </mc:Choice>
              <mc:Fallback>
                <p:oleObj name="Worksheet" r:id="rId3" imgW="8924922" imgH="7572420" progId="Excel.Sheet.12">
                  <p:embed/>
                  <p:pic>
                    <p:nvPicPr>
                      <p:cNvPr id="4" name="Object 3"/>
                      <p:cNvPicPr/>
                      <p:nvPr/>
                    </p:nvPicPr>
                    <p:blipFill>
                      <a:blip r:embed="rId4"/>
                      <a:stretch>
                        <a:fillRect/>
                      </a:stretch>
                    </p:blipFill>
                    <p:spPr>
                      <a:xfrm>
                        <a:off x="762000" y="838200"/>
                        <a:ext cx="7696200" cy="5292495"/>
                      </a:xfrm>
                      <a:prstGeom prst="rect">
                        <a:avLst/>
                      </a:prstGeom>
                    </p:spPr>
                  </p:pic>
                </p:oleObj>
              </mc:Fallback>
            </mc:AlternateContent>
          </a:graphicData>
        </a:graphic>
      </p:graphicFrame>
    </p:spTree>
    <p:extLst>
      <p:ext uri="{BB962C8B-B14F-4D97-AF65-F5344CB8AC3E}">
        <p14:creationId xmlns:p14="http://schemas.microsoft.com/office/powerpoint/2010/main" val="28468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73CD-08A8-4B67-AB32-CC3A2233EF55}"/>
              </a:ext>
            </a:extLst>
          </p:cNvPr>
          <p:cNvSpPr>
            <a:spLocks noGrp="1"/>
          </p:cNvSpPr>
          <p:nvPr>
            <p:ph type="title"/>
          </p:nvPr>
        </p:nvSpPr>
        <p:spPr/>
        <p:txBody>
          <a:bodyPr/>
          <a:lstStyle/>
          <a:p>
            <a:r>
              <a:rPr lang="en-US" dirty="0"/>
              <a:t>Blanket Travel Review</a:t>
            </a:r>
          </a:p>
        </p:txBody>
      </p:sp>
      <p:sp>
        <p:nvSpPr>
          <p:cNvPr id="3" name="Content Placeholder 2">
            <a:extLst>
              <a:ext uri="{FF2B5EF4-FFF2-40B4-BE49-F238E27FC236}">
                <a16:creationId xmlns:a16="http://schemas.microsoft.com/office/drawing/2014/main" id="{15F8BB24-8651-4222-ABA1-7369565CE8A0}"/>
              </a:ext>
            </a:extLst>
          </p:cNvPr>
          <p:cNvSpPr>
            <a:spLocks noGrp="1"/>
          </p:cNvSpPr>
          <p:nvPr>
            <p:ph idx="1"/>
          </p:nvPr>
        </p:nvSpPr>
        <p:spPr/>
        <p:txBody>
          <a:bodyPr>
            <a:normAutofit fontScale="70000" lnSpcReduction="20000"/>
          </a:bodyPr>
          <a:lstStyle/>
          <a:p>
            <a:pPr marL="0" indent="0">
              <a:buNone/>
            </a:pPr>
            <a:r>
              <a:rPr lang="en-US" dirty="0"/>
              <a:t>Blanket Travel is reoccurring travel throughout the fiscal year. </a:t>
            </a:r>
          </a:p>
          <a:p>
            <a:pPr marL="0" indent="0">
              <a:buNone/>
            </a:pPr>
            <a:r>
              <a:rPr lang="en-US" dirty="0"/>
              <a:t>Examples include athletic coaches, admission recruitment, etc.</a:t>
            </a:r>
            <a:endParaRPr lang="en-US" u="sng" dirty="0"/>
          </a:p>
          <a:p>
            <a:pPr marL="0" indent="0" algn="ctr">
              <a:buNone/>
            </a:pPr>
            <a:r>
              <a:rPr lang="en-US" u="sng" dirty="0"/>
              <a:t>Process</a:t>
            </a:r>
          </a:p>
          <a:p>
            <a:pPr marL="514350" indent="-514350">
              <a:buFont typeface="+mj-lt"/>
              <a:buAutoNum type="arabicPeriod"/>
            </a:pPr>
            <a:r>
              <a:rPr lang="en-US" dirty="0"/>
              <a:t>Traveler’s supervisor will initiate the request and a Travel Authorization number (TA#) will be given.</a:t>
            </a:r>
          </a:p>
          <a:p>
            <a:pPr marL="514350" indent="-514350">
              <a:buFont typeface="+mj-lt"/>
              <a:buAutoNum type="arabicPeriod"/>
            </a:pPr>
            <a:endParaRPr lang="en-US" dirty="0"/>
          </a:p>
          <a:p>
            <a:pPr marL="514350" indent="-514350">
              <a:buFont typeface="+mj-lt"/>
              <a:buAutoNum type="arabicPeriod"/>
            </a:pPr>
            <a:r>
              <a:rPr lang="en-US" dirty="0"/>
              <a:t>Once the TA# is generated, the traveler is approved to travel.</a:t>
            </a:r>
          </a:p>
          <a:p>
            <a:pPr marL="514350" indent="-514350">
              <a:buFont typeface="+mj-lt"/>
              <a:buAutoNum type="arabicPeriod"/>
            </a:pPr>
            <a:endParaRPr lang="en-US" dirty="0"/>
          </a:p>
          <a:p>
            <a:pPr marL="514350" indent="-514350">
              <a:buFont typeface="+mj-lt"/>
              <a:buAutoNum type="arabicPeriod"/>
            </a:pPr>
            <a:r>
              <a:rPr lang="en-US" dirty="0"/>
              <a:t>When traveler returns, they will upload/allocate charges in US Bank Access Online. They will also complete the Post Travel (green) portion of the Travel Expense Report (TER) and send it to their approving official.</a:t>
            </a:r>
          </a:p>
          <a:p>
            <a:pPr marL="514350" indent="-514350">
              <a:buFont typeface="+mj-lt"/>
              <a:buAutoNum type="arabicPeriod"/>
            </a:pPr>
            <a:endParaRPr lang="en-US" dirty="0"/>
          </a:p>
          <a:p>
            <a:pPr marL="514350" indent="-514350">
              <a:buFont typeface="+mj-lt"/>
              <a:buAutoNum type="arabicPeriod"/>
            </a:pPr>
            <a:r>
              <a:rPr lang="en-US" dirty="0"/>
              <a:t>The approving official will review the TER and submits it to the TCO (Travel Compliance Office) for audit and finalizes the travel paying any reimbursement owed to traveler.</a:t>
            </a:r>
          </a:p>
          <a:p>
            <a:pPr marL="0" indent="0">
              <a:buNone/>
            </a:pPr>
            <a:endParaRPr lang="en-US" dirty="0"/>
          </a:p>
        </p:txBody>
      </p:sp>
    </p:spTree>
    <p:extLst>
      <p:ext uri="{BB962C8B-B14F-4D97-AF65-F5344CB8AC3E}">
        <p14:creationId xmlns:p14="http://schemas.microsoft.com/office/powerpoint/2010/main" val="379634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DC00-AD5F-4302-994F-63AB788337D6}"/>
              </a:ext>
            </a:extLst>
          </p:cNvPr>
          <p:cNvSpPr>
            <a:spLocks noGrp="1"/>
          </p:cNvSpPr>
          <p:nvPr>
            <p:ph type="title"/>
          </p:nvPr>
        </p:nvSpPr>
        <p:spPr/>
        <p:txBody>
          <a:bodyPr/>
          <a:lstStyle/>
          <a:p>
            <a:r>
              <a:rPr lang="en-US" dirty="0"/>
              <a:t>Non-Blanket Travel Review</a:t>
            </a:r>
          </a:p>
        </p:txBody>
      </p:sp>
      <p:sp>
        <p:nvSpPr>
          <p:cNvPr id="3" name="Content Placeholder 2">
            <a:extLst>
              <a:ext uri="{FF2B5EF4-FFF2-40B4-BE49-F238E27FC236}">
                <a16:creationId xmlns:a16="http://schemas.microsoft.com/office/drawing/2014/main" id="{B8D91D89-1D9B-4D60-880D-E227756E11C4}"/>
              </a:ext>
            </a:extLst>
          </p:cNvPr>
          <p:cNvSpPr>
            <a:spLocks noGrp="1"/>
          </p:cNvSpPr>
          <p:nvPr>
            <p:ph idx="1"/>
          </p:nvPr>
        </p:nvSpPr>
        <p:spPr/>
        <p:txBody>
          <a:bodyPr>
            <a:noAutofit/>
          </a:bodyPr>
          <a:lstStyle/>
          <a:p>
            <a:pPr marL="0" indent="0">
              <a:buNone/>
            </a:pPr>
            <a:r>
              <a:rPr lang="en-US" sz="1600" dirty="0"/>
              <a:t>Non-Blanket Travel is non-reoccurring travel throughout the year.</a:t>
            </a:r>
          </a:p>
          <a:p>
            <a:pPr marL="0" indent="0">
              <a:buNone/>
            </a:pPr>
            <a:r>
              <a:rPr lang="en-US" sz="1600" dirty="0"/>
              <a:t>Examples include recruiting, training events, conferences, and seminars.</a:t>
            </a:r>
          </a:p>
          <a:p>
            <a:pPr marL="0" indent="0">
              <a:buNone/>
            </a:pPr>
            <a:endParaRPr lang="en-US" sz="1600" u="sng" dirty="0"/>
          </a:p>
          <a:p>
            <a:pPr marL="0" indent="0" algn="ctr">
              <a:buNone/>
            </a:pPr>
            <a:r>
              <a:rPr lang="en-US" sz="1600" u="sng" dirty="0"/>
              <a:t>Process</a:t>
            </a:r>
          </a:p>
          <a:p>
            <a:pPr marL="514350" indent="-514350">
              <a:buFont typeface="+mj-lt"/>
              <a:buAutoNum type="arabicPeriod"/>
            </a:pPr>
            <a:r>
              <a:rPr lang="en-US" sz="1600" dirty="0"/>
              <a:t>Traveler complete the Travel Authorization Info (blue) sections of the TER and emails it to their Approving Official.</a:t>
            </a:r>
          </a:p>
          <a:p>
            <a:pPr marL="514350" indent="-514350">
              <a:buFont typeface="+mj-lt"/>
              <a:buAutoNum type="arabicPeriod"/>
            </a:pPr>
            <a:endParaRPr lang="en-US" sz="1600" dirty="0"/>
          </a:p>
          <a:p>
            <a:pPr marL="514350" indent="-514350">
              <a:buFont typeface="+mj-lt"/>
              <a:buAutoNum type="arabicPeriod"/>
            </a:pPr>
            <a:r>
              <a:rPr lang="en-US" sz="1600" dirty="0"/>
              <a:t>The Approving Official reviews the TER. Once approved, the Approving Official will email the TER to The Travel Compliance Office (TCO) and to the traveler. The traveler is authorized to travel.</a:t>
            </a:r>
          </a:p>
          <a:p>
            <a:pPr marL="514350" indent="-514350">
              <a:buFont typeface="+mj-lt"/>
              <a:buAutoNum type="arabicPeriod"/>
            </a:pPr>
            <a:endParaRPr lang="en-US" sz="1600" dirty="0"/>
          </a:p>
          <a:p>
            <a:pPr marL="514350" indent="-514350">
              <a:buFont typeface="+mj-lt"/>
              <a:buAutoNum type="arabicPeriod"/>
            </a:pPr>
            <a:r>
              <a:rPr lang="en-US" sz="1600" dirty="0"/>
              <a:t>Upon return, the traveler allocates expenses in US Bank Access Online, completes the Post Travel Info (green) on the TER, and submits the TER via email to the TCO at travel@coloradomesa.edu.</a:t>
            </a:r>
          </a:p>
          <a:p>
            <a:pPr marL="514350" indent="-514350">
              <a:buFont typeface="+mj-lt"/>
              <a:buAutoNum type="arabicPeriod"/>
            </a:pPr>
            <a:endParaRPr lang="en-US" sz="1600" dirty="0"/>
          </a:p>
          <a:p>
            <a:pPr marL="514350" indent="-514350">
              <a:buFont typeface="+mj-lt"/>
              <a:buAutoNum type="arabicPeriod"/>
            </a:pPr>
            <a:r>
              <a:rPr lang="en-US" sz="1600" dirty="0"/>
              <a:t>The TCO audits the TER, US Bank expenses and reimburses the traveler for out of pocket expenses.</a:t>
            </a:r>
          </a:p>
        </p:txBody>
      </p:sp>
    </p:spTree>
    <p:extLst>
      <p:ext uri="{BB962C8B-B14F-4D97-AF65-F5344CB8AC3E}">
        <p14:creationId xmlns:p14="http://schemas.microsoft.com/office/powerpoint/2010/main" val="28594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73CD-08A8-4B67-AB32-CC3A2233EF55}"/>
              </a:ext>
            </a:extLst>
          </p:cNvPr>
          <p:cNvSpPr>
            <a:spLocks noGrp="1"/>
          </p:cNvSpPr>
          <p:nvPr>
            <p:ph type="title"/>
          </p:nvPr>
        </p:nvSpPr>
        <p:spPr/>
        <p:txBody>
          <a:bodyPr/>
          <a:lstStyle/>
          <a:p>
            <a:r>
              <a:rPr lang="en-US" dirty="0"/>
              <a:t>Overview of Blanket Travel</a:t>
            </a:r>
          </a:p>
        </p:txBody>
      </p:sp>
      <p:sp>
        <p:nvSpPr>
          <p:cNvPr id="3" name="Content Placeholder 2">
            <a:extLst>
              <a:ext uri="{FF2B5EF4-FFF2-40B4-BE49-F238E27FC236}">
                <a16:creationId xmlns:a16="http://schemas.microsoft.com/office/drawing/2014/main" id="{15F8BB24-8651-4222-ABA1-7369565CE8A0}"/>
              </a:ext>
            </a:extLst>
          </p:cNvPr>
          <p:cNvSpPr>
            <a:spLocks noGrp="1"/>
          </p:cNvSpPr>
          <p:nvPr>
            <p:ph idx="1"/>
          </p:nvPr>
        </p:nvSpPr>
        <p:spPr/>
        <p:txBody>
          <a:bodyPr>
            <a:normAutofit fontScale="62500" lnSpcReduction="20000"/>
          </a:bodyPr>
          <a:lstStyle/>
          <a:p>
            <a:pPr marL="0" indent="0">
              <a:buNone/>
            </a:pPr>
            <a:r>
              <a:rPr lang="en-US" dirty="0"/>
              <a:t>Blanket Travel is reoccurring travel throughout the fiscal year. </a:t>
            </a:r>
          </a:p>
          <a:p>
            <a:pPr marL="0" indent="0">
              <a:buNone/>
            </a:pPr>
            <a:r>
              <a:rPr lang="en-US" dirty="0"/>
              <a:t>Examples include athletic coaches, admission recruitment, etc.</a:t>
            </a:r>
          </a:p>
          <a:p>
            <a:pPr marL="0" indent="0">
              <a:buNone/>
            </a:pPr>
            <a:endParaRPr lang="en-US" u="sng" dirty="0"/>
          </a:p>
          <a:p>
            <a:pPr marL="0" indent="0" algn="ctr">
              <a:buNone/>
            </a:pPr>
            <a:r>
              <a:rPr lang="en-US" u="sng" dirty="0"/>
              <a:t>Process</a:t>
            </a:r>
          </a:p>
          <a:p>
            <a:pPr marL="514350" indent="-514350">
              <a:buFont typeface="+mj-lt"/>
              <a:buAutoNum type="arabicPeriod"/>
            </a:pPr>
            <a:r>
              <a:rPr lang="en-US" dirty="0"/>
              <a:t>Traveler’s supervisor will initiate the request and a Travel Authorization number (TA#) will be given.</a:t>
            </a:r>
          </a:p>
          <a:p>
            <a:pPr marL="514350" indent="-514350">
              <a:buFont typeface="+mj-lt"/>
              <a:buAutoNum type="arabicPeriod"/>
            </a:pPr>
            <a:endParaRPr lang="en-US" dirty="0"/>
          </a:p>
          <a:p>
            <a:pPr marL="514350" indent="-514350">
              <a:buFont typeface="+mj-lt"/>
              <a:buAutoNum type="arabicPeriod"/>
            </a:pPr>
            <a:r>
              <a:rPr lang="en-US" dirty="0"/>
              <a:t>Once the TA# is generated, the traveler is approved to travel.</a:t>
            </a:r>
          </a:p>
          <a:p>
            <a:pPr marL="514350" indent="-514350">
              <a:buFont typeface="+mj-lt"/>
              <a:buAutoNum type="arabicPeriod"/>
            </a:pPr>
            <a:endParaRPr lang="en-US" dirty="0"/>
          </a:p>
          <a:p>
            <a:pPr marL="514350" indent="-514350">
              <a:buFont typeface="+mj-lt"/>
              <a:buAutoNum type="arabicPeriod"/>
            </a:pPr>
            <a:r>
              <a:rPr lang="en-US" dirty="0"/>
              <a:t>When traveler returns, they will upload/allocate charges in US Bank Access Online. They will also complete the Post Travel (green) portion of the Travel Expense Report (TER) and send it to their approving official.</a:t>
            </a:r>
          </a:p>
          <a:p>
            <a:pPr marL="514350" indent="-514350">
              <a:buFont typeface="+mj-lt"/>
              <a:buAutoNum type="arabicPeriod"/>
            </a:pPr>
            <a:endParaRPr lang="en-US" dirty="0"/>
          </a:p>
          <a:p>
            <a:pPr marL="514350" indent="-514350">
              <a:buFont typeface="+mj-lt"/>
              <a:buAutoNum type="arabicPeriod"/>
            </a:pPr>
            <a:r>
              <a:rPr lang="en-US" dirty="0"/>
              <a:t>The approving official will review the TER and submits it to the TCO (Travel Compliance Office) for audit and finalizes the travel paying any reimbursement owed to traveler.</a:t>
            </a:r>
          </a:p>
          <a:p>
            <a:pPr marL="0" indent="0">
              <a:buNone/>
            </a:pPr>
            <a:endParaRPr lang="en-US" dirty="0"/>
          </a:p>
        </p:txBody>
      </p:sp>
    </p:spTree>
    <p:extLst>
      <p:ext uri="{BB962C8B-B14F-4D97-AF65-F5344CB8AC3E}">
        <p14:creationId xmlns:p14="http://schemas.microsoft.com/office/powerpoint/2010/main" val="2773186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Reallocating Expenses in Access</a:t>
            </a:r>
          </a:p>
        </p:txBody>
      </p:sp>
      <p:sp>
        <p:nvSpPr>
          <p:cNvPr id="3" name="Content Placeholder 2"/>
          <p:cNvSpPr>
            <a:spLocks noGrp="1"/>
          </p:cNvSpPr>
          <p:nvPr>
            <p:ph idx="1"/>
          </p:nvPr>
        </p:nvSpPr>
        <p:spPr/>
        <p:txBody>
          <a:bodyPr/>
          <a:lstStyle/>
          <a:p>
            <a:pPr>
              <a:spcBef>
                <a:spcPts val="1000"/>
              </a:spcBef>
            </a:pPr>
            <a:r>
              <a:rPr lang="en-US" dirty="0">
                <a:latin typeface="Georgia" pitchFamily="18" charset="0"/>
              </a:rPr>
              <a:t>Transaction reallocation is how </a:t>
            </a:r>
            <a:r>
              <a:rPr lang="en-US" dirty="0" err="1">
                <a:latin typeface="Georgia" pitchFamily="18" charset="0"/>
              </a:rPr>
              <a:t>OneCard</a:t>
            </a:r>
            <a:r>
              <a:rPr lang="en-US" dirty="0">
                <a:latin typeface="Georgia" pitchFamily="18" charset="0"/>
              </a:rPr>
              <a:t> transactions are “mapped” into Banner and your budget</a:t>
            </a:r>
          </a:p>
          <a:p>
            <a:pPr>
              <a:spcBef>
                <a:spcPts val="1000"/>
              </a:spcBef>
            </a:pPr>
            <a:r>
              <a:rPr lang="en-US" dirty="0">
                <a:latin typeface="Georgia" pitchFamily="18" charset="0"/>
              </a:rPr>
              <a:t>It is the cardholder’s responsibility to reallocate in a timely manner</a:t>
            </a:r>
          </a:p>
          <a:p>
            <a:pPr>
              <a:spcBef>
                <a:spcPts val="1000"/>
              </a:spcBef>
            </a:pPr>
            <a:r>
              <a:rPr lang="en-US" dirty="0">
                <a:latin typeface="Georgia" pitchFamily="18" charset="0"/>
              </a:rPr>
              <a:t>Transactions can be reallocated as soon as they are posted in Access</a:t>
            </a:r>
            <a:r>
              <a:rPr lang="en-US" baseline="30000" dirty="0">
                <a:latin typeface="Georgia" pitchFamily="18" charset="0"/>
                <a:cs typeface="Arial"/>
              </a:rPr>
              <a:t>®</a:t>
            </a:r>
            <a:r>
              <a:rPr lang="en-US" dirty="0">
                <a:latin typeface="Georgia" pitchFamily="18" charset="0"/>
              </a:rPr>
              <a:t> Online</a:t>
            </a:r>
          </a:p>
          <a:p>
            <a:endParaRPr lang="en-US" dirty="0"/>
          </a:p>
        </p:txBody>
      </p:sp>
    </p:spTree>
    <p:extLst>
      <p:ext uri="{BB962C8B-B14F-4D97-AF65-F5344CB8AC3E}">
        <p14:creationId xmlns:p14="http://schemas.microsoft.com/office/powerpoint/2010/main" val="253411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Reallocating Expenses in Access</a:t>
            </a:r>
          </a:p>
        </p:txBody>
      </p:sp>
      <p:sp>
        <p:nvSpPr>
          <p:cNvPr id="3" name="Content Placeholder 2"/>
          <p:cNvSpPr>
            <a:spLocks noGrp="1"/>
          </p:cNvSpPr>
          <p:nvPr>
            <p:ph idx="1"/>
          </p:nvPr>
        </p:nvSpPr>
        <p:spPr/>
        <p:txBody>
          <a:bodyPr/>
          <a:lstStyle/>
          <a:p>
            <a:pPr>
              <a:spcBef>
                <a:spcPts val="1000"/>
              </a:spcBef>
            </a:pPr>
            <a:r>
              <a:rPr lang="en-US" dirty="0">
                <a:latin typeface="Georgia" pitchFamily="18" charset="0"/>
              </a:rPr>
              <a:t>You have 5 days following the close of the billing cycle to make sure all transactions for that billing cycle are reallocated.</a:t>
            </a:r>
          </a:p>
          <a:p>
            <a:pPr>
              <a:spcBef>
                <a:spcPts val="1000"/>
              </a:spcBef>
            </a:pPr>
            <a:r>
              <a:rPr lang="en-US" dirty="0">
                <a:latin typeface="Georgia" pitchFamily="18" charset="0"/>
              </a:rPr>
              <a:t>Once the 5 days have passed the transactions become locked and you will not be able to reallocate</a:t>
            </a:r>
          </a:p>
          <a:p>
            <a:endParaRPr lang="en-US" dirty="0"/>
          </a:p>
        </p:txBody>
      </p:sp>
    </p:spTree>
    <p:extLst>
      <p:ext uri="{BB962C8B-B14F-4D97-AF65-F5344CB8AC3E}">
        <p14:creationId xmlns:p14="http://schemas.microsoft.com/office/powerpoint/2010/main" val="160240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Reallocating Expenses in Access</a:t>
            </a:r>
          </a:p>
        </p:txBody>
      </p:sp>
      <p:pic>
        <p:nvPicPr>
          <p:cNvPr id="6" name="Content Placeholder 5"/>
          <p:cNvPicPr>
            <a:picLocks noGrp="1"/>
          </p:cNvPicPr>
          <p:nvPr>
            <p:ph idx="1"/>
          </p:nvPr>
        </p:nvPicPr>
        <p:blipFill>
          <a:blip r:embed="rId2"/>
          <a:stretch>
            <a:fillRect/>
          </a:stretch>
        </p:blipFill>
        <p:spPr>
          <a:xfrm>
            <a:off x="457200" y="1266825"/>
            <a:ext cx="8229600" cy="4629150"/>
          </a:xfrm>
          <a:prstGeom prst="rect">
            <a:avLst/>
          </a:prstGeom>
        </p:spPr>
      </p:pic>
      <p:sp>
        <p:nvSpPr>
          <p:cNvPr id="7" name="Rectangle 6"/>
          <p:cNvSpPr/>
          <p:nvPr/>
        </p:nvSpPr>
        <p:spPr>
          <a:xfrm>
            <a:off x="1676400" y="2514600"/>
            <a:ext cx="3810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1825156" y="2476500"/>
            <a:ext cx="3810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2286000" y="3124200"/>
            <a:ext cx="3810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ight Arrow 11"/>
          <p:cNvSpPr/>
          <p:nvPr/>
        </p:nvSpPr>
        <p:spPr>
          <a:xfrm>
            <a:off x="6781800" y="5105400"/>
            <a:ext cx="381000" cy="1219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152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Reallocating Expenses in Access</a:t>
            </a:r>
          </a:p>
        </p:txBody>
      </p:sp>
      <p:pic>
        <p:nvPicPr>
          <p:cNvPr id="4" name="Content Placeholder 3"/>
          <p:cNvPicPr>
            <a:picLocks noGrp="1"/>
          </p:cNvPicPr>
          <p:nvPr>
            <p:ph idx="1"/>
          </p:nvPr>
        </p:nvPicPr>
        <p:blipFill>
          <a:blip r:embed="rId2"/>
          <a:stretch>
            <a:fillRect/>
          </a:stretch>
        </p:blipFill>
        <p:spPr>
          <a:xfrm>
            <a:off x="457200" y="1266825"/>
            <a:ext cx="8229600" cy="4629150"/>
          </a:xfrm>
          <a:prstGeom prst="rect">
            <a:avLst/>
          </a:prstGeom>
        </p:spPr>
      </p:pic>
      <p:sp>
        <p:nvSpPr>
          <p:cNvPr id="5" name="Down Arrow 4"/>
          <p:cNvSpPr/>
          <p:nvPr/>
        </p:nvSpPr>
        <p:spPr>
          <a:xfrm>
            <a:off x="3048000" y="4038600"/>
            <a:ext cx="3048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Down Arrow 5"/>
          <p:cNvSpPr/>
          <p:nvPr/>
        </p:nvSpPr>
        <p:spPr>
          <a:xfrm>
            <a:off x="3657600" y="4040588"/>
            <a:ext cx="3048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Down Arrow 6"/>
          <p:cNvSpPr/>
          <p:nvPr/>
        </p:nvSpPr>
        <p:spPr>
          <a:xfrm>
            <a:off x="5209761" y="4038600"/>
            <a:ext cx="3048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1676400" y="2209800"/>
            <a:ext cx="3810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flipV="1">
            <a:off x="1828800" y="2164081"/>
            <a:ext cx="381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5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Reallocating Expenses in Access</a:t>
            </a:r>
          </a:p>
        </p:txBody>
      </p:sp>
      <p:pic>
        <p:nvPicPr>
          <p:cNvPr id="4" name="Content Placeholder 3"/>
          <p:cNvPicPr>
            <a:picLocks noGrp="1"/>
          </p:cNvPicPr>
          <p:nvPr>
            <p:ph idx="1"/>
          </p:nvPr>
        </p:nvPicPr>
        <p:blipFill>
          <a:blip r:embed="rId2"/>
          <a:stretch>
            <a:fillRect/>
          </a:stretch>
        </p:blipFill>
        <p:spPr>
          <a:xfrm>
            <a:off x="457200" y="1266825"/>
            <a:ext cx="8229600" cy="4629150"/>
          </a:xfrm>
          <a:prstGeom prst="rect">
            <a:avLst/>
          </a:prstGeom>
        </p:spPr>
      </p:pic>
      <p:sp>
        <p:nvSpPr>
          <p:cNvPr id="5" name="Right Arrow 4"/>
          <p:cNvSpPr/>
          <p:nvPr/>
        </p:nvSpPr>
        <p:spPr>
          <a:xfrm>
            <a:off x="762000" y="5715000"/>
            <a:ext cx="457200" cy="1809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1676400" y="2133600"/>
            <a:ext cx="381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1828800" y="2060051"/>
            <a:ext cx="381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974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Receipts</a:t>
            </a:r>
          </a:p>
        </p:txBody>
      </p:sp>
      <p:pic>
        <p:nvPicPr>
          <p:cNvPr id="6" name="Content Placeholder 5"/>
          <p:cNvPicPr>
            <a:picLocks noGrp="1"/>
          </p:cNvPicPr>
          <p:nvPr>
            <p:ph idx="1"/>
          </p:nvPr>
        </p:nvPicPr>
        <p:blipFill>
          <a:blip r:embed="rId2"/>
          <a:stretch>
            <a:fillRect/>
          </a:stretch>
        </p:blipFill>
        <p:spPr>
          <a:xfrm>
            <a:off x="457200" y="1266825"/>
            <a:ext cx="8229600" cy="4629150"/>
          </a:xfrm>
          <a:prstGeom prst="rect">
            <a:avLst/>
          </a:prstGeom>
        </p:spPr>
      </p:pic>
      <p:sp>
        <p:nvSpPr>
          <p:cNvPr id="7" name="Right Arrow 6"/>
          <p:cNvSpPr/>
          <p:nvPr/>
        </p:nvSpPr>
        <p:spPr>
          <a:xfrm>
            <a:off x="6019800" y="5105400"/>
            <a:ext cx="3048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1676400" y="2514600"/>
            <a:ext cx="381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1828800" y="2468881"/>
            <a:ext cx="381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2286000" y="3124200"/>
            <a:ext cx="369073"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805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Receipts</a:t>
            </a:r>
          </a:p>
        </p:txBody>
      </p:sp>
      <p:pic>
        <p:nvPicPr>
          <p:cNvPr id="8" name="Content Placeholder 7"/>
          <p:cNvPicPr>
            <a:picLocks noGrp="1"/>
          </p:cNvPicPr>
          <p:nvPr>
            <p:ph idx="1"/>
          </p:nvPr>
        </p:nvPicPr>
        <p:blipFill>
          <a:blip r:embed="rId2"/>
          <a:stretch>
            <a:fillRect/>
          </a:stretch>
        </p:blipFill>
        <p:spPr>
          <a:xfrm>
            <a:off x="457200" y="1266825"/>
            <a:ext cx="8229600" cy="4629150"/>
          </a:xfrm>
          <a:prstGeom prst="rect">
            <a:avLst/>
          </a:prstGeom>
        </p:spPr>
      </p:pic>
      <p:sp>
        <p:nvSpPr>
          <p:cNvPr id="9" name="Right Arrow 8"/>
          <p:cNvSpPr/>
          <p:nvPr/>
        </p:nvSpPr>
        <p:spPr>
          <a:xfrm>
            <a:off x="762000" y="3429000"/>
            <a:ext cx="3810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a:off x="755374" y="3657600"/>
            <a:ext cx="3810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33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Receipts</a:t>
            </a:r>
          </a:p>
        </p:txBody>
      </p:sp>
      <p:pic>
        <p:nvPicPr>
          <p:cNvPr id="4" name="Content Placeholder 3"/>
          <p:cNvPicPr>
            <a:picLocks noGrp="1"/>
          </p:cNvPicPr>
          <p:nvPr>
            <p:ph idx="1"/>
          </p:nvPr>
        </p:nvPicPr>
        <p:blipFill>
          <a:blip r:embed="rId2"/>
          <a:stretch>
            <a:fillRect/>
          </a:stretch>
        </p:blipFill>
        <p:spPr>
          <a:xfrm>
            <a:off x="457200" y="1266825"/>
            <a:ext cx="8229600" cy="4629150"/>
          </a:xfrm>
          <a:prstGeom prst="rect">
            <a:avLst/>
          </a:prstGeom>
        </p:spPr>
      </p:pic>
      <p:sp>
        <p:nvSpPr>
          <p:cNvPr id="5" name="Down Arrow 4"/>
          <p:cNvSpPr/>
          <p:nvPr/>
        </p:nvSpPr>
        <p:spPr>
          <a:xfrm>
            <a:off x="6400800" y="4800600"/>
            <a:ext cx="1524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676400" y="2438400"/>
            <a:ext cx="3810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1825156" y="2400300"/>
            <a:ext cx="38464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2286000" y="3048000"/>
            <a:ext cx="3810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2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for Approval</a:t>
            </a:r>
          </a:p>
        </p:txBody>
      </p:sp>
      <p:pic>
        <p:nvPicPr>
          <p:cNvPr id="4" name="Content Placeholder 3"/>
          <p:cNvPicPr>
            <a:picLocks noGrp="1"/>
          </p:cNvPicPr>
          <p:nvPr>
            <p:ph idx="1"/>
          </p:nvPr>
        </p:nvPicPr>
        <p:blipFill>
          <a:blip r:embed="rId2"/>
          <a:stretch>
            <a:fillRect/>
          </a:stretch>
        </p:blipFill>
        <p:spPr>
          <a:xfrm>
            <a:off x="457200" y="1266825"/>
            <a:ext cx="8229600" cy="4629150"/>
          </a:xfrm>
          <a:prstGeom prst="rect">
            <a:avLst/>
          </a:prstGeom>
        </p:spPr>
      </p:pic>
      <p:sp>
        <p:nvSpPr>
          <p:cNvPr id="6" name="Right Arrow 5"/>
          <p:cNvSpPr/>
          <p:nvPr/>
        </p:nvSpPr>
        <p:spPr>
          <a:xfrm>
            <a:off x="990600" y="5029200"/>
            <a:ext cx="3048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Down Arrow 6"/>
          <p:cNvSpPr/>
          <p:nvPr/>
        </p:nvSpPr>
        <p:spPr>
          <a:xfrm>
            <a:off x="2514600" y="5410200"/>
            <a:ext cx="1524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1676400" y="2438400"/>
            <a:ext cx="381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1817204" y="2392681"/>
            <a:ext cx="381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2286000" y="3048000"/>
            <a:ext cx="2286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9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for Approval</a:t>
            </a:r>
          </a:p>
        </p:txBody>
      </p:sp>
      <p:pic>
        <p:nvPicPr>
          <p:cNvPr id="4" name="Content Placeholder 3"/>
          <p:cNvPicPr>
            <a:picLocks noGrp="1"/>
          </p:cNvPicPr>
          <p:nvPr>
            <p:ph idx="1"/>
          </p:nvPr>
        </p:nvPicPr>
        <p:blipFill>
          <a:blip r:embed="rId2"/>
          <a:stretch>
            <a:fillRect/>
          </a:stretch>
        </p:blipFill>
        <p:spPr>
          <a:xfrm>
            <a:off x="457200" y="1266825"/>
            <a:ext cx="8229600" cy="4629150"/>
          </a:xfrm>
          <a:prstGeom prst="rect">
            <a:avLst/>
          </a:prstGeom>
        </p:spPr>
      </p:pic>
      <p:sp>
        <p:nvSpPr>
          <p:cNvPr id="6" name="Right Arrow 5"/>
          <p:cNvSpPr/>
          <p:nvPr/>
        </p:nvSpPr>
        <p:spPr>
          <a:xfrm rot="10800000">
            <a:off x="1752600" y="2743200"/>
            <a:ext cx="2286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13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DC00-AD5F-4302-994F-63AB788337D6}"/>
              </a:ext>
            </a:extLst>
          </p:cNvPr>
          <p:cNvSpPr>
            <a:spLocks noGrp="1"/>
          </p:cNvSpPr>
          <p:nvPr>
            <p:ph type="title"/>
          </p:nvPr>
        </p:nvSpPr>
        <p:spPr/>
        <p:txBody>
          <a:bodyPr/>
          <a:lstStyle/>
          <a:p>
            <a:r>
              <a:rPr lang="en-US" dirty="0"/>
              <a:t>Overview of Non-Blanket Travel</a:t>
            </a:r>
          </a:p>
        </p:txBody>
      </p:sp>
      <p:sp>
        <p:nvSpPr>
          <p:cNvPr id="3" name="Content Placeholder 2">
            <a:extLst>
              <a:ext uri="{FF2B5EF4-FFF2-40B4-BE49-F238E27FC236}">
                <a16:creationId xmlns:a16="http://schemas.microsoft.com/office/drawing/2014/main" id="{B8D91D89-1D9B-4D60-880D-E227756E11C4}"/>
              </a:ext>
            </a:extLst>
          </p:cNvPr>
          <p:cNvSpPr>
            <a:spLocks noGrp="1"/>
          </p:cNvSpPr>
          <p:nvPr>
            <p:ph idx="1"/>
          </p:nvPr>
        </p:nvSpPr>
        <p:spPr/>
        <p:txBody>
          <a:bodyPr>
            <a:noAutofit/>
          </a:bodyPr>
          <a:lstStyle/>
          <a:p>
            <a:pPr marL="0" indent="0">
              <a:buNone/>
            </a:pPr>
            <a:r>
              <a:rPr lang="en-US" sz="1600" dirty="0"/>
              <a:t>Non-Blanket Travel is non-reoccurring travel throughout the year.</a:t>
            </a:r>
          </a:p>
          <a:p>
            <a:pPr marL="0" indent="0">
              <a:buNone/>
            </a:pPr>
            <a:r>
              <a:rPr lang="en-US" sz="1600" dirty="0"/>
              <a:t>Examples include recruiting, training events, conferences, and seminars.</a:t>
            </a:r>
          </a:p>
          <a:p>
            <a:pPr marL="0" indent="0">
              <a:buNone/>
            </a:pPr>
            <a:endParaRPr lang="en-US" sz="1600" u="sng" dirty="0"/>
          </a:p>
          <a:p>
            <a:pPr marL="0" indent="0" algn="ctr">
              <a:buNone/>
            </a:pPr>
            <a:r>
              <a:rPr lang="en-US" sz="1600" u="sng" dirty="0"/>
              <a:t>Process</a:t>
            </a:r>
          </a:p>
          <a:p>
            <a:pPr marL="514350" indent="-514350">
              <a:buFont typeface="+mj-lt"/>
              <a:buAutoNum type="arabicPeriod"/>
            </a:pPr>
            <a:r>
              <a:rPr lang="en-US" sz="1600" dirty="0"/>
              <a:t>Traveler complete the Travel Authorization Info (blue) sections of the TER and emails it to their Approving Official.</a:t>
            </a:r>
          </a:p>
          <a:p>
            <a:pPr marL="514350" indent="-514350">
              <a:buFont typeface="+mj-lt"/>
              <a:buAutoNum type="arabicPeriod"/>
            </a:pPr>
            <a:endParaRPr lang="en-US" sz="1600" dirty="0"/>
          </a:p>
          <a:p>
            <a:pPr marL="514350" indent="-514350">
              <a:buFont typeface="+mj-lt"/>
              <a:buAutoNum type="arabicPeriod"/>
            </a:pPr>
            <a:r>
              <a:rPr lang="en-US" sz="1600" dirty="0"/>
              <a:t>The Approving Official reviews the TER. Once approved, the Approving Official will email the TER to The Travel Compliance Office (TCO) and to the traveler. The traveler is authorized to travel.</a:t>
            </a:r>
          </a:p>
          <a:p>
            <a:pPr marL="514350" indent="-514350">
              <a:buFont typeface="+mj-lt"/>
              <a:buAutoNum type="arabicPeriod"/>
            </a:pPr>
            <a:endParaRPr lang="en-US" sz="1600" dirty="0"/>
          </a:p>
          <a:p>
            <a:pPr marL="514350" indent="-514350">
              <a:buFont typeface="+mj-lt"/>
              <a:buAutoNum type="arabicPeriod"/>
            </a:pPr>
            <a:r>
              <a:rPr lang="en-US" sz="1600" dirty="0"/>
              <a:t>Upon return, the traveler allocates expenses in US Bank Access Online, completes the Post Travel Info (green) on the TER, and submits the TER via email to the TCO at travel@coloradomesa.edu.</a:t>
            </a:r>
          </a:p>
          <a:p>
            <a:pPr marL="514350" indent="-514350">
              <a:buFont typeface="+mj-lt"/>
              <a:buAutoNum type="arabicPeriod"/>
            </a:pPr>
            <a:endParaRPr lang="en-US" sz="1600" dirty="0"/>
          </a:p>
          <a:p>
            <a:pPr marL="514350" indent="-514350">
              <a:buFont typeface="+mj-lt"/>
              <a:buAutoNum type="arabicPeriod"/>
            </a:pPr>
            <a:r>
              <a:rPr lang="en-US" sz="1600" dirty="0"/>
              <a:t>The TCO audits the TER, US Bank expenses and reimburses the traveler for out of pocket expenses.</a:t>
            </a:r>
          </a:p>
        </p:txBody>
      </p:sp>
    </p:spTree>
    <p:extLst>
      <p:ext uri="{BB962C8B-B14F-4D97-AF65-F5344CB8AC3E}">
        <p14:creationId xmlns:p14="http://schemas.microsoft.com/office/powerpoint/2010/main" val="1704610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for Approval</a:t>
            </a:r>
          </a:p>
        </p:txBody>
      </p:sp>
      <p:pic>
        <p:nvPicPr>
          <p:cNvPr id="4" name="Content Placeholder 3"/>
          <p:cNvPicPr>
            <a:picLocks noGrp="1"/>
          </p:cNvPicPr>
          <p:nvPr>
            <p:ph idx="1"/>
          </p:nvPr>
        </p:nvPicPr>
        <p:blipFill>
          <a:blip r:embed="rId2"/>
          <a:stretch>
            <a:fillRect/>
          </a:stretch>
        </p:blipFill>
        <p:spPr>
          <a:xfrm>
            <a:off x="457200" y="1266825"/>
            <a:ext cx="8229600" cy="4629150"/>
          </a:xfrm>
          <a:prstGeom prst="rect">
            <a:avLst/>
          </a:prstGeom>
        </p:spPr>
      </p:pic>
      <p:sp>
        <p:nvSpPr>
          <p:cNvPr id="5" name="Right Arrow 4"/>
          <p:cNvSpPr/>
          <p:nvPr/>
        </p:nvSpPr>
        <p:spPr>
          <a:xfrm rot="10800000">
            <a:off x="1600200" y="2971800"/>
            <a:ext cx="3810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816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for Approval</a:t>
            </a:r>
          </a:p>
        </p:txBody>
      </p:sp>
      <p:pic>
        <p:nvPicPr>
          <p:cNvPr id="4" name="Content Placeholder 3"/>
          <p:cNvPicPr>
            <a:picLocks noGrp="1"/>
          </p:cNvPicPr>
          <p:nvPr>
            <p:ph idx="1"/>
          </p:nvPr>
        </p:nvPicPr>
        <p:blipFill>
          <a:blip r:embed="rId2"/>
          <a:stretch>
            <a:fillRect/>
          </a:stretch>
        </p:blipFill>
        <p:spPr>
          <a:xfrm>
            <a:off x="457200" y="1266825"/>
            <a:ext cx="8229600" cy="4629150"/>
          </a:xfrm>
          <a:prstGeom prst="rect">
            <a:avLst/>
          </a:prstGeom>
        </p:spPr>
      </p:pic>
      <p:sp>
        <p:nvSpPr>
          <p:cNvPr id="5" name="Right Arrow 4"/>
          <p:cNvSpPr/>
          <p:nvPr/>
        </p:nvSpPr>
        <p:spPr>
          <a:xfrm>
            <a:off x="309770" y="3505200"/>
            <a:ext cx="762000" cy="1295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a:off x="533400" y="5165725"/>
            <a:ext cx="5334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800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for Approval</a:t>
            </a:r>
          </a:p>
        </p:txBody>
      </p:sp>
      <p:pic>
        <p:nvPicPr>
          <p:cNvPr id="4" name="Content Placeholder 3"/>
          <p:cNvPicPr>
            <a:picLocks noGrp="1"/>
          </p:cNvPicPr>
          <p:nvPr>
            <p:ph idx="1"/>
          </p:nvPr>
        </p:nvPicPr>
        <p:blipFill>
          <a:blip r:embed="rId2"/>
          <a:stretch>
            <a:fillRect/>
          </a:stretch>
        </p:blipFill>
        <p:spPr>
          <a:xfrm>
            <a:off x="457200" y="1266825"/>
            <a:ext cx="8229600" cy="4629150"/>
          </a:xfrm>
          <a:prstGeom prst="rect">
            <a:avLst/>
          </a:prstGeom>
        </p:spPr>
      </p:pic>
      <p:sp>
        <p:nvSpPr>
          <p:cNvPr id="5" name="Right Arrow 4"/>
          <p:cNvSpPr/>
          <p:nvPr/>
        </p:nvSpPr>
        <p:spPr>
          <a:xfrm>
            <a:off x="838200" y="3505200"/>
            <a:ext cx="3048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320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228600" y="1447800"/>
            <a:ext cx="8686800" cy="4038600"/>
          </a:xfrm>
          <a:prstGeom prst="rect">
            <a:avLst/>
          </a:prstGeom>
        </p:spPr>
        <p:txBody>
          <a:bodyPr/>
          <a:lstStyle/>
          <a:p>
            <a:pPr marL="344488" marR="0" lvl="0" indent="-3444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u="none" strike="noStrike" kern="1200" cap="none" spc="0" normalizeH="0" baseline="0" noProof="0" dirty="0">
                <a:ln>
                  <a:noFill/>
                </a:ln>
                <a:solidFill>
                  <a:schemeClr val="tx2"/>
                </a:solidFill>
                <a:effectLst/>
                <a:uLnTx/>
                <a:uFillTx/>
                <a:ea typeface="+mn-ea"/>
                <a:cs typeface="+mn-cs"/>
              </a:rPr>
              <a:t>Completed </a:t>
            </a:r>
            <a:r>
              <a:rPr kumimoji="0" lang="en-US" sz="2400" b="1" u="none" strike="noStrike" kern="1200" cap="none" spc="0" normalizeH="0" baseline="0" noProof="0" dirty="0">
                <a:ln>
                  <a:noFill/>
                </a:ln>
                <a:solidFill>
                  <a:schemeClr val="tx2"/>
                </a:solidFill>
                <a:effectLst/>
                <a:uLnTx/>
                <a:uFillTx/>
                <a:ea typeface="+mn-ea"/>
                <a:cs typeface="+mn-cs"/>
              </a:rPr>
              <a:t>Travel Expense Report (TER) </a:t>
            </a:r>
            <a:r>
              <a:rPr kumimoji="0" lang="en-US" sz="2400" b="0" u="none" strike="noStrike" kern="1200" cap="none" spc="0" normalizeH="0" baseline="0" noProof="0" dirty="0">
                <a:ln>
                  <a:noFill/>
                </a:ln>
                <a:solidFill>
                  <a:schemeClr val="tx2"/>
                </a:solidFill>
                <a:effectLst/>
                <a:uLnTx/>
                <a:uFillTx/>
                <a:ea typeface="+mn-ea"/>
                <a:cs typeface="+mn-cs"/>
              </a:rPr>
              <a:t>should be</a:t>
            </a:r>
            <a:r>
              <a:rPr kumimoji="0" lang="en-US" sz="2400" b="0" u="none" strike="noStrike" kern="1200" cap="none" spc="0" normalizeH="0" noProof="0" dirty="0">
                <a:ln>
                  <a:noFill/>
                </a:ln>
                <a:solidFill>
                  <a:schemeClr val="tx2"/>
                </a:solidFill>
                <a:effectLst/>
                <a:uLnTx/>
                <a:uFillTx/>
                <a:ea typeface="+mn-ea"/>
                <a:cs typeface="+mn-cs"/>
              </a:rPr>
              <a:t> submitted within 10 days of completion of travel </a:t>
            </a:r>
          </a:p>
          <a:p>
            <a:pPr marL="800100" lvl="1" indent="-342900">
              <a:spcBef>
                <a:spcPct val="20000"/>
              </a:spcBef>
              <a:buFont typeface="Arial" panose="020B0604020202020204" pitchFamily="34" charset="0"/>
              <a:buChar char="•"/>
              <a:defRPr/>
            </a:pPr>
            <a:endParaRPr kumimoji="0" lang="en-US" sz="2400" b="0" u="none" strike="noStrike" kern="1200" cap="none" spc="0" normalizeH="0" baseline="0" noProof="0" dirty="0">
              <a:ln>
                <a:noFill/>
              </a:ln>
              <a:solidFill>
                <a:schemeClr val="tx2"/>
              </a:solidFill>
              <a:effectLst/>
              <a:uLnTx/>
              <a:uFillTx/>
              <a:ea typeface="+mn-ea"/>
              <a:cs typeface="+mn-cs"/>
            </a:endParaRPr>
          </a:p>
          <a:p>
            <a:pPr marL="800100" lvl="1" indent="-342900">
              <a:spcBef>
                <a:spcPct val="20000"/>
              </a:spcBef>
              <a:buFont typeface="Arial" panose="020B0604020202020204" pitchFamily="34" charset="0"/>
              <a:buChar char="•"/>
              <a:defRPr/>
            </a:pPr>
            <a:r>
              <a:rPr kumimoji="0" lang="en-US" sz="2400" b="0" u="none" strike="noStrike" kern="1200" cap="none" spc="0" normalizeH="0" baseline="0" noProof="0" dirty="0">
                <a:ln>
                  <a:noFill/>
                </a:ln>
                <a:solidFill>
                  <a:schemeClr val="tx2"/>
                </a:solidFill>
                <a:effectLst/>
                <a:uLnTx/>
                <a:uFillTx/>
                <a:ea typeface="+mn-ea"/>
                <a:cs typeface="+mn-cs"/>
              </a:rPr>
              <a:t>Reimbursement generally occurs</a:t>
            </a:r>
            <a:r>
              <a:rPr kumimoji="0" lang="en-US" sz="2400" b="0" u="none" strike="noStrike" kern="1200" cap="none" spc="0" normalizeH="0" noProof="0" dirty="0">
                <a:ln>
                  <a:noFill/>
                </a:ln>
                <a:solidFill>
                  <a:schemeClr val="tx2"/>
                </a:solidFill>
                <a:effectLst/>
                <a:uLnTx/>
                <a:uFillTx/>
                <a:ea typeface="+mn-ea"/>
                <a:cs typeface="+mn-cs"/>
              </a:rPr>
              <a:t> within 10 days of submission to Accounts Payable as long as documentation, authorization and receipts are in order</a:t>
            </a:r>
            <a:endParaRPr kumimoji="0" lang="en-US" sz="2400" b="0" u="none" strike="noStrike" kern="1200" cap="none" spc="0" normalizeH="0" baseline="0" noProof="0" dirty="0">
              <a:ln>
                <a:noFill/>
              </a:ln>
              <a:solidFill>
                <a:schemeClr val="tx2"/>
              </a:solidFill>
              <a:effectLst/>
              <a:uLnTx/>
              <a:uFillTx/>
              <a:ea typeface="+mn-ea"/>
              <a:cs typeface="+mn-cs"/>
            </a:endParaRPr>
          </a:p>
        </p:txBody>
      </p:sp>
      <p:sp>
        <p:nvSpPr>
          <p:cNvPr id="3" name="Rectangle 2"/>
          <p:cNvSpPr txBox="1">
            <a:spLocks noChangeArrowheads="1"/>
          </p:cNvSpPr>
          <p:nvPr/>
        </p:nvSpPr>
        <p:spPr>
          <a:xfrm>
            <a:off x="0" y="152400"/>
            <a:ext cx="91440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300" normalizeH="0" baseline="0" noProof="0" dirty="0">
                <a:ln>
                  <a:noFill/>
                </a:ln>
                <a:solidFill>
                  <a:schemeClr val="bg1"/>
                </a:solidFill>
                <a:effectLst/>
                <a:uLnTx/>
                <a:uFillTx/>
                <a:latin typeface="+mj-lt"/>
                <a:ea typeface="+mj-ea"/>
                <a:cs typeface="+mj-cs"/>
              </a:rPr>
              <a:t>Reimbursement for Travel Expenses</a:t>
            </a:r>
          </a:p>
        </p:txBody>
      </p:sp>
    </p:spTree>
    <p:extLst>
      <p:ext uri="{BB962C8B-B14F-4D97-AF65-F5344CB8AC3E}">
        <p14:creationId xmlns:p14="http://schemas.microsoft.com/office/powerpoint/2010/main" val="3421336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0" y="0"/>
            <a:ext cx="9144000" cy="914400"/>
          </a:xfrm>
        </p:spPr>
        <p:txBody>
          <a:bodyPr/>
          <a:lstStyle/>
          <a:p>
            <a:pPr eaLnBrk="1" hangingPunct="1">
              <a:defRPr/>
            </a:pPr>
            <a:r>
              <a:rPr lang="en-US" sz="3200" b="1" spc="300" dirty="0"/>
              <a:t>Reimbursement Issues</a:t>
            </a:r>
          </a:p>
        </p:txBody>
      </p:sp>
      <p:sp>
        <p:nvSpPr>
          <p:cNvPr id="5" name="Rectangle 5"/>
          <p:cNvSpPr txBox="1">
            <a:spLocks noChangeArrowheads="1"/>
          </p:cNvSpPr>
          <p:nvPr/>
        </p:nvSpPr>
        <p:spPr>
          <a:xfrm>
            <a:off x="0" y="914400"/>
            <a:ext cx="9144000" cy="2438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300" normalizeH="0" baseline="0" noProof="0" dirty="0">
                <a:ln>
                  <a:noFill/>
                </a:ln>
                <a:solidFill>
                  <a:schemeClr val="tx2"/>
                </a:solidFill>
                <a:effectLst/>
                <a:uLnTx/>
                <a:uFillTx/>
                <a:ea typeface="+mj-ea"/>
                <a:cs typeface="+mj-cs"/>
              </a:rPr>
              <a:t>Things that delay the Travel Authorization and Reimbursement process…</a:t>
            </a:r>
          </a:p>
        </p:txBody>
      </p:sp>
      <p:sp>
        <p:nvSpPr>
          <p:cNvPr id="6" name="Rectangle 6"/>
          <p:cNvSpPr txBox="1">
            <a:spLocks noChangeArrowheads="1"/>
          </p:cNvSpPr>
          <p:nvPr/>
        </p:nvSpPr>
        <p:spPr>
          <a:xfrm>
            <a:off x="228600" y="3581400"/>
            <a:ext cx="8686800" cy="2286000"/>
          </a:xfrm>
          <a:prstGeom prst="rect">
            <a:avLst/>
          </a:prstGeom>
        </p:spPr>
        <p:txBody>
          <a:bodyPr/>
          <a:lstStyle/>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ea typeface="+mn-ea"/>
                <a:cs typeface="+mn-cs"/>
              </a:rPr>
              <a:t>NSF – Non-Sufficient Funds</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ea typeface="+mn-ea"/>
                <a:cs typeface="+mn-cs"/>
              </a:rPr>
              <a:t>Missing required approvals</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ea typeface="+mn-ea"/>
                <a:cs typeface="+mn-cs"/>
              </a:rPr>
              <a:t>Missing receipts/documentation</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ea typeface="+mn-ea"/>
                <a:cs typeface="+mn-cs"/>
              </a:rPr>
              <a:t>Incomplete forms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End</a:t>
            </a:r>
          </a:p>
        </p:txBody>
      </p:sp>
      <p:sp>
        <p:nvSpPr>
          <p:cNvPr id="6" name="Rectangle 5"/>
          <p:cNvSpPr txBox="1">
            <a:spLocks noChangeArrowheads="1"/>
          </p:cNvSpPr>
          <p:nvPr/>
        </p:nvSpPr>
        <p:spPr>
          <a:xfrm>
            <a:off x="457200" y="990600"/>
            <a:ext cx="82296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300" normalizeH="0" baseline="0" noProof="0" dirty="0">
                <a:ln>
                  <a:noFill/>
                </a:ln>
                <a:solidFill>
                  <a:schemeClr val="bg1"/>
                </a:solidFill>
                <a:effectLst/>
                <a:uLnTx/>
                <a:uFillTx/>
                <a:latin typeface="Calibri" pitchFamily="34" charset="0"/>
                <a:ea typeface="+mj-ea"/>
                <a:cs typeface="+mj-cs"/>
              </a:rPr>
              <a:t>Questions??…</a:t>
            </a:r>
          </a:p>
        </p:txBody>
      </p:sp>
      <p:sp>
        <p:nvSpPr>
          <p:cNvPr id="7" name="Rectangle 6"/>
          <p:cNvSpPr txBox="1">
            <a:spLocks noChangeArrowheads="1"/>
          </p:cNvSpPr>
          <p:nvPr/>
        </p:nvSpPr>
        <p:spPr>
          <a:xfrm>
            <a:off x="228600" y="2514600"/>
            <a:ext cx="8686800" cy="3429000"/>
          </a:xfrm>
          <a:prstGeom prst="rect">
            <a:avLst/>
          </a:prstGeom>
        </p:spPr>
        <p:txBody>
          <a:bodyPr/>
          <a:lstStyle/>
          <a:p>
            <a:pPr marL="514350" marR="0" lvl="0" indent="-51435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chemeClr val="tx2"/>
                </a:solidFill>
                <a:effectLst/>
                <a:uLnTx/>
                <a:uFillTx/>
                <a:latin typeface="+mj-lt"/>
                <a:ea typeface="+mn-ea"/>
                <a:cs typeface="+mn-cs"/>
              </a:rPr>
              <a:t>Contact </a:t>
            </a:r>
            <a:r>
              <a:rPr lang="en-US" sz="2400">
                <a:solidFill>
                  <a:schemeClr val="tx2"/>
                </a:solidFill>
                <a:latin typeface="+mj-lt"/>
              </a:rPr>
              <a:t>Donovan Harwell </a:t>
            </a:r>
            <a:r>
              <a:rPr kumimoji="0" lang="en-US" sz="2400" b="0" i="0" u="none" strike="noStrike" kern="1200" cap="none" spc="0" normalizeH="0" baseline="0" noProof="0">
                <a:ln>
                  <a:noFill/>
                </a:ln>
                <a:solidFill>
                  <a:schemeClr val="tx2"/>
                </a:solidFill>
                <a:effectLst/>
                <a:uLnTx/>
                <a:uFillTx/>
                <a:latin typeface="+mj-lt"/>
                <a:ea typeface="+mn-ea"/>
                <a:cs typeface="+mn-cs"/>
              </a:rPr>
              <a:t>@ </a:t>
            </a:r>
            <a:r>
              <a:rPr kumimoji="0" lang="en-US" sz="2400" b="0" i="0" u="none" strike="noStrike" kern="1200" cap="none" spc="0" normalizeH="0" baseline="0" noProof="0" dirty="0">
                <a:ln>
                  <a:noFill/>
                </a:ln>
                <a:solidFill>
                  <a:schemeClr val="tx2"/>
                </a:solidFill>
                <a:effectLst/>
                <a:uLnTx/>
                <a:uFillTx/>
                <a:latin typeface="+mj-lt"/>
                <a:ea typeface="+mn-ea"/>
                <a:cs typeface="+mn-cs"/>
              </a:rPr>
              <a:t>248-1433</a:t>
            </a:r>
          </a:p>
          <a:p>
            <a:pPr lvl="1">
              <a:spcBef>
                <a:spcPct val="20000"/>
              </a:spcBef>
              <a:defRPr/>
            </a:pPr>
            <a:r>
              <a:rPr kumimoji="0" lang="en-US" sz="2000" b="0" i="0" u="none" strike="noStrike" kern="1200" cap="none" spc="0" normalizeH="0" baseline="0" noProof="0" dirty="0">
                <a:ln>
                  <a:noFill/>
                </a:ln>
                <a:solidFill>
                  <a:schemeClr val="tx2"/>
                </a:solidFill>
                <a:effectLst/>
                <a:uLnTx/>
                <a:uFillTx/>
                <a:latin typeface="+mj-lt"/>
                <a:hlinkClick r:id="rId2"/>
              </a:rPr>
              <a:t>dlharwell@coloradomesa.edu</a:t>
            </a:r>
            <a:endParaRPr kumimoji="0" lang="en-US" sz="2000" b="0" i="0" u="none" strike="noStrike" kern="1200" cap="none" spc="0" normalizeH="0" baseline="0" noProof="0" dirty="0">
              <a:ln>
                <a:noFill/>
              </a:ln>
              <a:solidFill>
                <a:schemeClr val="tx2"/>
              </a:solidFill>
              <a:effectLst/>
              <a:uLnTx/>
              <a:uFillTx/>
              <a:latin typeface="+mj-lt"/>
              <a:ea typeface="+mn-ea"/>
              <a:cs typeface="+mn-cs"/>
            </a:endParaRPr>
          </a:p>
          <a:p>
            <a:pPr marL="914400" marR="0" lvl="1" indent="-51435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2"/>
              </a:solidFill>
              <a:effectLst/>
              <a:uLnTx/>
              <a:uFillTx/>
              <a:latin typeface="+mj-lt"/>
              <a:ea typeface="+mn-ea"/>
              <a:cs typeface="+mn-cs"/>
            </a:endParaRPr>
          </a:p>
          <a:p>
            <a:pPr marL="514350" marR="0" lvl="0" indent="-514350" defTabSz="914400" rtl="0" eaLnBrk="1" fontAlgn="auto" latinLnBrk="0" hangingPunct="1">
              <a:lnSpc>
                <a:spcPct val="100000"/>
              </a:lnSpc>
              <a:spcBef>
                <a:spcPct val="20000"/>
              </a:spcBef>
              <a:spcAft>
                <a:spcPts val="0"/>
              </a:spcAft>
              <a:buClrTx/>
              <a:buSzTx/>
              <a:buFont typeface="Wingdings" pitchFamily="2" charset="2"/>
              <a:buChar char="Ø"/>
              <a:tabLst/>
              <a:defRPr/>
            </a:pPr>
            <a:r>
              <a:rPr lang="en-US" sz="2400" dirty="0">
                <a:solidFill>
                  <a:schemeClr val="tx2"/>
                </a:solidFill>
                <a:latin typeface="+mj-lt"/>
              </a:rPr>
              <a:t>Contact Bryan Davis @ 248-1218</a:t>
            </a:r>
          </a:p>
          <a:p>
            <a:pPr lvl="1">
              <a:spcBef>
                <a:spcPct val="20000"/>
              </a:spcBef>
              <a:defRPr/>
            </a:pPr>
            <a:r>
              <a:rPr kumimoji="0" lang="en-US" sz="2000" b="0" i="0" u="none" strike="noStrike" kern="1200" cap="none" spc="0" normalizeH="0" baseline="0" noProof="0" dirty="0">
                <a:ln>
                  <a:noFill/>
                </a:ln>
                <a:solidFill>
                  <a:schemeClr val="tx2"/>
                </a:solidFill>
                <a:effectLst/>
                <a:uLnTx/>
                <a:uFillTx/>
                <a:latin typeface="+mj-lt"/>
                <a:ea typeface="+mn-ea"/>
                <a:cs typeface="+mn-cs"/>
                <a:hlinkClick r:id="rId3"/>
              </a:rPr>
              <a:t>brydavis@coloradomesa.edu</a:t>
            </a:r>
            <a:endParaRPr kumimoji="0" lang="en-US" sz="2000" b="0" i="0" u="none" strike="noStrike" kern="1200" cap="none" spc="0" normalizeH="0" baseline="0" noProof="0" dirty="0">
              <a:ln>
                <a:noFill/>
              </a:ln>
              <a:solidFill>
                <a:schemeClr val="tx2"/>
              </a:solidFill>
              <a:effectLst/>
              <a:uLnTx/>
              <a:uFillTx/>
              <a:latin typeface="+mj-lt"/>
              <a:ea typeface="+mn-ea"/>
              <a:cs typeface="+mn-cs"/>
            </a:endParaRPr>
          </a:p>
          <a:p>
            <a:pPr marR="0" lvl="0"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2"/>
              </a:solidFill>
              <a:effectLst/>
              <a:uLnTx/>
              <a:uFillTx/>
              <a:latin typeface="+mj-lt"/>
              <a:ea typeface="+mn-ea"/>
              <a:cs typeface="+mn-cs"/>
            </a:endParaRPr>
          </a:p>
          <a:p>
            <a:pPr marL="514350" marR="0" lvl="0" indent="-51435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chemeClr val="tx2"/>
                </a:solidFill>
                <a:effectLst/>
                <a:uLnTx/>
                <a:uFillTx/>
                <a:latin typeface="+mj-lt"/>
                <a:ea typeface="+mn-ea"/>
                <a:cs typeface="+mn-cs"/>
              </a:rPr>
              <a:t>Contact </a:t>
            </a:r>
            <a:r>
              <a:rPr lang="en-US" sz="2400" dirty="0">
                <a:solidFill>
                  <a:schemeClr val="tx2"/>
                </a:solidFill>
                <a:latin typeface="+mj-lt"/>
              </a:rPr>
              <a:t>Richard DeGeus </a:t>
            </a:r>
            <a:r>
              <a:rPr kumimoji="0" lang="en-US" sz="2400" b="0" i="0" u="none" strike="noStrike" kern="1200" cap="none" spc="0" normalizeH="0" baseline="0" noProof="0" dirty="0">
                <a:ln>
                  <a:noFill/>
                </a:ln>
                <a:solidFill>
                  <a:schemeClr val="tx2"/>
                </a:solidFill>
                <a:effectLst/>
                <a:uLnTx/>
                <a:uFillTx/>
                <a:latin typeface="+mj-lt"/>
                <a:ea typeface="+mn-ea"/>
                <a:cs typeface="+mn-cs"/>
              </a:rPr>
              <a:t>@ 248-1974</a:t>
            </a:r>
          </a:p>
          <a:p>
            <a:pPr marL="400050" marR="0" lvl="1" defTabSz="914400" rtl="0" eaLnBrk="1" fontAlgn="auto" latinLnBrk="0" hangingPunct="1">
              <a:lnSpc>
                <a:spcPct val="100000"/>
              </a:lnSpc>
              <a:spcBef>
                <a:spcPct val="20000"/>
              </a:spcBef>
              <a:spcAft>
                <a:spcPts val="0"/>
              </a:spcAft>
              <a:buClrTx/>
              <a:buSzTx/>
              <a:tabLst/>
              <a:defRPr/>
            </a:pPr>
            <a:r>
              <a:rPr lang="en-US" sz="2000" dirty="0">
                <a:solidFill>
                  <a:schemeClr val="tx2"/>
                </a:solidFill>
                <a:latin typeface="+mj-lt"/>
                <a:hlinkClick r:id="rId4"/>
              </a:rPr>
              <a:t>rdegeus@coloradomesa.edu</a:t>
            </a:r>
            <a:endParaRPr lang="en-US" sz="2000" dirty="0">
              <a:solidFill>
                <a:schemeClr val="tx2"/>
              </a:solidFill>
              <a:latin typeface="+mj-lt"/>
            </a:endParaRPr>
          </a:p>
          <a:p>
            <a:pPr marL="400050" marR="0" lvl="1"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2"/>
              </a:solidFill>
              <a:effectLst/>
              <a:uLnTx/>
              <a:uFillTx/>
              <a:latin typeface="+mj-lt"/>
              <a:ea typeface="+mn-ea"/>
              <a:cs typeface="+mn-cs"/>
            </a:endParaRPr>
          </a:p>
        </p:txBody>
      </p:sp>
      <p:sp>
        <p:nvSpPr>
          <p:cNvPr id="8" name="Rectangle 5"/>
          <p:cNvSpPr txBox="1">
            <a:spLocks noChangeArrowheads="1"/>
          </p:cNvSpPr>
          <p:nvPr/>
        </p:nvSpPr>
        <p:spPr>
          <a:xfrm>
            <a:off x="457200" y="1066800"/>
            <a:ext cx="82296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300" normalizeH="0" baseline="0" noProof="0" dirty="0">
                <a:ln>
                  <a:noFill/>
                </a:ln>
                <a:solidFill>
                  <a:schemeClr val="tx2"/>
                </a:solidFill>
                <a:effectLst/>
                <a:uLnTx/>
                <a:uFillTx/>
                <a:latin typeface="+mj-lt"/>
                <a:ea typeface="+mj-ea"/>
                <a:cs typeface="+mj-cs"/>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2400"/>
            <a:ext cx="91440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spc="300" dirty="0">
                <a:solidFill>
                  <a:schemeClr val="bg1"/>
                </a:solidFill>
                <a:latin typeface="+mj-lt"/>
                <a:ea typeface="+mj-ea"/>
                <a:cs typeface="+mj-cs"/>
              </a:rPr>
              <a:t>Travel Expense Report (TER)</a:t>
            </a:r>
          </a:p>
        </p:txBody>
      </p:sp>
      <p:graphicFrame>
        <p:nvGraphicFramePr>
          <p:cNvPr id="3" name="Object 2"/>
          <p:cNvGraphicFramePr>
            <a:graphicFrameLocks noChangeAspect="1"/>
          </p:cNvGraphicFramePr>
          <p:nvPr/>
        </p:nvGraphicFramePr>
        <p:xfrm>
          <a:off x="1219200" y="990600"/>
          <a:ext cx="6400800" cy="5105400"/>
        </p:xfrm>
        <a:graphic>
          <a:graphicData uri="http://schemas.openxmlformats.org/presentationml/2006/ole">
            <mc:AlternateContent xmlns:mc="http://schemas.openxmlformats.org/markup-compatibility/2006">
              <mc:Choice xmlns:v="urn:schemas-microsoft-com:vml" Requires="v">
                <p:oleObj spid="_x0000_s1027" name="Worksheet" r:id="rId3" imgW="8924922" imgH="7572420" progId="Excel.Sheet.12">
                  <p:embed/>
                </p:oleObj>
              </mc:Choice>
              <mc:Fallback>
                <p:oleObj name="Worksheet" r:id="rId3" imgW="8924922" imgH="7572420" progId="Excel.Sheet.12">
                  <p:embed/>
                  <p:pic>
                    <p:nvPicPr>
                      <p:cNvPr id="3" name="Object 2"/>
                      <p:cNvPicPr/>
                      <p:nvPr/>
                    </p:nvPicPr>
                    <p:blipFill>
                      <a:blip r:embed="rId4"/>
                      <a:stretch>
                        <a:fillRect/>
                      </a:stretch>
                    </p:blipFill>
                    <p:spPr>
                      <a:xfrm>
                        <a:off x="1219200" y="990600"/>
                        <a:ext cx="6400800" cy="5105400"/>
                      </a:xfrm>
                      <a:prstGeom prst="rect">
                        <a:avLst/>
                      </a:prstGeom>
                    </p:spPr>
                  </p:pic>
                </p:oleObj>
              </mc:Fallback>
            </mc:AlternateContent>
          </a:graphicData>
        </a:graphic>
      </p:graphicFrame>
    </p:spTree>
    <p:extLst>
      <p:ext uri="{BB962C8B-B14F-4D97-AF65-F5344CB8AC3E}">
        <p14:creationId xmlns:p14="http://schemas.microsoft.com/office/powerpoint/2010/main" val="295338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CMU </a:t>
            </a:r>
            <a:r>
              <a:rPr lang="en-US" dirty="0" err="1"/>
              <a:t>OneCard</a:t>
            </a:r>
            <a:endParaRPr lang="en-US" dirty="0"/>
          </a:p>
        </p:txBody>
      </p:sp>
      <p:sp>
        <p:nvSpPr>
          <p:cNvPr id="3" name="Content Placeholder 2"/>
          <p:cNvSpPr>
            <a:spLocks noGrp="1"/>
          </p:cNvSpPr>
          <p:nvPr>
            <p:ph idx="1"/>
          </p:nvPr>
        </p:nvSpPr>
        <p:spPr/>
        <p:txBody>
          <a:bodyPr/>
          <a:lstStyle/>
          <a:p>
            <a:r>
              <a:rPr lang="en-US" dirty="0"/>
              <a:t>No personal purchases allowed</a:t>
            </a:r>
          </a:p>
          <a:p>
            <a:pPr>
              <a:lnSpc>
                <a:spcPct val="150000"/>
              </a:lnSpc>
            </a:pPr>
            <a:r>
              <a:rPr lang="en-US" dirty="0"/>
              <a:t>Must use for all travel related expenses except meals</a:t>
            </a:r>
          </a:p>
          <a:p>
            <a:pPr lvl="1">
              <a:lnSpc>
                <a:spcPct val="150000"/>
              </a:lnSpc>
            </a:pPr>
            <a:r>
              <a:rPr lang="en-US" sz="2000" dirty="0"/>
              <a:t>Student recruit refreshments or similar expenses are allowed on </a:t>
            </a:r>
            <a:r>
              <a:rPr lang="en-US" sz="2000" dirty="0" err="1"/>
              <a:t>OneCard</a:t>
            </a:r>
            <a:endParaRPr lang="en-US" sz="2000" dirty="0"/>
          </a:p>
          <a:p>
            <a:pPr lvl="1">
              <a:lnSpc>
                <a:spcPct val="150000"/>
              </a:lnSpc>
            </a:pPr>
            <a:r>
              <a:rPr lang="en-US" sz="2000" dirty="0"/>
              <a:t>Team travel meals are allowed on </a:t>
            </a:r>
            <a:r>
              <a:rPr lang="en-US" sz="2000" dirty="0" err="1"/>
              <a:t>OneCard</a:t>
            </a:r>
            <a:endParaRPr lang="en-US" sz="2000" dirty="0"/>
          </a:p>
          <a:p>
            <a:pPr>
              <a:lnSpc>
                <a:spcPct val="150000"/>
              </a:lnSpc>
            </a:pPr>
            <a:r>
              <a:rPr lang="en-US" dirty="0"/>
              <a:t>Tax Exempt # is on the card</a:t>
            </a:r>
          </a:p>
          <a:p>
            <a:endParaRPr lang="en-US" dirty="0"/>
          </a:p>
        </p:txBody>
      </p:sp>
    </p:spTree>
    <p:extLst>
      <p:ext uri="{BB962C8B-B14F-4D97-AF65-F5344CB8AC3E}">
        <p14:creationId xmlns:p14="http://schemas.microsoft.com/office/powerpoint/2010/main" val="322144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B234-5055-476D-94DA-4D4638097C9E}"/>
              </a:ext>
            </a:extLst>
          </p:cNvPr>
          <p:cNvSpPr>
            <a:spLocks noGrp="1"/>
          </p:cNvSpPr>
          <p:nvPr>
            <p:ph type="title"/>
          </p:nvPr>
        </p:nvSpPr>
        <p:spPr/>
        <p:txBody>
          <a:bodyPr/>
          <a:lstStyle/>
          <a:p>
            <a:r>
              <a:rPr lang="en-US" dirty="0"/>
              <a:t>Tax Exemption</a:t>
            </a:r>
          </a:p>
        </p:txBody>
      </p:sp>
      <p:sp>
        <p:nvSpPr>
          <p:cNvPr id="3" name="Content Placeholder 2">
            <a:extLst>
              <a:ext uri="{FF2B5EF4-FFF2-40B4-BE49-F238E27FC236}">
                <a16:creationId xmlns:a16="http://schemas.microsoft.com/office/drawing/2014/main" id="{E7D9430E-8CED-4B35-9096-D43A6C81C3BE}"/>
              </a:ext>
            </a:extLst>
          </p:cNvPr>
          <p:cNvSpPr>
            <a:spLocks noGrp="1"/>
          </p:cNvSpPr>
          <p:nvPr>
            <p:ph idx="1"/>
          </p:nvPr>
        </p:nvSpPr>
        <p:spPr/>
        <p:txBody>
          <a:bodyPr>
            <a:normAutofit lnSpcReduction="10000"/>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500" dirty="0">
                <a:hlinkClick r:id="rId2"/>
              </a:rPr>
              <a:t>https://www.coloradomesa.edu/accounting-financial-services/tax-exemption.html</a:t>
            </a:r>
            <a:endParaRPr lang="en-US" sz="1500" dirty="0"/>
          </a:p>
          <a:p>
            <a:pPr marL="0" indent="0">
              <a:buNone/>
            </a:pPr>
            <a:endParaRPr lang="en-US" sz="1500" dirty="0"/>
          </a:p>
          <a:p>
            <a:endParaRPr lang="en-US" sz="1600" dirty="0"/>
          </a:p>
        </p:txBody>
      </p:sp>
      <p:pic>
        <p:nvPicPr>
          <p:cNvPr id="4" name="Picture 3">
            <a:extLst>
              <a:ext uri="{FF2B5EF4-FFF2-40B4-BE49-F238E27FC236}">
                <a16:creationId xmlns:a16="http://schemas.microsoft.com/office/drawing/2014/main" id="{94C4D7D1-9757-4EBA-B785-C3117AD5E3F5}"/>
              </a:ext>
            </a:extLst>
          </p:cNvPr>
          <p:cNvPicPr>
            <a:picLocks noChangeAspect="1"/>
          </p:cNvPicPr>
          <p:nvPr/>
        </p:nvPicPr>
        <p:blipFill>
          <a:blip r:embed="rId3"/>
          <a:stretch>
            <a:fillRect/>
          </a:stretch>
        </p:blipFill>
        <p:spPr>
          <a:xfrm>
            <a:off x="1788098" y="1066800"/>
            <a:ext cx="5567803" cy="4498852"/>
          </a:xfrm>
          <a:prstGeom prst="rect">
            <a:avLst/>
          </a:prstGeom>
        </p:spPr>
      </p:pic>
    </p:spTree>
    <p:extLst>
      <p:ext uri="{BB962C8B-B14F-4D97-AF65-F5344CB8AC3E}">
        <p14:creationId xmlns:p14="http://schemas.microsoft.com/office/powerpoint/2010/main" val="88891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chemeClr val="bg1"/>
                </a:solidFill>
              </a:rPr>
              <a:t>On The Road…</a:t>
            </a:r>
          </a:p>
        </p:txBody>
      </p:sp>
      <p:sp>
        <p:nvSpPr>
          <p:cNvPr id="3" name="Content Placeholder 2"/>
          <p:cNvSpPr>
            <a:spLocks noGrp="1"/>
          </p:cNvSpPr>
          <p:nvPr>
            <p:ph idx="1"/>
          </p:nvPr>
        </p:nvSpPr>
        <p:spPr/>
        <p:txBody>
          <a:bodyPr>
            <a:normAutofit fontScale="92500" lnSpcReduction="20000"/>
          </a:bodyPr>
          <a:lstStyle/>
          <a:p>
            <a:r>
              <a:rPr lang="en-US" dirty="0"/>
              <a:t>Meals</a:t>
            </a:r>
          </a:p>
          <a:p>
            <a:pPr lvl="1"/>
            <a:r>
              <a:rPr lang="en-US" dirty="0"/>
              <a:t>Do not put meal expense on your </a:t>
            </a:r>
            <a:r>
              <a:rPr lang="en-US" dirty="0" err="1"/>
              <a:t>OneCard</a:t>
            </a:r>
            <a:endParaRPr lang="en-US" dirty="0"/>
          </a:p>
          <a:p>
            <a:pPr lvl="2"/>
            <a:r>
              <a:rPr lang="en-US" dirty="0"/>
              <a:t>Per Diem is used for meal reimbursement</a:t>
            </a:r>
          </a:p>
          <a:p>
            <a:pPr lvl="2"/>
            <a:r>
              <a:rPr lang="en-US" dirty="0"/>
              <a:t>Student centric events are an exception</a:t>
            </a:r>
          </a:p>
          <a:p>
            <a:pPr lvl="3"/>
            <a:r>
              <a:rPr lang="en-US" dirty="0"/>
              <a:t>Refreshments and recruit expenses listed on you TA are allowed to be charged to your </a:t>
            </a:r>
            <a:r>
              <a:rPr lang="en-US" dirty="0" err="1"/>
              <a:t>OneCard</a:t>
            </a:r>
            <a:endParaRPr lang="en-US" dirty="0"/>
          </a:p>
          <a:p>
            <a:pPr lvl="3"/>
            <a:r>
              <a:rPr lang="en-US" dirty="0"/>
              <a:t>Team travel meals are allowed on </a:t>
            </a:r>
            <a:r>
              <a:rPr lang="en-US" dirty="0" err="1"/>
              <a:t>OneCard</a:t>
            </a:r>
            <a:endParaRPr lang="en-US" dirty="0"/>
          </a:p>
          <a:p>
            <a:pPr lvl="4"/>
            <a:r>
              <a:rPr lang="en-US" dirty="0"/>
              <a:t>Add tip to the meal receipt you keep </a:t>
            </a:r>
          </a:p>
          <a:p>
            <a:pPr lvl="1"/>
            <a:r>
              <a:rPr lang="en-US" dirty="0"/>
              <a:t>Meals Provided by Event In Lieu of Per Diem </a:t>
            </a:r>
          </a:p>
          <a:p>
            <a:pPr lvl="2"/>
            <a:r>
              <a:rPr lang="en-US" dirty="0"/>
              <a:t>Per Diem Will Not Be Reimbursed </a:t>
            </a:r>
          </a:p>
          <a:p>
            <a:r>
              <a:rPr lang="en-US" dirty="0"/>
              <a:t>Shuttle/Taxi/Subway/Other Transportation</a:t>
            </a:r>
          </a:p>
          <a:p>
            <a:pPr lvl="1"/>
            <a:r>
              <a:rPr lang="en-US" dirty="0"/>
              <a:t>All </a:t>
            </a:r>
            <a:r>
              <a:rPr lang="en-US" dirty="0" err="1"/>
              <a:t>OneCard</a:t>
            </a:r>
            <a:r>
              <a:rPr lang="en-US" dirty="0"/>
              <a:t> expenses require a receipt</a:t>
            </a:r>
          </a:p>
          <a:p>
            <a:pPr lvl="1"/>
            <a:r>
              <a:rPr lang="en-US" dirty="0"/>
              <a:t>Out of pocket expenses $25 and over require a receipt</a:t>
            </a:r>
          </a:p>
          <a:p>
            <a:pPr lvl="1"/>
            <a:r>
              <a:rPr lang="en-US" dirty="0"/>
              <a:t>Out of pocket expenses under $25 do not require a receipt</a:t>
            </a:r>
          </a:p>
        </p:txBody>
      </p:sp>
    </p:spTree>
    <p:extLst>
      <p:ext uri="{BB962C8B-B14F-4D97-AF65-F5344CB8AC3E}">
        <p14:creationId xmlns:p14="http://schemas.microsoft.com/office/powerpoint/2010/main" val="20911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chemeClr val="bg1"/>
                </a:solidFill>
              </a:rPr>
              <a:t>On the Road…</a:t>
            </a:r>
          </a:p>
        </p:txBody>
      </p:sp>
      <p:sp>
        <p:nvSpPr>
          <p:cNvPr id="3" name="Content Placeholder 2"/>
          <p:cNvSpPr>
            <a:spLocks noGrp="1"/>
          </p:cNvSpPr>
          <p:nvPr>
            <p:ph idx="1"/>
          </p:nvPr>
        </p:nvSpPr>
        <p:spPr/>
        <p:txBody>
          <a:bodyPr>
            <a:normAutofit fontScale="92500"/>
          </a:bodyPr>
          <a:lstStyle/>
          <a:p>
            <a:r>
              <a:rPr lang="en-US" dirty="0"/>
              <a:t>Rental Vehicles</a:t>
            </a:r>
          </a:p>
          <a:p>
            <a:pPr lvl="1"/>
            <a:r>
              <a:rPr lang="en-US" dirty="0"/>
              <a:t>Receipt Required/Rental Agreement is Insufficient</a:t>
            </a:r>
          </a:p>
          <a:p>
            <a:pPr lvl="1"/>
            <a:r>
              <a:rPr lang="en-US" dirty="0"/>
              <a:t>Your </a:t>
            </a:r>
            <a:r>
              <a:rPr lang="en-US" dirty="0" err="1"/>
              <a:t>OneCard</a:t>
            </a:r>
            <a:r>
              <a:rPr lang="en-US" dirty="0"/>
              <a:t> provides the insurance if the rented vehicle(s) are below 8 seats. Please waive the Collision Damage Waivers (CDW) insurance from the rental agency. </a:t>
            </a:r>
          </a:p>
          <a:p>
            <a:pPr lvl="1"/>
            <a:r>
              <a:rPr lang="en-US" dirty="0"/>
              <a:t>Vehicles with 8 seats or more please accept the rental insurance.</a:t>
            </a:r>
          </a:p>
          <a:p>
            <a:r>
              <a:rPr lang="en-US" dirty="0"/>
              <a:t>Lodging</a:t>
            </a:r>
          </a:p>
          <a:p>
            <a:pPr lvl="1"/>
            <a:r>
              <a:rPr lang="en-US" dirty="0"/>
              <a:t>Receipt Required/No Balance Due on Receipt</a:t>
            </a:r>
          </a:p>
          <a:p>
            <a:r>
              <a:rPr lang="en-US" dirty="0"/>
              <a:t>Baggage Fees</a:t>
            </a:r>
          </a:p>
          <a:p>
            <a:pPr lvl="1"/>
            <a:r>
              <a:rPr lang="en-US" dirty="0"/>
              <a:t>Receipt Required</a:t>
            </a:r>
          </a:p>
          <a:p>
            <a:endParaRPr lang="en-US" dirty="0"/>
          </a:p>
        </p:txBody>
      </p:sp>
    </p:spTree>
    <p:extLst>
      <p:ext uri="{BB962C8B-B14F-4D97-AF65-F5344CB8AC3E}">
        <p14:creationId xmlns:p14="http://schemas.microsoft.com/office/powerpoint/2010/main" val="201328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chemeClr val="bg1"/>
                </a:solidFill>
              </a:rPr>
              <a:t>On the Road…</a:t>
            </a:r>
          </a:p>
        </p:txBody>
      </p:sp>
      <p:sp>
        <p:nvSpPr>
          <p:cNvPr id="3" name="Content Placeholder 2"/>
          <p:cNvSpPr>
            <a:spLocks noGrp="1"/>
          </p:cNvSpPr>
          <p:nvPr>
            <p:ph idx="1"/>
          </p:nvPr>
        </p:nvSpPr>
        <p:spPr/>
        <p:txBody>
          <a:bodyPr/>
          <a:lstStyle/>
          <a:p>
            <a:r>
              <a:rPr lang="en-US" dirty="0"/>
              <a:t>Fuel</a:t>
            </a:r>
          </a:p>
          <a:p>
            <a:pPr lvl="1"/>
            <a:r>
              <a:rPr lang="en-US" dirty="0"/>
              <a:t>Receipt Required</a:t>
            </a:r>
          </a:p>
          <a:p>
            <a:pPr lvl="1"/>
            <a:r>
              <a:rPr lang="en-US" dirty="0"/>
              <a:t>Pre-authorization Not Accepted for Reimbursement</a:t>
            </a:r>
          </a:p>
          <a:p>
            <a:r>
              <a:rPr lang="en-US" dirty="0"/>
              <a:t>Personal Vehicle</a:t>
            </a:r>
          </a:p>
          <a:p>
            <a:pPr lvl="1"/>
            <a:r>
              <a:rPr lang="en-US" dirty="0"/>
              <a:t>Mileage Reimbursement</a:t>
            </a:r>
          </a:p>
          <a:p>
            <a:pPr lvl="2"/>
            <a:r>
              <a:rPr lang="en-US" dirty="0"/>
              <a:t>2WD Rate $0.53 per Mile</a:t>
            </a:r>
          </a:p>
          <a:p>
            <a:pPr lvl="2"/>
            <a:r>
              <a:rPr lang="en-US" dirty="0"/>
              <a:t>4WD Rate $0.56 per Mile (Nov. 1 through Apr. 1 only)</a:t>
            </a:r>
          </a:p>
          <a:p>
            <a:pPr lvl="3"/>
            <a:r>
              <a:rPr lang="en-US" dirty="0"/>
              <a:t>If adverse weather conditions occur during travel outside 4WD date window, explain in comments section of TER</a:t>
            </a:r>
          </a:p>
        </p:txBody>
      </p:sp>
    </p:spTree>
    <p:extLst>
      <p:ext uri="{BB962C8B-B14F-4D97-AF65-F5344CB8AC3E}">
        <p14:creationId xmlns:p14="http://schemas.microsoft.com/office/powerpoint/2010/main" val="2058923222"/>
      </p:ext>
    </p:extLst>
  </p:cSld>
  <p:clrMapOvr>
    <a:masterClrMapping/>
  </p:clrMapOvr>
</p:sld>
</file>

<file path=ppt/theme/theme1.xml><?xml version="1.0" encoding="utf-8"?>
<a:theme xmlns:a="http://schemas.openxmlformats.org/drawingml/2006/main" name="CMU_PowerPoint Template1">
  <a:themeElements>
    <a:clrScheme name="CMU Style 1">
      <a:dk1>
        <a:srgbClr val="5D0022"/>
      </a:dk1>
      <a:lt1>
        <a:sysClr val="window" lastClr="FFFFFF"/>
      </a:lt1>
      <a:dk2>
        <a:srgbClr val="000000"/>
      </a:dk2>
      <a:lt2>
        <a:srgbClr val="B5A899"/>
      </a:lt2>
      <a:accent1>
        <a:srgbClr val="44697D"/>
      </a:accent1>
      <a:accent2>
        <a:srgbClr val="969696"/>
      </a:accent2>
      <a:accent3>
        <a:srgbClr val="828C63"/>
      </a:accent3>
      <a:accent4>
        <a:srgbClr val="A8441F"/>
      </a:accent4>
      <a:accent5>
        <a:srgbClr val="316162"/>
      </a:accent5>
      <a:accent6>
        <a:srgbClr val="8C7F70"/>
      </a:accent6>
      <a:hlink>
        <a:srgbClr val="5D0022"/>
      </a:hlink>
      <a:folHlink>
        <a:srgbClr val="6D5E51"/>
      </a:folHlink>
    </a:clrScheme>
    <a:fontScheme name="CMU Alternative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9AB36B00752B42A250F57A5A8D1D0F" ma:contentTypeVersion="11" ma:contentTypeDescription="Create a new document." ma:contentTypeScope="" ma:versionID="0682116e4da864c8279cd0ea1b9fa2da">
  <xsd:schema xmlns:xsd="http://www.w3.org/2001/XMLSchema" xmlns:xs="http://www.w3.org/2001/XMLSchema" xmlns:p="http://schemas.microsoft.com/office/2006/metadata/properties" xmlns:ns3="e1d314f8-b26a-4de1-a0c7-dc17f37158d3" xmlns:ns4="e136b754-b886-46e0-aa8b-269ada5a3acc" targetNamespace="http://schemas.microsoft.com/office/2006/metadata/properties" ma:root="true" ma:fieldsID="9ac6751912dca12ea78aee956ffe4bfe" ns3:_="" ns4:_="">
    <xsd:import namespace="e1d314f8-b26a-4de1-a0c7-dc17f37158d3"/>
    <xsd:import namespace="e136b754-b886-46e0-aa8b-269ada5a3ac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314f8-b26a-4de1-a0c7-dc17f37158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6b754-b886-46e0-aa8b-269ada5a3a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49B80-E244-4781-A7F0-4AB719751F5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136b754-b886-46e0-aa8b-269ada5a3acc"/>
    <ds:schemaRef ds:uri="http://purl.org/dc/terms/"/>
    <ds:schemaRef ds:uri="e1d314f8-b26a-4de1-a0c7-dc17f37158d3"/>
    <ds:schemaRef ds:uri="http://www.w3.org/XML/1998/namespace"/>
    <ds:schemaRef ds:uri="http://purl.org/dc/dcmitype/"/>
  </ds:schemaRefs>
</ds:datastoreItem>
</file>

<file path=customXml/itemProps2.xml><?xml version="1.0" encoding="utf-8"?>
<ds:datastoreItem xmlns:ds="http://schemas.openxmlformats.org/officeDocument/2006/customXml" ds:itemID="{6202504E-5AAC-4A6A-B698-3E30FDFD8628}">
  <ds:schemaRefs>
    <ds:schemaRef ds:uri="http://schemas.microsoft.com/sharepoint/v3/contenttype/forms"/>
  </ds:schemaRefs>
</ds:datastoreItem>
</file>

<file path=customXml/itemProps3.xml><?xml version="1.0" encoding="utf-8"?>
<ds:datastoreItem xmlns:ds="http://schemas.openxmlformats.org/officeDocument/2006/customXml" ds:itemID="{0D8C6B5B-EA3A-4576-9801-D670D22BD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314f8-b26a-4de1-a0c7-dc17f37158d3"/>
    <ds:schemaRef ds:uri="e136b754-b886-46e0-aa8b-269ada5a3a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2647</TotalTime>
  <Words>1328</Words>
  <Application>Microsoft Office PowerPoint</Application>
  <PresentationFormat>On-screen Show (4:3)</PresentationFormat>
  <Paragraphs>185</Paragraphs>
  <Slides>35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Georgia</vt:lpstr>
      <vt:lpstr>Verdana</vt:lpstr>
      <vt:lpstr>Wingdings</vt:lpstr>
      <vt:lpstr>CMU_PowerPoint Template1</vt:lpstr>
      <vt:lpstr>Worksheet</vt:lpstr>
      <vt:lpstr>Travel Training</vt:lpstr>
      <vt:lpstr>Overview of Blanket Travel</vt:lpstr>
      <vt:lpstr>Overview of Non-Blanket Travel</vt:lpstr>
      <vt:lpstr>PowerPoint Presentation</vt:lpstr>
      <vt:lpstr>CMU OneCard</vt:lpstr>
      <vt:lpstr>Tax Exemption</vt:lpstr>
      <vt:lpstr>On The Road…</vt:lpstr>
      <vt:lpstr>On the Road…</vt:lpstr>
      <vt:lpstr>On the Road…</vt:lpstr>
      <vt:lpstr>Valid Lodging Receipt </vt:lpstr>
      <vt:lpstr>Valid Rental Car Receipt</vt:lpstr>
      <vt:lpstr>Valid Baggage Fee Receipt</vt:lpstr>
      <vt:lpstr>Valid Fuel Receipts</vt:lpstr>
      <vt:lpstr>PowerPoint Presentation</vt:lpstr>
      <vt:lpstr>PowerPoint Presentation</vt:lpstr>
      <vt:lpstr>Travel Expense Report</vt:lpstr>
      <vt:lpstr>PowerPoint Presentation</vt:lpstr>
      <vt:lpstr>Blanket Travel Review</vt:lpstr>
      <vt:lpstr>Non-Blanket Travel Review</vt:lpstr>
      <vt:lpstr>Reallocating Expenses in Access</vt:lpstr>
      <vt:lpstr>Reallocating Expenses in Access</vt:lpstr>
      <vt:lpstr>Reallocating Expenses in Access</vt:lpstr>
      <vt:lpstr>Reallocating Expenses in Access</vt:lpstr>
      <vt:lpstr>Reallocating Expenses in Access</vt:lpstr>
      <vt:lpstr>Uploading Receipts</vt:lpstr>
      <vt:lpstr>Uploading Receipts</vt:lpstr>
      <vt:lpstr>Uploading Receipts</vt:lpstr>
      <vt:lpstr>Submitting for Approval</vt:lpstr>
      <vt:lpstr>Submitting for Approval</vt:lpstr>
      <vt:lpstr>Submitting for Approval</vt:lpstr>
      <vt:lpstr>Submitting for Approval</vt:lpstr>
      <vt:lpstr>Submitting for Approval</vt:lpstr>
      <vt:lpstr>PowerPoint Presentation</vt:lpstr>
      <vt:lpstr>Reimbursement Issues</vt:lpstr>
      <vt:lpstr>End</vt:lpstr>
    </vt:vector>
  </TitlesOfParts>
  <Company>Mesa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Card Program</dc:title>
  <dc:creator>tmundy</dc:creator>
  <cp:lastModifiedBy>DeGeus, Richard</cp:lastModifiedBy>
  <cp:revision>179</cp:revision>
  <dcterms:created xsi:type="dcterms:W3CDTF">2011-09-15T19:47:36Z</dcterms:created>
  <dcterms:modified xsi:type="dcterms:W3CDTF">2022-05-20T14:44:53Z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0x010100E69AB36B00752B42A250F57A5A8D1D0F</vt:lpwstr>
  </property>
</Properties>
</file>