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3"/>
  </p:notesMasterIdLst>
  <p:handoutMasterIdLst>
    <p:handoutMasterId r:id="rId74"/>
  </p:handoutMasterIdLst>
  <p:sldIdLst>
    <p:sldId id="344" r:id="rId2"/>
    <p:sldId id="289" r:id="rId3"/>
    <p:sldId id="446" r:id="rId4"/>
    <p:sldId id="426" r:id="rId5"/>
    <p:sldId id="345" r:id="rId6"/>
    <p:sldId id="346" r:id="rId7"/>
    <p:sldId id="347" r:id="rId8"/>
    <p:sldId id="383" r:id="rId9"/>
    <p:sldId id="303" r:id="rId10"/>
    <p:sldId id="302" r:id="rId11"/>
    <p:sldId id="301" r:id="rId12"/>
    <p:sldId id="427" r:id="rId13"/>
    <p:sldId id="444" r:id="rId14"/>
    <p:sldId id="381" r:id="rId15"/>
    <p:sldId id="382" r:id="rId16"/>
    <p:sldId id="348" r:id="rId17"/>
    <p:sldId id="325" r:id="rId18"/>
    <p:sldId id="349" r:id="rId19"/>
    <p:sldId id="384" r:id="rId20"/>
    <p:sldId id="376" r:id="rId21"/>
    <p:sldId id="385" r:id="rId22"/>
    <p:sldId id="386" r:id="rId23"/>
    <p:sldId id="387" r:id="rId24"/>
    <p:sldId id="388" r:id="rId25"/>
    <p:sldId id="389" r:id="rId26"/>
    <p:sldId id="390" r:id="rId27"/>
    <p:sldId id="391" r:id="rId28"/>
    <p:sldId id="392" r:id="rId29"/>
    <p:sldId id="393" r:id="rId30"/>
    <p:sldId id="394" r:id="rId31"/>
    <p:sldId id="429" r:id="rId32"/>
    <p:sldId id="430" r:id="rId33"/>
    <p:sldId id="431" r:id="rId34"/>
    <p:sldId id="432" r:id="rId35"/>
    <p:sldId id="435" r:id="rId36"/>
    <p:sldId id="395" r:id="rId37"/>
    <p:sldId id="397" r:id="rId38"/>
    <p:sldId id="398" r:id="rId39"/>
    <p:sldId id="399" r:id="rId40"/>
    <p:sldId id="400" r:id="rId41"/>
    <p:sldId id="401" r:id="rId42"/>
    <p:sldId id="402" r:id="rId43"/>
    <p:sldId id="403" r:id="rId44"/>
    <p:sldId id="404" r:id="rId45"/>
    <p:sldId id="405" r:id="rId46"/>
    <p:sldId id="406" r:id="rId47"/>
    <p:sldId id="407" r:id="rId48"/>
    <p:sldId id="408" r:id="rId49"/>
    <p:sldId id="409" r:id="rId50"/>
    <p:sldId id="411" r:id="rId51"/>
    <p:sldId id="410" r:id="rId52"/>
    <p:sldId id="412" r:id="rId53"/>
    <p:sldId id="413" r:id="rId54"/>
    <p:sldId id="414" r:id="rId55"/>
    <p:sldId id="415" r:id="rId56"/>
    <p:sldId id="436" r:id="rId57"/>
    <p:sldId id="437" r:id="rId58"/>
    <p:sldId id="438" r:id="rId59"/>
    <p:sldId id="439" r:id="rId60"/>
    <p:sldId id="440" r:id="rId61"/>
    <p:sldId id="441" r:id="rId62"/>
    <p:sldId id="442" r:id="rId63"/>
    <p:sldId id="443" r:id="rId64"/>
    <p:sldId id="417" r:id="rId65"/>
    <p:sldId id="418" r:id="rId66"/>
    <p:sldId id="419" r:id="rId67"/>
    <p:sldId id="420" r:id="rId68"/>
    <p:sldId id="421" r:id="rId69"/>
    <p:sldId id="447" r:id="rId70"/>
    <p:sldId id="422" r:id="rId71"/>
    <p:sldId id="423" r:id="rId72"/>
  </p:sldIdLst>
  <p:sldSz cx="9144000" cy="6858000" type="screen4x3"/>
  <p:notesSz cx="7010400" cy="9296400"/>
  <p:defaultTextStyle>
    <a:defPPr>
      <a:defRPr lang="en-US"/>
    </a:defPPr>
    <a:lvl1pPr algn="l" rtl="0" eaLnBrk="0" fontAlgn="base" hangingPunct="0">
      <a:spcBef>
        <a:spcPct val="0"/>
      </a:spcBef>
      <a:spcAft>
        <a:spcPct val="0"/>
      </a:spcAft>
      <a:defRPr sz="36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36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36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36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3600" kern="1200">
        <a:solidFill>
          <a:schemeClr val="tx1"/>
        </a:solidFill>
        <a:latin typeface="Times New Roman" panose="02020603050405020304" pitchFamily="18" charset="0"/>
        <a:ea typeface="+mn-ea"/>
        <a:cs typeface="+mn-cs"/>
      </a:defRPr>
    </a:lvl5pPr>
    <a:lvl6pPr marL="2286000" algn="l" defTabSz="914400" rtl="0" eaLnBrk="1" latinLnBrk="0" hangingPunct="1">
      <a:defRPr sz="3600" kern="1200">
        <a:solidFill>
          <a:schemeClr val="tx1"/>
        </a:solidFill>
        <a:latin typeface="Times New Roman" panose="02020603050405020304" pitchFamily="18" charset="0"/>
        <a:ea typeface="+mn-ea"/>
        <a:cs typeface="+mn-cs"/>
      </a:defRPr>
    </a:lvl6pPr>
    <a:lvl7pPr marL="2743200" algn="l" defTabSz="914400" rtl="0" eaLnBrk="1" latinLnBrk="0" hangingPunct="1">
      <a:defRPr sz="3600" kern="1200">
        <a:solidFill>
          <a:schemeClr val="tx1"/>
        </a:solidFill>
        <a:latin typeface="Times New Roman" panose="02020603050405020304" pitchFamily="18" charset="0"/>
        <a:ea typeface="+mn-ea"/>
        <a:cs typeface="+mn-cs"/>
      </a:defRPr>
    </a:lvl7pPr>
    <a:lvl8pPr marL="3200400" algn="l" defTabSz="914400" rtl="0" eaLnBrk="1" latinLnBrk="0" hangingPunct="1">
      <a:defRPr sz="3600" kern="1200">
        <a:solidFill>
          <a:schemeClr val="tx1"/>
        </a:solidFill>
        <a:latin typeface="Times New Roman" panose="02020603050405020304" pitchFamily="18" charset="0"/>
        <a:ea typeface="+mn-ea"/>
        <a:cs typeface="+mn-cs"/>
      </a:defRPr>
    </a:lvl8pPr>
    <a:lvl9pPr marL="3657600" algn="l" defTabSz="914400" rtl="0" eaLnBrk="1" latinLnBrk="0" hangingPunct="1">
      <a:defRPr sz="36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06" autoAdjust="0"/>
    <p:restoredTop sz="90941" autoAdjust="0"/>
  </p:normalViewPr>
  <p:slideViewPr>
    <p:cSldViewPr>
      <p:cViewPr varScale="1">
        <p:scale>
          <a:sx n="90" d="100"/>
          <a:sy n="90" d="100"/>
        </p:scale>
        <p:origin x="1467" y="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eaLnBrk="1" hangingPunct="1">
              <a:defRPr sz="1200"/>
            </a:lvl1pPr>
          </a:lstStyle>
          <a:p>
            <a:pPr>
              <a:defRPr/>
            </a:pPr>
            <a:endParaRPr lang="en-US"/>
          </a:p>
        </p:txBody>
      </p:sp>
      <p:sp>
        <p:nvSpPr>
          <p:cNvPr id="16387" name="Rectangle 3"/>
          <p:cNvSpPr>
            <a:spLocks noGrp="1" noChangeArrowheads="1"/>
          </p:cNvSpPr>
          <p:nvPr>
            <p:ph type="dt" sz="quarter" idx="1"/>
          </p:nvPr>
        </p:nvSpPr>
        <p:spPr bwMode="auto">
          <a:xfrm>
            <a:off x="3971925"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algn="r" eaLnBrk="1" hangingPunct="1">
              <a:defRPr sz="1200"/>
            </a:lvl1pPr>
          </a:lstStyle>
          <a:p>
            <a:pPr>
              <a:defRPr/>
            </a:pPr>
            <a:endParaRPr lang="en-US"/>
          </a:p>
        </p:txBody>
      </p:sp>
      <p:sp>
        <p:nvSpPr>
          <p:cNvPr id="16388" name="Rectangle 4"/>
          <p:cNvSpPr>
            <a:spLocks noGrp="1" noChangeArrowheads="1"/>
          </p:cNvSpPr>
          <p:nvPr>
            <p:ph type="ftr" sz="quarter" idx="2"/>
          </p:nvPr>
        </p:nvSpPr>
        <p:spPr bwMode="auto">
          <a:xfrm>
            <a:off x="0" y="8831263"/>
            <a:ext cx="3038475" cy="465137"/>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eaLnBrk="1" hangingPunct="1">
              <a:defRPr sz="1200"/>
            </a:lvl1pPr>
          </a:lstStyle>
          <a:p>
            <a:pPr>
              <a:defRPr/>
            </a:pPr>
            <a:endParaRPr lang="en-US"/>
          </a:p>
        </p:txBody>
      </p:sp>
      <p:sp>
        <p:nvSpPr>
          <p:cNvPr id="16389" name="Rectangle 5"/>
          <p:cNvSpPr>
            <a:spLocks noGrp="1" noChangeArrowheads="1"/>
          </p:cNvSpPr>
          <p:nvPr>
            <p:ph type="sldNum" sz="quarter" idx="3"/>
          </p:nvPr>
        </p:nvSpPr>
        <p:spPr bwMode="auto">
          <a:xfrm>
            <a:off x="3971925" y="8831263"/>
            <a:ext cx="3038475" cy="465137"/>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algn="r" eaLnBrk="1" hangingPunct="1">
              <a:defRPr sz="1200"/>
            </a:lvl1pPr>
          </a:lstStyle>
          <a:p>
            <a:fld id="{4DBC83CC-276F-4613-839C-7FEB0A07AAAD}" type="slidenum">
              <a:rPr lang="en-US" altLang="en-US"/>
              <a:pPr/>
              <a:t>‹#›</a:t>
            </a:fld>
            <a:endParaRPr lang="en-US" altLang="en-US"/>
          </a:p>
        </p:txBody>
      </p:sp>
    </p:spTree>
    <p:extLst>
      <p:ext uri="{BB962C8B-B14F-4D97-AF65-F5344CB8AC3E}">
        <p14:creationId xmlns:p14="http://schemas.microsoft.com/office/powerpoint/2010/main" val="1570918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eaLnBrk="1" hangingPunct="1">
              <a:defRPr sz="1200"/>
            </a:lvl1pPr>
          </a:lstStyle>
          <a:p>
            <a:pPr>
              <a:defRPr/>
            </a:pPr>
            <a:endParaRPr lang="en-US"/>
          </a:p>
        </p:txBody>
      </p:sp>
      <p:sp>
        <p:nvSpPr>
          <p:cNvPr id="31747" name="Rectangle 3"/>
          <p:cNvSpPr>
            <a:spLocks noGrp="1" noChangeArrowheads="1"/>
          </p:cNvSpPr>
          <p:nvPr>
            <p:ph type="dt" idx="1"/>
          </p:nvPr>
        </p:nvSpPr>
        <p:spPr bwMode="auto">
          <a:xfrm>
            <a:off x="3970338"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algn="r" eaLnBrk="1" hangingPunct="1">
              <a:defRPr sz="1200"/>
            </a:lvl1pPr>
          </a:lstStyle>
          <a:p>
            <a:pPr>
              <a:defRPr/>
            </a:pPr>
            <a:endParaRPr lang="en-US"/>
          </a:p>
        </p:txBody>
      </p:sp>
      <p:sp>
        <p:nvSpPr>
          <p:cNvPr id="6042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9" name="Rectangle 5"/>
          <p:cNvSpPr>
            <a:spLocks noGrp="1" noChangeArrowheads="1"/>
          </p:cNvSpPr>
          <p:nvPr>
            <p:ph type="body" sz="quarter" idx="3"/>
          </p:nvPr>
        </p:nvSpPr>
        <p:spPr bwMode="auto">
          <a:xfrm>
            <a:off x="701675" y="4416425"/>
            <a:ext cx="5607050" cy="4183063"/>
          </a:xfrm>
          <a:prstGeom prst="rect">
            <a:avLst/>
          </a:prstGeom>
          <a:noFill/>
          <a:ln>
            <a:noFill/>
          </a:ln>
          <a:effectLst/>
          <a:ex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50" name="Rectangle 6"/>
          <p:cNvSpPr>
            <a:spLocks noGrp="1" noChangeArrowheads="1"/>
          </p:cNvSpPr>
          <p:nvPr>
            <p:ph type="ftr" sz="quarter" idx="4"/>
          </p:nvPr>
        </p:nvSpPr>
        <p:spPr bwMode="auto">
          <a:xfrm>
            <a:off x="0" y="8829675"/>
            <a:ext cx="3038475" cy="465138"/>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eaLnBrk="1" hangingPunct="1">
              <a:defRPr sz="1200"/>
            </a:lvl1pPr>
          </a:lstStyle>
          <a:p>
            <a:pPr>
              <a:defRPr/>
            </a:pPr>
            <a:endParaRPr lang="en-US"/>
          </a:p>
        </p:txBody>
      </p:sp>
      <p:sp>
        <p:nvSpPr>
          <p:cNvPr id="31751" name="Rectangle 7"/>
          <p:cNvSpPr>
            <a:spLocks noGrp="1" noChangeArrowheads="1"/>
          </p:cNvSpPr>
          <p:nvPr>
            <p:ph type="sldNum" sz="quarter" idx="5"/>
          </p:nvPr>
        </p:nvSpPr>
        <p:spPr bwMode="auto">
          <a:xfrm>
            <a:off x="3970338" y="8829675"/>
            <a:ext cx="3038475" cy="465138"/>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algn="r" eaLnBrk="1" hangingPunct="1">
              <a:defRPr sz="1200"/>
            </a:lvl1pPr>
          </a:lstStyle>
          <a:p>
            <a:fld id="{08C1F0FD-ED98-4626-B51E-481AB6501029}" type="slidenum">
              <a:rPr lang="en-US" altLang="en-US"/>
              <a:pPr/>
              <a:t>‹#›</a:t>
            </a:fld>
            <a:endParaRPr lang="en-US" altLang="en-US"/>
          </a:p>
        </p:txBody>
      </p:sp>
    </p:spTree>
    <p:extLst>
      <p:ext uri="{BB962C8B-B14F-4D97-AF65-F5344CB8AC3E}">
        <p14:creationId xmlns:p14="http://schemas.microsoft.com/office/powerpoint/2010/main" val="21591097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F7E414A-268C-43C1-9E94-CD1C8F1E8895}" type="slidenum">
              <a:rPr lang="en-US" altLang="en-US">
                <a:latin typeface="Arial" panose="020B0604020202020204" pitchFamily="34" charset="0"/>
              </a:rPr>
              <a:pPr>
                <a:spcBef>
                  <a:spcPct val="0"/>
                </a:spcBef>
              </a:pPr>
              <a:t>2</a:t>
            </a:fld>
            <a:endParaRPr lang="en-US" altLang="en-US">
              <a:latin typeface="Arial" panose="020B0604020202020204" pitchFamily="34"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1175269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8AFBB91-6F67-4C50-B246-7C118DD0DD3A}" type="slidenum">
              <a:rPr lang="en-US" altLang="en-US"/>
              <a:pPr>
                <a:spcBef>
                  <a:spcPct val="0"/>
                </a:spcBef>
              </a:pPr>
              <a:t>37</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6431742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F8BAAF3-AE03-4FE9-A56B-FB5D2C491393}" type="slidenum">
              <a:rPr lang="en-US" altLang="en-US"/>
              <a:pPr>
                <a:spcBef>
                  <a:spcPct val="0"/>
                </a:spcBef>
              </a:pPr>
              <a:t>38</a:t>
            </a:fld>
            <a:endParaRPr lang="en-US" alt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6888146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B25C65B-C728-45E5-9FA4-8ED36A7ED964}" type="slidenum">
              <a:rPr lang="en-US" altLang="en-US"/>
              <a:pPr>
                <a:spcBef>
                  <a:spcPct val="0"/>
                </a:spcBef>
              </a:pPr>
              <a:t>41</a:t>
            </a:fld>
            <a:endParaRPr lang="en-US" alt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5532665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F0EC9C6-5B27-452E-88C7-6583A14132FE}" type="slidenum">
              <a:rPr lang="en-US" altLang="en-US"/>
              <a:pPr>
                <a:spcBef>
                  <a:spcPct val="0"/>
                </a:spcBef>
              </a:pPr>
              <a:t>43</a:t>
            </a:fld>
            <a:endParaRPr lang="en-US" alt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4792052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2BD9B18-B358-4E38-A09A-AD7977A83D46}" type="slidenum">
              <a:rPr lang="en-US" altLang="en-US"/>
              <a:pPr>
                <a:spcBef>
                  <a:spcPct val="0"/>
                </a:spcBef>
              </a:pPr>
              <a:t>44</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477645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49B5064-C907-49F8-BCF3-3E37F8492A1B}" type="slidenum">
              <a:rPr lang="en-US" altLang="en-US"/>
              <a:pPr>
                <a:spcBef>
                  <a:spcPct val="0"/>
                </a:spcBef>
              </a:pPr>
              <a:t>45</a:t>
            </a:fld>
            <a:endParaRPr lang="en-US" alt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6737348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B29DDF3-C69C-43DC-A7AE-2B37C61181EE}" type="slidenum">
              <a:rPr lang="en-US" altLang="en-US"/>
              <a:pPr>
                <a:spcBef>
                  <a:spcPct val="0"/>
                </a:spcBef>
              </a:pPr>
              <a:t>47</a:t>
            </a:fld>
            <a:endParaRPr lang="en-US" alt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5195314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D9C88C0-EBDA-4092-ADB8-812DEE4C50AF}" type="slidenum">
              <a:rPr lang="en-US" altLang="en-US"/>
              <a:pPr>
                <a:spcBef>
                  <a:spcPct val="0"/>
                </a:spcBef>
              </a:pPr>
              <a:t>49</a:t>
            </a:fld>
            <a:endParaRPr lang="en-US" alt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7506294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CED35DA-D899-4369-B9B8-D620F3F9BB47}" type="slidenum">
              <a:rPr lang="en-US" altLang="en-US"/>
              <a:pPr>
                <a:spcBef>
                  <a:spcPct val="0"/>
                </a:spcBef>
              </a:pPr>
              <a:t>51</a:t>
            </a:fld>
            <a:endParaRPr lang="en-US" alt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0040198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43E5A45-D0BC-4473-AFD6-E18F7878903C}" type="slidenum">
              <a:rPr lang="en-US" altLang="en-US"/>
              <a:pPr>
                <a:spcBef>
                  <a:spcPct val="0"/>
                </a:spcBef>
              </a:pPr>
              <a:t>53</a:t>
            </a:fld>
            <a:endParaRPr lang="en-US" alt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4218344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F7E414A-268C-43C1-9E94-CD1C8F1E8895}" type="slidenum">
              <a:rPr lang="en-US" altLang="en-US">
                <a:latin typeface="Arial" panose="020B0604020202020204" pitchFamily="34" charset="0"/>
              </a:rPr>
              <a:pPr>
                <a:spcBef>
                  <a:spcPct val="0"/>
                </a:spcBef>
              </a:pPr>
              <a:t>3</a:t>
            </a:fld>
            <a:endParaRPr lang="en-US" altLang="en-US">
              <a:latin typeface="Arial" panose="020B0604020202020204" pitchFamily="34"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1175269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21060EC-B404-43D0-AED8-6BACE589E7CC}" type="slidenum">
              <a:rPr lang="en-US" altLang="en-US"/>
              <a:pPr>
                <a:spcBef>
                  <a:spcPct val="0"/>
                </a:spcBef>
              </a:pPr>
              <a:t>54</a:t>
            </a:fld>
            <a:endParaRPr lang="en-US" alt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Activity idea:  Have candidates pair up and generate guiding questions for student-constructed assignment that fits their disciplines.    </a:t>
            </a:r>
          </a:p>
          <a:p>
            <a:pPr eaLnBrk="1" hangingPunct="1"/>
            <a:r>
              <a:rPr lang="en-US" altLang="en-US" smtClean="0"/>
              <a:t>Fine</a:t>
            </a:r>
          </a:p>
        </p:txBody>
      </p:sp>
    </p:spTree>
    <p:extLst>
      <p:ext uri="{BB962C8B-B14F-4D97-AF65-F5344CB8AC3E}">
        <p14:creationId xmlns:p14="http://schemas.microsoft.com/office/powerpoint/2010/main" val="10248013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27F2AE2-3A63-4043-9973-F6BEC9889992}" type="slidenum">
              <a:rPr lang="en-US" altLang="en-US"/>
              <a:pPr>
                <a:spcBef>
                  <a:spcPct val="0"/>
                </a:spcBef>
              </a:pPr>
              <a:t>55</a:t>
            </a:fld>
            <a:endParaRPr lang="en-US" alt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7523161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21C06E1-5C8F-43DF-B865-F1CE2A0CCC91}" type="slidenum">
              <a:rPr lang="en-US" altLang="en-US" smtClean="0"/>
              <a:pPr>
                <a:spcBef>
                  <a:spcPct val="0"/>
                </a:spcBef>
              </a:pPr>
              <a:t>61</a:t>
            </a:fld>
            <a:endParaRPr lang="en-US" altLang="en-US"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We suggest that you first model how to improve one such question. </a:t>
            </a:r>
          </a:p>
          <a:p>
            <a:pPr eaLnBrk="1" hangingPunct="1"/>
            <a:r>
              <a:rPr lang="en-US" altLang="en-US" smtClean="0"/>
              <a:t>Done in handout</a:t>
            </a:r>
          </a:p>
        </p:txBody>
      </p:sp>
    </p:spTree>
    <p:extLst>
      <p:ext uri="{BB962C8B-B14F-4D97-AF65-F5344CB8AC3E}">
        <p14:creationId xmlns:p14="http://schemas.microsoft.com/office/powerpoint/2010/main" val="36355170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4DAE6B9-B53E-4A78-8DEF-FF15A5DD610D}" type="slidenum">
              <a:rPr lang="en-US" altLang="en-US" smtClean="0"/>
              <a:pPr>
                <a:spcBef>
                  <a:spcPct val="0"/>
                </a:spcBef>
              </a:pPr>
              <a:t>62</a:t>
            </a:fld>
            <a:endParaRPr lang="en-US" altLang="en-US"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We suggest that you first model how to improve one such question. </a:t>
            </a:r>
          </a:p>
          <a:p>
            <a:pPr eaLnBrk="1" hangingPunct="1"/>
            <a:r>
              <a:rPr lang="en-US" altLang="en-US" smtClean="0"/>
              <a:t>Done in handout</a:t>
            </a:r>
          </a:p>
        </p:txBody>
      </p:sp>
    </p:spTree>
    <p:extLst>
      <p:ext uri="{BB962C8B-B14F-4D97-AF65-F5344CB8AC3E}">
        <p14:creationId xmlns:p14="http://schemas.microsoft.com/office/powerpoint/2010/main" val="7197613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BDDC466-AD41-4DA5-8F09-745A3FC29A54}" type="slidenum">
              <a:rPr lang="en-US" altLang="en-US" smtClean="0"/>
              <a:pPr>
                <a:spcBef>
                  <a:spcPct val="0"/>
                </a:spcBef>
              </a:pPr>
              <a:t>63</a:t>
            </a:fld>
            <a:endParaRPr lang="en-US" alt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We suggest that you first model how to improve one such question. </a:t>
            </a:r>
          </a:p>
          <a:p>
            <a:pPr eaLnBrk="1" hangingPunct="1"/>
            <a:r>
              <a:rPr lang="en-US" altLang="en-US" smtClean="0"/>
              <a:t>Done in handout</a:t>
            </a:r>
          </a:p>
        </p:txBody>
      </p:sp>
    </p:spTree>
    <p:extLst>
      <p:ext uri="{BB962C8B-B14F-4D97-AF65-F5344CB8AC3E}">
        <p14:creationId xmlns:p14="http://schemas.microsoft.com/office/powerpoint/2010/main" val="26427505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A8174A8-B8C9-4DF0-B87C-C59C6E7BF579}" type="slidenum">
              <a:rPr lang="en-US" altLang="en-US">
                <a:latin typeface="Arial" panose="020B0604020202020204" pitchFamily="34" charset="0"/>
              </a:rPr>
              <a:pPr>
                <a:spcBef>
                  <a:spcPct val="0"/>
                </a:spcBef>
              </a:pPr>
              <a:t>64</a:t>
            </a:fld>
            <a:endParaRPr lang="en-US" altLang="en-US">
              <a:latin typeface="Arial" panose="020B0604020202020204" pitchFamily="34"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9237489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C683555-79EE-4EA4-993A-ADC76692C01B}" type="slidenum">
              <a:rPr lang="en-US" altLang="en-US">
                <a:latin typeface="Arial" panose="020B0604020202020204" pitchFamily="34" charset="0"/>
              </a:rPr>
              <a:pPr>
                <a:spcBef>
                  <a:spcPct val="0"/>
                </a:spcBef>
              </a:pPr>
              <a:t>65</a:t>
            </a:fld>
            <a:endParaRPr lang="en-US" altLang="en-US">
              <a:latin typeface="Arial" panose="020B0604020202020204" pitchFamily="34"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8870917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3B3E801-4FA4-42B0-928D-38E6497A4317}" type="slidenum">
              <a:rPr lang="en-US" altLang="en-US">
                <a:latin typeface="Arial" panose="020B0604020202020204" pitchFamily="34" charset="0"/>
              </a:rPr>
              <a:pPr>
                <a:spcBef>
                  <a:spcPct val="0"/>
                </a:spcBef>
              </a:pPr>
              <a:t>66</a:t>
            </a:fld>
            <a:endParaRPr lang="en-US" altLang="en-US">
              <a:latin typeface="Arial" panose="020B0604020202020204" pitchFamily="34"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5839216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45D8360-BEFD-4B0C-AD5E-E63771225B85}" type="slidenum">
              <a:rPr lang="en-US" altLang="en-US">
                <a:latin typeface="Arial" panose="020B0604020202020204" pitchFamily="34" charset="0"/>
              </a:rPr>
              <a:pPr>
                <a:spcBef>
                  <a:spcPct val="0"/>
                </a:spcBef>
              </a:pPr>
              <a:t>67</a:t>
            </a:fld>
            <a:endParaRPr lang="en-US" altLang="en-US">
              <a:latin typeface="Arial" panose="020B0604020202020204" pitchFamily="34"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6294791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455A506-283A-4E7A-B55D-0C188E793019}" type="slidenum">
              <a:rPr lang="en-US" altLang="en-US">
                <a:latin typeface="Arial" panose="020B0604020202020204" pitchFamily="34" charset="0"/>
              </a:rPr>
              <a:pPr>
                <a:spcBef>
                  <a:spcPct val="0"/>
                </a:spcBef>
              </a:pPr>
              <a:t>68</a:t>
            </a:fld>
            <a:endParaRPr lang="en-US" altLang="en-US">
              <a:latin typeface="Arial" panose="020B0604020202020204" pitchFamily="34"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496399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82BE6FA-847A-494D-83FC-8D86A136F616}" type="slidenum">
              <a:rPr lang="en-US" altLang="en-US">
                <a:latin typeface="Arial" panose="020B0604020202020204" pitchFamily="34" charset="0"/>
              </a:rPr>
              <a:pPr>
                <a:spcBef>
                  <a:spcPct val="0"/>
                </a:spcBef>
              </a:pPr>
              <a:t>4</a:t>
            </a:fld>
            <a:endParaRPr lang="en-US" altLang="en-US">
              <a:latin typeface="Arial" panose="020B0604020202020204" pitchFamily="34"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1358335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91A2121-32FB-4B45-BFEC-1E060806EC5C}" type="slidenum">
              <a:rPr lang="en-US" altLang="en-US">
                <a:latin typeface="Arial" panose="020B0604020202020204" pitchFamily="34" charset="0"/>
              </a:rPr>
              <a:pPr>
                <a:spcBef>
                  <a:spcPct val="0"/>
                </a:spcBef>
              </a:pPr>
              <a:t>70</a:t>
            </a:fld>
            <a:endParaRPr lang="en-US" altLang="en-US">
              <a:latin typeface="Arial" panose="020B0604020202020204" pitchFamily="34"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8845762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1FF992E-9EDF-481C-8E50-FFBF9CADA78E}" type="slidenum">
              <a:rPr lang="en-US" altLang="en-US">
                <a:latin typeface="Arial" panose="020B0604020202020204" pitchFamily="34" charset="0"/>
              </a:rPr>
              <a:pPr>
                <a:spcBef>
                  <a:spcPct val="0"/>
                </a:spcBef>
              </a:pPr>
              <a:t>71</a:t>
            </a:fld>
            <a:endParaRPr lang="en-US" altLang="en-US">
              <a:latin typeface="Arial" panose="020B0604020202020204" pitchFamily="34"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125099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E8871C1-49C7-49E1-B7C9-DDB7967F5B09}" type="slidenum">
              <a:rPr lang="en-US" altLang="en-US">
                <a:latin typeface="Arial" panose="020B0604020202020204" pitchFamily="34" charset="0"/>
              </a:rPr>
              <a:pPr>
                <a:spcBef>
                  <a:spcPct val="0"/>
                </a:spcBef>
              </a:pPr>
              <a:t>11</a:t>
            </a:fld>
            <a:endParaRPr lang="en-US" altLang="en-US">
              <a:latin typeface="Arial" panose="020B0604020202020204" pitchFamily="34"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155436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451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6086067-0055-4304-9780-77A2189FDA70}" type="slidenum">
              <a:rPr lang="en-US" altLang="en-US">
                <a:latin typeface="Arial" panose="020B0604020202020204" pitchFamily="34" charset="0"/>
              </a:rPr>
              <a:pPr>
                <a:spcBef>
                  <a:spcPct val="0"/>
                </a:spcBef>
              </a:pPr>
              <a:t>18</a:t>
            </a:fld>
            <a:endParaRPr lang="en-US" altLang="en-US">
              <a:latin typeface="Arial" panose="020B0604020202020204" pitchFamily="34" charset="0"/>
            </a:endParaRPr>
          </a:p>
        </p:txBody>
      </p:sp>
    </p:spTree>
    <p:extLst>
      <p:ext uri="{BB962C8B-B14F-4D97-AF65-F5344CB8AC3E}">
        <p14:creationId xmlns:p14="http://schemas.microsoft.com/office/powerpoint/2010/main" val="204899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0BEB34D-2AF9-4FC0-B864-83E0871A4C17}" type="slidenum">
              <a:rPr lang="en-US" altLang="en-US">
                <a:latin typeface="Calibri" panose="020F0502020204030204" pitchFamily="34" charset="0"/>
              </a:rPr>
              <a:pPr eaLnBrk="1" hangingPunct="1"/>
              <a:t>32</a:t>
            </a:fld>
            <a:endParaRPr lang="en-US" altLang="en-US">
              <a:latin typeface="Calibri" panose="020F0502020204030204" pitchFamily="34" charset="0"/>
            </a:endParaRPr>
          </a:p>
        </p:txBody>
      </p:sp>
      <p:sp>
        <p:nvSpPr>
          <p:cNvPr id="614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 name="Date Placeholder 1"/>
          <p:cNvSpPr>
            <a:spLocks noGrp="1"/>
          </p:cNvSpPr>
          <p:nvPr>
            <p:ph type="dt" sz="quarter" idx="1"/>
          </p:nvPr>
        </p:nvSpPr>
        <p:spPr/>
        <p:txBody>
          <a:bodyPr/>
          <a:lstStyle/>
          <a:p>
            <a:pPr>
              <a:defRPr/>
            </a:pPr>
            <a:endParaRPr lang="en-US"/>
          </a:p>
        </p:txBody>
      </p:sp>
    </p:spTree>
    <p:extLst>
      <p:ext uri="{BB962C8B-B14F-4D97-AF65-F5344CB8AC3E}">
        <p14:creationId xmlns:p14="http://schemas.microsoft.com/office/powerpoint/2010/main" val="1447354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A847D43-BB84-479B-90E5-F23A7BC69A5C}" type="slidenum">
              <a:rPr lang="en-US" altLang="en-US">
                <a:latin typeface="Calibri" panose="020F0502020204030204" pitchFamily="34" charset="0"/>
              </a:rPr>
              <a:pPr eaLnBrk="1" hangingPunct="1"/>
              <a:t>33</a:t>
            </a:fld>
            <a:endParaRPr lang="en-US" altLang="en-US">
              <a:latin typeface="Calibri" panose="020F0502020204030204" pitchFamily="34" charset="0"/>
            </a:endParaRPr>
          </a:p>
        </p:txBody>
      </p:sp>
      <p:sp>
        <p:nvSpPr>
          <p:cNvPr id="624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 name="Date Placeholder 1"/>
          <p:cNvSpPr>
            <a:spLocks noGrp="1"/>
          </p:cNvSpPr>
          <p:nvPr>
            <p:ph type="dt" sz="quarter" idx="1"/>
          </p:nvPr>
        </p:nvSpPr>
        <p:spPr/>
        <p:txBody>
          <a:bodyPr/>
          <a:lstStyle/>
          <a:p>
            <a:pPr>
              <a:defRPr/>
            </a:pPr>
            <a:endParaRPr lang="en-US"/>
          </a:p>
        </p:txBody>
      </p:sp>
    </p:spTree>
    <p:extLst>
      <p:ext uri="{BB962C8B-B14F-4D97-AF65-F5344CB8AC3E}">
        <p14:creationId xmlns:p14="http://schemas.microsoft.com/office/powerpoint/2010/main" val="141275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7EE1315-62C6-428B-9BFB-B493686436B3}" type="slidenum">
              <a:rPr lang="en-US" altLang="en-US">
                <a:latin typeface="Calibri" panose="020F0502020204030204" pitchFamily="34" charset="0"/>
              </a:rPr>
              <a:pPr eaLnBrk="1" hangingPunct="1"/>
              <a:t>34</a:t>
            </a:fld>
            <a:endParaRPr lang="en-US" altLang="en-US">
              <a:latin typeface="Calibri" panose="020F0502020204030204" pitchFamily="34" charset="0"/>
            </a:endParaRPr>
          </a:p>
        </p:txBody>
      </p:sp>
      <p:sp>
        <p:nvSpPr>
          <p:cNvPr id="634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 name="Date Placeholder 1"/>
          <p:cNvSpPr>
            <a:spLocks noGrp="1"/>
          </p:cNvSpPr>
          <p:nvPr>
            <p:ph type="dt" sz="quarter" idx="1"/>
          </p:nvPr>
        </p:nvSpPr>
        <p:spPr/>
        <p:txBody>
          <a:bodyPr/>
          <a:lstStyle/>
          <a:p>
            <a:pPr>
              <a:defRPr/>
            </a:pPr>
            <a:endParaRPr lang="en-US"/>
          </a:p>
        </p:txBody>
      </p:sp>
    </p:spTree>
    <p:extLst>
      <p:ext uri="{BB962C8B-B14F-4D97-AF65-F5344CB8AC3E}">
        <p14:creationId xmlns:p14="http://schemas.microsoft.com/office/powerpoint/2010/main" val="857665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6C5C751-7B23-4781-B5BC-9D8BCAC0CA26}" type="slidenum">
              <a:rPr lang="en-US" altLang="en-US"/>
              <a:pPr>
                <a:spcBef>
                  <a:spcPct val="0"/>
                </a:spcBef>
              </a:pPr>
              <a:t>36</a:t>
            </a:fld>
            <a:endParaRPr lang="en-US" alt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006902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9525" y="-20638"/>
            <a:ext cx="9153525" cy="6878638"/>
            <a:chOff x="-6" y="-13"/>
            <a:chExt cx="5766" cy="4333"/>
          </a:xfrm>
        </p:grpSpPr>
        <p:sp>
          <p:nvSpPr>
            <p:cNvPr id="5" name="Rectangle 3"/>
            <p:cNvSpPr>
              <a:spLocks noChangeArrowheads="1"/>
            </p:cNvSpPr>
            <p:nvPr/>
          </p:nvSpPr>
          <p:spPr bwMode="invGray">
            <a:xfrm>
              <a:off x="5549" y="0"/>
              <a:ext cx="211" cy="4320"/>
            </a:xfrm>
            <a:prstGeom prst="rect">
              <a:avLst/>
            </a:prstGeom>
            <a:gradFill rotWithShape="0">
              <a:gsLst>
                <a:gs pos="0">
                  <a:schemeClr val="accent2"/>
                </a:gs>
                <a:gs pos="50000">
                  <a:schemeClr val="hlink"/>
                </a:gs>
                <a:gs pos="100000">
                  <a:schemeClr val="accent2"/>
                </a:gs>
              </a:gsLst>
              <a:lin ang="0" scaled="1"/>
            </a:gradFill>
            <a:ln>
              <a:noFill/>
            </a:ln>
            <a:extLst/>
          </p:spPr>
          <p:txBody>
            <a:bodyPr wrap="none" anchor="ctr"/>
            <a:lstStyle/>
            <a:p>
              <a:pPr eaLnBrk="1" hangingPunct="1">
                <a:defRPr/>
              </a:pPr>
              <a:endParaRPr lang="en-US"/>
            </a:p>
          </p:txBody>
        </p:sp>
        <p:sp>
          <p:nvSpPr>
            <p:cNvPr id="6" name="Freeform 4"/>
            <p:cNvSpPr>
              <a:spLocks/>
            </p:cNvSpPr>
            <p:nvPr/>
          </p:nvSpPr>
          <p:spPr bwMode="white">
            <a:xfrm>
              <a:off x="-6" y="2828"/>
              <a:ext cx="3625" cy="1492"/>
            </a:xfrm>
            <a:custGeom>
              <a:avLst/>
              <a:gdLst>
                <a:gd name="T0" fmla="*/ 0 w 3625"/>
                <a:gd name="T1" fmla="*/ 1491 h 1492"/>
                <a:gd name="T2" fmla="*/ 0 w 3625"/>
                <a:gd name="T3" fmla="*/ 0 h 1492"/>
                <a:gd name="T4" fmla="*/ 171 w 3625"/>
                <a:gd name="T5" fmla="*/ 3 h 1492"/>
                <a:gd name="T6" fmla="*/ 355 w 3625"/>
                <a:gd name="T7" fmla="*/ 9 h 1492"/>
                <a:gd name="T8" fmla="*/ 499 w 3625"/>
                <a:gd name="T9" fmla="*/ 21 h 1492"/>
                <a:gd name="T10" fmla="*/ 650 w 3625"/>
                <a:gd name="T11" fmla="*/ 36 h 1492"/>
                <a:gd name="T12" fmla="*/ 809 w 3625"/>
                <a:gd name="T13" fmla="*/ 54 h 1492"/>
                <a:gd name="T14" fmla="*/ 957 w 3625"/>
                <a:gd name="T15" fmla="*/ 78 h 1492"/>
                <a:gd name="T16" fmla="*/ 1119 w 3625"/>
                <a:gd name="T17" fmla="*/ 105 h 1492"/>
                <a:gd name="T18" fmla="*/ 1261 w 3625"/>
                <a:gd name="T19" fmla="*/ 133 h 1492"/>
                <a:gd name="T20" fmla="*/ 1441 w 3625"/>
                <a:gd name="T21" fmla="*/ 175 h 1492"/>
                <a:gd name="T22" fmla="*/ 1598 w 3625"/>
                <a:gd name="T23" fmla="*/ 217 h 1492"/>
                <a:gd name="T24" fmla="*/ 1763 w 3625"/>
                <a:gd name="T25" fmla="*/ 269 h 1492"/>
                <a:gd name="T26" fmla="*/ 1887 w 3625"/>
                <a:gd name="T27" fmla="*/ 308 h 1492"/>
                <a:gd name="T28" fmla="*/ 2085 w 3625"/>
                <a:gd name="T29" fmla="*/ 384 h 1492"/>
                <a:gd name="T30" fmla="*/ 2230 w 3625"/>
                <a:gd name="T31" fmla="*/ 444 h 1492"/>
                <a:gd name="T32" fmla="*/ 2456 w 3625"/>
                <a:gd name="T33" fmla="*/ 547 h 1492"/>
                <a:gd name="T34" fmla="*/ 2666 w 3625"/>
                <a:gd name="T35" fmla="*/ 662 h 1492"/>
                <a:gd name="T36" fmla="*/ 2859 w 3625"/>
                <a:gd name="T37" fmla="*/ 786 h 1492"/>
                <a:gd name="T38" fmla="*/ 3046 w 3625"/>
                <a:gd name="T39" fmla="*/ 920 h 1492"/>
                <a:gd name="T40" fmla="*/ 3193 w 3625"/>
                <a:gd name="T41" fmla="*/ 1038 h 1492"/>
                <a:gd name="T42" fmla="*/ 3332 w 3625"/>
                <a:gd name="T43" fmla="*/ 1168 h 1492"/>
                <a:gd name="T44" fmla="*/ 3440 w 3625"/>
                <a:gd name="T45" fmla="*/ 1280 h 1492"/>
                <a:gd name="T46" fmla="*/ 3524 w 3625"/>
                <a:gd name="T47" fmla="*/ 1380 h 1492"/>
                <a:gd name="T48" fmla="*/ 3624 w 3625"/>
                <a:gd name="T49" fmla="*/ 1491 h 1492"/>
                <a:gd name="T50" fmla="*/ 3608 w 3625"/>
                <a:gd name="T51" fmla="*/ 1491 h 1492"/>
                <a:gd name="T52" fmla="*/ 0 w 3625"/>
                <a:gd name="T53" fmla="*/ 1491 h 149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miter lim="800000"/>
                  <a:headEnd type="none" w="sm" len="sm"/>
                  <a:tailEnd type="none" w="sm" len="sm"/>
                </a14:hiddenLine>
              </a:ext>
            </a:extLst>
          </p:spPr>
          <p:txBody>
            <a:bodyPr wrap="none" anchor="ctr"/>
            <a:lstStyle/>
            <a:p>
              <a:endParaRPr lang="en-US"/>
            </a:p>
          </p:txBody>
        </p:sp>
        <p:sp>
          <p:nvSpPr>
            <p:cNvPr id="7" name="Freeform 5"/>
            <p:cNvSpPr>
              <a:spLocks/>
            </p:cNvSpPr>
            <p:nvPr/>
          </p:nvSpPr>
          <p:spPr bwMode="white">
            <a:xfrm>
              <a:off x="0" y="2405"/>
              <a:ext cx="5143" cy="1902"/>
            </a:xfrm>
            <a:custGeom>
              <a:avLst/>
              <a:gdLst>
                <a:gd name="T0" fmla="*/ 2718 w 5143"/>
                <a:gd name="T1" fmla="*/ 405 h 1902"/>
                <a:gd name="T2" fmla="*/ 2466 w 5143"/>
                <a:gd name="T3" fmla="*/ 333 h 1902"/>
                <a:gd name="T4" fmla="*/ 2202 w 5143"/>
                <a:gd name="T5" fmla="*/ 261 h 1902"/>
                <a:gd name="T6" fmla="*/ 1929 w 5143"/>
                <a:gd name="T7" fmla="*/ 198 h 1902"/>
                <a:gd name="T8" fmla="*/ 1695 w 5143"/>
                <a:gd name="T9" fmla="*/ 153 h 1902"/>
                <a:gd name="T10" fmla="*/ 1434 w 5143"/>
                <a:gd name="T11" fmla="*/ 111 h 1902"/>
                <a:gd name="T12" fmla="*/ 1188 w 5143"/>
                <a:gd name="T13" fmla="*/ 75 h 1902"/>
                <a:gd name="T14" fmla="*/ 957 w 5143"/>
                <a:gd name="T15" fmla="*/ 48 h 1902"/>
                <a:gd name="T16" fmla="*/ 747 w 5143"/>
                <a:gd name="T17" fmla="*/ 30 h 1902"/>
                <a:gd name="T18" fmla="*/ 501 w 5143"/>
                <a:gd name="T19" fmla="*/ 15 h 1902"/>
                <a:gd name="T20" fmla="*/ 246 w 5143"/>
                <a:gd name="T21" fmla="*/ 3 h 1902"/>
                <a:gd name="T22" fmla="*/ 0 w 5143"/>
                <a:gd name="T23" fmla="*/ 0 h 1902"/>
                <a:gd name="T24" fmla="*/ 0 w 5143"/>
                <a:gd name="T25" fmla="*/ 275 h 1902"/>
                <a:gd name="T26" fmla="*/ 0 w 5143"/>
                <a:gd name="T27" fmla="*/ 345 h 1902"/>
                <a:gd name="T28" fmla="*/ 0 w 5143"/>
                <a:gd name="T29" fmla="*/ 275 h 1902"/>
                <a:gd name="T30" fmla="*/ 0 w 5143"/>
                <a:gd name="T31" fmla="*/ 342 h 1902"/>
                <a:gd name="T32" fmla="*/ 339 w 5143"/>
                <a:gd name="T33" fmla="*/ 351 h 1902"/>
                <a:gd name="T34" fmla="*/ 606 w 5143"/>
                <a:gd name="T35" fmla="*/ 372 h 1902"/>
                <a:gd name="T36" fmla="*/ 852 w 5143"/>
                <a:gd name="T37" fmla="*/ 399 h 1902"/>
                <a:gd name="T38" fmla="*/ 1068 w 5143"/>
                <a:gd name="T39" fmla="*/ 435 h 1902"/>
                <a:gd name="T40" fmla="*/ 1275 w 5143"/>
                <a:gd name="T41" fmla="*/ 474 h 1902"/>
                <a:gd name="T42" fmla="*/ 1545 w 5143"/>
                <a:gd name="T43" fmla="*/ 540 h 1902"/>
                <a:gd name="T44" fmla="*/ 1761 w 5143"/>
                <a:gd name="T45" fmla="*/ 603 h 1902"/>
                <a:gd name="T46" fmla="*/ 1971 w 5143"/>
                <a:gd name="T47" fmla="*/ 678 h 1902"/>
                <a:gd name="T48" fmla="*/ 2166 w 5143"/>
                <a:gd name="T49" fmla="*/ 747 h 1902"/>
                <a:gd name="T50" fmla="*/ 2397 w 5143"/>
                <a:gd name="T51" fmla="*/ 852 h 1902"/>
                <a:gd name="T52" fmla="*/ 2613 w 5143"/>
                <a:gd name="T53" fmla="*/ 960 h 1902"/>
                <a:gd name="T54" fmla="*/ 2832 w 5143"/>
                <a:gd name="T55" fmla="*/ 1095 h 1902"/>
                <a:gd name="T56" fmla="*/ 3012 w 5143"/>
                <a:gd name="T57" fmla="*/ 1212 h 1902"/>
                <a:gd name="T58" fmla="*/ 3186 w 5143"/>
                <a:gd name="T59" fmla="*/ 1347 h 1902"/>
                <a:gd name="T60" fmla="*/ 3351 w 5143"/>
                <a:gd name="T61" fmla="*/ 1497 h 1902"/>
                <a:gd name="T62" fmla="*/ 3480 w 5143"/>
                <a:gd name="T63" fmla="*/ 1629 h 1902"/>
                <a:gd name="T64" fmla="*/ 3612 w 5143"/>
                <a:gd name="T65" fmla="*/ 1785 h 1902"/>
                <a:gd name="T66" fmla="*/ 3699 w 5143"/>
                <a:gd name="T67" fmla="*/ 1901 h 1902"/>
                <a:gd name="T68" fmla="*/ 5142 w 5143"/>
                <a:gd name="T69" fmla="*/ 1901 h 1902"/>
                <a:gd name="T70" fmla="*/ 5076 w 5143"/>
                <a:gd name="T71" fmla="*/ 1827 h 1902"/>
                <a:gd name="T72" fmla="*/ 4968 w 5143"/>
                <a:gd name="T73" fmla="*/ 1707 h 1902"/>
                <a:gd name="T74" fmla="*/ 4797 w 5143"/>
                <a:gd name="T75" fmla="*/ 1539 h 1902"/>
                <a:gd name="T76" fmla="*/ 4617 w 5143"/>
                <a:gd name="T77" fmla="*/ 1383 h 1902"/>
                <a:gd name="T78" fmla="*/ 4410 w 5143"/>
                <a:gd name="T79" fmla="*/ 1221 h 1902"/>
                <a:gd name="T80" fmla="*/ 4185 w 5143"/>
                <a:gd name="T81" fmla="*/ 1071 h 1902"/>
                <a:gd name="T82" fmla="*/ 3960 w 5143"/>
                <a:gd name="T83" fmla="*/ 939 h 1902"/>
                <a:gd name="T84" fmla="*/ 3708 w 5143"/>
                <a:gd name="T85" fmla="*/ 801 h 1902"/>
                <a:gd name="T86" fmla="*/ 3492 w 5143"/>
                <a:gd name="T87" fmla="*/ 702 h 1902"/>
                <a:gd name="T88" fmla="*/ 3231 w 5143"/>
                <a:gd name="T89" fmla="*/ 588 h 1902"/>
                <a:gd name="T90" fmla="*/ 2964 w 5143"/>
                <a:gd name="T91" fmla="*/ 489 h 1902"/>
                <a:gd name="T92" fmla="*/ 2718 w 5143"/>
                <a:gd name="T93" fmla="*/ 405 h 190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8" name="Freeform 6"/>
            <p:cNvSpPr>
              <a:spLocks/>
            </p:cNvSpPr>
            <p:nvPr/>
          </p:nvSpPr>
          <p:spPr bwMode="white">
            <a:xfrm>
              <a:off x="0" y="1982"/>
              <a:ext cx="5760" cy="2325"/>
            </a:xfrm>
            <a:custGeom>
              <a:avLst/>
              <a:gdLst>
                <a:gd name="T0" fmla="*/ 0 w 5760"/>
                <a:gd name="T1" fmla="*/ 0 h 2325"/>
                <a:gd name="T2" fmla="*/ 0 w 5760"/>
                <a:gd name="T3" fmla="*/ 339 h 2325"/>
                <a:gd name="T4" fmla="*/ 558 w 5760"/>
                <a:gd name="T5" fmla="*/ 357 h 2325"/>
                <a:gd name="T6" fmla="*/ 807 w 5760"/>
                <a:gd name="T7" fmla="*/ 375 h 2325"/>
                <a:gd name="T8" fmla="*/ 1056 w 5760"/>
                <a:gd name="T9" fmla="*/ 399 h 2325"/>
                <a:gd name="T10" fmla="*/ 1272 w 5760"/>
                <a:gd name="T11" fmla="*/ 426 h 2325"/>
                <a:gd name="T12" fmla="*/ 1539 w 5760"/>
                <a:gd name="T13" fmla="*/ 465 h 2325"/>
                <a:gd name="T14" fmla="*/ 1791 w 5760"/>
                <a:gd name="T15" fmla="*/ 510 h 2325"/>
                <a:gd name="T16" fmla="*/ 2076 w 5760"/>
                <a:gd name="T17" fmla="*/ 570 h 2325"/>
                <a:gd name="T18" fmla="*/ 2334 w 5760"/>
                <a:gd name="T19" fmla="*/ 630 h 2325"/>
                <a:gd name="T20" fmla="*/ 2544 w 5760"/>
                <a:gd name="T21" fmla="*/ 687 h 2325"/>
                <a:gd name="T22" fmla="*/ 2775 w 5760"/>
                <a:gd name="T23" fmla="*/ 759 h 2325"/>
                <a:gd name="T24" fmla="*/ 3003 w 5760"/>
                <a:gd name="T25" fmla="*/ 837 h 2325"/>
                <a:gd name="T26" fmla="*/ 3231 w 5760"/>
                <a:gd name="T27" fmla="*/ 924 h 2325"/>
                <a:gd name="T28" fmla="*/ 3438 w 5760"/>
                <a:gd name="T29" fmla="*/ 1005 h 2325"/>
                <a:gd name="T30" fmla="*/ 3663 w 5760"/>
                <a:gd name="T31" fmla="*/ 1110 h 2325"/>
                <a:gd name="T32" fmla="*/ 3903 w 5760"/>
                <a:gd name="T33" fmla="*/ 1233 h 2325"/>
                <a:gd name="T34" fmla="*/ 4149 w 5760"/>
                <a:gd name="T35" fmla="*/ 1374 h 2325"/>
                <a:gd name="T36" fmla="*/ 4353 w 5760"/>
                <a:gd name="T37" fmla="*/ 1506 h 2325"/>
                <a:gd name="T38" fmla="*/ 4491 w 5760"/>
                <a:gd name="T39" fmla="*/ 1602 h 2325"/>
                <a:gd name="T40" fmla="*/ 4668 w 5760"/>
                <a:gd name="T41" fmla="*/ 1740 h 2325"/>
                <a:gd name="T42" fmla="*/ 4824 w 5760"/>
                <a:gd name="T43" fmla="*/ 1875 h 2325"/>
                <a:gd name="T44" fmla="*/ 4968 w 5760"/>
                <a:gd name="T45" fmla="*/ 2016 h 2325"/>
                <a:gd name="T46" fmla="*/ 5100 w 5760"/>
                <a:gd name="T47" fmla="*/ 2154 h 2325"/>
                <a:gd name="T48" fmla="*/ 5238 w 5760"/>
                <a:gd name="T49" fmla="*/ 2324 h 2325"/>
                <a:gd name="T50" fmla="*/ 5759 w 5760"/>
                <a:gd name="T51" fmla="*/ 2324 h 2325"/>
                <a:gd name="T52" fmla="*/ 5759 w 5760"/>
                <a:gd name="T53" fmla="*/ 1245 h 2325"/>
                <a:gd name="T54" fmla="*/ 5580 w 5760"/>
                <a:gd name="T55" fmla="*/ 1119 h 2325"/>
                <a:gd name="T56" fmla="*/ 5400 w 5760"/>
                <a:gd name="T57" fmla="*/ 1020 h 2325"/>
                <a:gd name="T58" fmla="*/ 5205 w 5760"/>
                <a:gd name="T59" fmla="*/ 918 h 2325"/>
                <a:gd name="T60" fmla="*/ 5031 w 5760"/>
                <a:gd name="T61" fmla="*/ 837 h 2325"/>
                <a:gd name="T62" fmla="*/ 4866 w 5760"/>
                <a:gd name="T63" fmla="*/ 771 h 2325"/>
                <a:gd name="T64" fmla="*/ 4710 w 5760"/>
                <a:gd name="T65" fmla="*/ 711 h 2325"/>
                <a:gd name="T66" fmla="*/ 4545 w 5760"/>
                <a:gd name="T67" fmla="*/ 651 h 2325"/>
                <a:gd name="T68" fmla="*/ 4386 w 5760"/>
                <a:gd name="T69" fmla="*/ 600 h 2325"/>
                <a:gd name="T70" fmla="*/ 4248 w 5760"/>
                <a:gd name="T71" fmla="*/ 552 h 2325"/>
                <a:gd name="T72" fmla="*/ 3993 w 5760"/>
                <a:gd name="T73" fmla="*/ 483 h 2325"/>
                <a:gd name="T74" fmla="*/ 3777 w 5760"/>
                <a:gd name="T75" fmla="*/ 423 h 2325"/>
                <a:gd name="T76" fmla="*/ 3564 w 5760"/>
                <a:gd name="T77" fmla="*/ 375 h 2325"/>
                <a:gd name="T78" fmla="*/ 3282 w 5760"/>
                <a:gd name="T79" fmla="*/ 312 h 2325"/>
                <a:gd name="T80" fmla="*/ 3003 w 5760"/>
                <a:gd name="T81" fmla="*/ 261 h 2325"/>
                <a:gd name="T82" fmla="*/ 2733 w 5760"/>
                <a:gd name="T83" fmla="*/ 213 h 2325"/>
                <a:gd name="T84" fmla="*/ 2451 w 5760"/>
                <a:gd name="T85" fmla="*/ 171 h 2325"/>
                <a:gd name="T86" fmla="*/ 2211 w 5760"/>
                <a:gd name="T87" fmla="*/ 138 h 2325"/>
                <a:gd name="T88" fmla="*/ 1974 w 5760"/>
                <a:gd name="T89" fmla="*/ 108 h 2325"/>
                <a:gd name="T90" fmla="*/ 1665 w 5760"/>
                <a:gd name="T91" fmla="*/ 81 h 2325"/>
                <a:gd name="T92" fmla="*/ 1437 w 5760"/>
                <a:gd name="T93" fmla="*/ 60 h 2325"/>
                <a:gd name="T94" fmla="*/ 1125 w 5760"/>
                <a:gd name="T95" fmla="*/ 36 h 2325"/>
                <a:gd name="T96" fmla="*/ 828 w 5760"/>
                <a:gd name="T97" fmla="*/ 21 h 2325"/>
                <a:gd name="T98" fmla="*/ 558 w 5760"/>
                <a:gd name="T99" fmla="*/ 12 h 2325"/>
                <a:gd name="T100" fmla="*/ 282 w 5760"/>
                <a:gd name="T101" fmla="*/ 3 h 2325"/>
                <a:gd name="T102" fmla="*/ 0 w 5760"/>
                <a:gd name="T103" fmla="*/ 0 h 232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9" name="Freeform 7"/>
            <p:cNvSpPr>
              <a:spLocks/>
            </p:cNvSpPr>
            <p:nvPr/>
          </p:nvSpPr>
          <p:spPr bwMode="white">
            <a:xfrm>
              <a:off x="0" y="1550"/>
              <a:ext cx="5760" cy="1573"/>
            </a:xfrm>
            <a:custGeom>
              <a:avLst/>
              <a:gdLst>
                <a:gd name="T0" fmla="*/ 0 w 5760"/>
                <a:gd name="T1" fmla="*/ 0 h 1573"/>
                <a:gd name="T2" fmla="*/ 0 w 5760"/>
                <a:gd name="T3" fmla="*/ 351 h 1573"/>
                <a:gd name="T4" fmla="*/ 282 w 5760"/>
                <a:gd name="T5" fmla="*/ 357 h 1573"/>
                <a:gd name="T6" fmla="*/ 627 w 5760"/>
                <a:gd name="T7" fmla="*/ 363 h 1573"/>
                <a:gd name="T8" fmla="*/ 960 w 5760"/>
                <a:gd name="T9" fmla="*/ 375 h 1573"/>
                <a:gd name="T10" fmla="*/ 1218 w 5760"/>
                <a:gd name="T11" fmla="*/ 393 h 1573"/>
                <a:gd name="T12" fmla="*/ 1470 w 5760"/>
                <a:gd name="T13" fmla="*/ 411 h 1573"/>
                <a:gd name="T14" fmla="*/ 1746 w 5760"/>
                <a:gd name="T15" fmla="*/ 435 h 1573"/>
                <a:gd name="T16" fmla="*/ 2022 w 5760"/>
                <a:gd name="T17" fmla="*/ 462 h 1573"/>
                <a:gd name="T18" fmla="*/ 2340 w 5760"/>
                <a:gd name="T19" fmla="*/ 504 h 1573"/>
                <a:gd name="T20" fmla="*/ 2664 w 5760"/>
                <a:gd name="T21" fmla="*/ 549 h 1573"/>
                <a:gd name="T22" fmla="*/ 2952 w 5760"/>
                <a:gd name="T23" fmla="*/ 597 h 1573"/>
                <a:gd name="T24" fmla="*/ 3225 w 5760"/>
                <a:gd name="T25" fmla="*/ 648 h 1573"/>
                <a:gd name="T26" fmla="*/ 3513 w 5760"/>
                <a:gd name="T27" fmla="*/ 708 h 1573"/>
                <a:gd name="T28" fmla="*/ 3693 w 5760"/>
                <a:gd name="T29" fmla="*/ 750 h 1573"/>
                <a:gd name="T30" fmla="*/ 3936 w 5760"/>
                <a:gd name="T31" fmla="*/ 810 h 1573"/>
                <a:gd name="T32" fmla="*/ 4095 w 5760"/>
                <a:gd name="T33" fmla="*/ 855 h 1573"/>
                <a:gd name="T34" fmla="*/ 4281 w 5760"/>
                <a:gd name="T35" fmla="*/ 909 h 1573"/>
                <a:gd name="T36" fmla="*/ 4503 w 5760"/>
                <a:gd name="T37" fmla="*/ 981 h 1573"/>
                <a:gd name="T38" fmla="*/ 4704 w 5760"/>
                <a:gd name="T39" fmla="*/ 1053 h 1573"/>
                <a:gd name="T40" fmla="*/ 4911 w 5760"/>
                <a:gd name="T41" fmla="*/ 1131 h 1573"/>
                <a:gd name="T42" fmla="*/ 5073 w 5760"/>
                <a:gd name="T43" fmla="*/ 1197 h 1573"/>
                <a:gd name="T44" fmla="*/ 5256 w 5760"/>
                <a:gd name="T45" fmla="*/ 1281 h 1573"/>
                <a:gd name="T46" fmla="*/ 5475 w 5760"/>
                <a:gd name="T47" fmla="*/ 1401 h 1573"/>
                <a:gd name="T48" fmla="*/ 5628 w 5760"/>
                <a:gd name="T49" fmla="*/ 1482 h 1573"/>
                <a:gd name="T50" fmla="*/ 5759 w 5760"/>
                <a:gd name="T51" fmla="*/ 1572 h 1573"/>
                <a:gd name="T52" fmla="*/ 5759 w 5760"/>
                <a:gd name="T53" fmla="*/ 633 h 1573"/>
                <a:gd name="T54" fmla="*/ 5493 w 5760"/>
                <a:gd name="T55" fmla="*/ 570 h 1573"/>
                <a:gd name="T56" fmla="*/ 5214 w 5760"/>
                <a:gd name="T57" fmla="*/ 501 h 1573"/>
                <a:gd name="T58" fmla="*/ 4950 w 5760"/>
                <a:gd name="T59" fmla="*/ 444 h 1573"/>
                <a:gd name="T60" fmla="*/ 4701 w 5760"/>
                <a:gd name="T61" fmla="*/ 396 h 1573"/>
                <a:gd name="T62" fmla="*/ 4425 w 5760"/>
                <a:gd name="T63" fmla="*/ 348 h 1573"/>
                <a:gd name="T64" fmla="*/ 4110 w 5760"/>
                <a:gd name="T65" fmla="*/ 294 h 1573"/>
                <a:gd name="T66" fmla="*/ 3813 w 5760"/>
                <a:gd name="T67" fmla="*/ 252 h 1573"/>
                <a:gd name="T68" fmla="*/ 3549 w 5760"/>
                <a:gd name="T69" fmla="*/ 213 h 1573"/>
                <a:gd name="T70" fmla="*/ 3261 w 5760"/>
                <a:gd name="T71" fmla="*/ 183 h 1573"/>
                <a:gd name="T72" fmla="*/ 3015 w 5760"/>
                <a:gd name="T73" fmla="*/ 153 h 1573"/>
                <a:gd name="T74" fmla="*/ 2757 w 5760"/>
                <a:gd name="T75" fmla="*/ 129 h 1573"/>
                <a:gd name="T76" fmla="*/ 2520 w 5760"/>
                <a:gd name="T77" fmla="*/ 105 h 1573"/>
                <a:gd name="T78" fmla="*/ 2301 w 5760"/>
                <a:gd name="T79" fmla="*/ 87 h 1573"/>
                <a:gd name="T80" fmla="*/ 2013 w 5760"/>
                <a:gd name="T81" fmla="*/ 66 h 1573"/>
                <a:gd name="T82" fmla="*/ 1731 w 5760"/>
                <a:gd name="T83" fmla="*/ 48 h 1573"/>
                <a:gd name="T84" fmla="*/ 1524 w 5760"/>
                <a:gd name="T85" fmla="*/ 39 h 1573"/>
                <a:gd name="T86" fmla="*/ 1260 w 5760"/>
                <a:gd name="T87" fmla="*/ 27 h 1573"/>
                <a:gd name="T88" fmla="*/ 966 w 5760"/>
                <a:gd name="T89" fmla="*/ 15 h 1573"/>
                <a:gd name="T90" fmla="*/ 714 w 5760"/>
                <a:gd name="T91" fmla="*/ 12 h 1573"/>
                <a:gd name="T92" fmla="*/ 510 w 5760"/>
                <a:gd name="T93" fmla="*/ 6 h 1573"/>
                <a:gd name="T94" fmla="*/ 243 w 5760"/>
                <a:gd name="T95" fmla="*/ 0 h 1573"/>
                <a:gd name="T96" fmla="*/ 0 w 5760"/>
                <a:gd name="T97" fmla="*/ 0 h 157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10" name="Freeform 8"/>
            <p:cNvSpPr>
              <a:spLocks/>
            </p:cNvSpPr>
            <p:nvPr/>
          </p:nvSpPr>
          <p:spPr bwMode="white">
            <a:xfrm>
              <a:off x="0" y="1130"/>
              <a:ext cx="5760" cy="970"/>
            </a:xfrm>
            <a:custGeom>
              <a:avLst/>
              <a:gdLst>
                <a:gd name="T0" fmla="*/ 0 w 5760"/>
                <a:gd name="T1" fmla="*/ 0 h 970"/>
                <a:gd name="T2" fmla="*/ 0 w 5760"/>
                <a:gd name="T3" fmla="*/ 339 h 970"/>
                <a:gd name="T4" fmla="*/ 318 w 5760"/>
                <a:gd name="T5" fmla="*/ 342 h 970"/>
                <a:gd name="T6" fmla="*/ 591 w 5760"/>
                <a:gd name="T7" fmla="*/ 348 h 970"/>
                <a:gd name="T8" fmla="*/ 846 w 5760"/>
                <a:gd name="T9" fmla="*/ 354 h 970"/>
                <a:gd name="T10" fmla="*/ 1074 w 5760"/>
                <a:gd name="T11" fmla="*/ 360 h 970"/>
                <a:gd name="T12" fmla="*/ 1314 w 5760"/>
                <a:gd name="T13" fmla="*/ 366 h 970"/>
                <a:gd name="T14" fmla="*/ 1599 w 5760"/>
                <a:gd name="T15" fmla="*/ 381 h 970"/>
                <a:gd name="T16" fmla="*/ 1911 w 5760"/>
                <a:gd name="T17" fmla="*/ 399 h 970"/>
                <a:gd name="T18" fmla="*/ 2241 w 5760"/>
                <a:gd name="T19" fmla="*/ 420 h 970"/>
                <a:gd name="T20" fmla="*/ 2619 w 5760"/>
                <a:gd name="T21" fmla="*/ 453 h 970"/>
                <a:gd name="T22" fmla="*/ 2889 w 5760"/>
                <a:gd name="T23" fmla="*/ 477 h 970"/>
                <a:gd name="T24" fmla="*/ 3177 w 5760"/>
                <a:gd name="T25" fmla="*/ 507 h 970"/>
                <a:gd name="T26" fmla="*/ 3498 w 5760"/>
                <a:gd name="T27" fmla="*/ 543 h 970"/>
                <a:gd name="T28" fmla="*/ 3813 w 5760"/>
                <a:gd name="T29" fmla="*/ 585 h 970"/>
                <a:gd name="T30" fmla="*/ 4044 w 5760"/>
                <a:gd name="T31" fmla="*/ 618 h 970"/>
                <a:gd name="T32" fmla="*/ 4365 w 5760"/>
                <a:gd name="T33" fmla="*/ 669 h 970"/>
                <a:gd name="T34" fmla="*/ 4683 w 5760"/>
                <a:gd name="T35" fmla="*/ 726 h 970"/>
                <a:gd name="T36" fmla="*/ 4980 w 5760"/>
                <a:gd name="T37" fmla="*/ 786 h 970"/>
                <a:gd name="T38" fmla="*/ 5268 w 5760"/>
                <a:gd name="T39" fmla="*/ 846 h 970"/>
                <a:gd name="T40" fmla="*/ 5646 w 5760"/>
                <a:gd name="T41" fmla="*/ 942 h 970"/>
                <a:gd name="T42" fmla="*/ 5759 w 5760"/>
                <a:gd name="T43" fmla="*/ 969 h 970"/>
                <a:gd name="T44" fmla="*/ 5759 w 5760"/>
                <a:gd name="T45" fmla="*/ 0 h 970"/>
                <a:gd name="T46" fmla="*/ 0 w 5760"/>
                <a:gd name="T47" fmla="*/ 0 h 97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11" name="Freeform 9"/>
            <p:cNvSpPr>
              <a:spLocks/>
            </p:cNvSpPr>
            <p:nvPr/>
          </p:nvSpPr>
          <p:spPr bwMode="white">
            <a:xfrm>
              <a:off x="0" y="-13"/>
              <a:ext cx="5760" cy="1060"/>
            </a:xfrm>
            <a:custGeom>
              <a:avLst/>
              <a:gdLst>
                <a:gd name="T0" fmla="*/ 0 w 5760"/>
                <a:gd name="T1" fmla="*/ 753 h 1060"/>
                <a:gd name="T2" fmla="*/ 0 w 5760"/>
                <a:gd name="T3" fmla="*/ 1059 h 1060"/>
                <a:gd name="T4" fmla="*/ 5759 w 5760"/>
                <a:gd name="T5" fmla="*/ 1059 h 1060"/>
                <a:gd name="T6" fmla="*/ 5759 w 5760"/>
                <a:gd name="T7" fmla="*/ 0 h 1060"/>
                <a:gd name="T8" fmla="*/ 5430 w 5760"/>
                <a:gd name="T9" fmla="*/ 0 h 1060"/>
                <a:gd name="T10" fmla="*/ 5298 w 5760"/>
                <a:gd name="T11" fmla="*/ 84 h 1060"/>
                <a:gd name="T12" fmla="*/ 5136 w 5760"/>
                <a:gd name="T13" fmla="*/ 159 h 1060"/>
                <a:gd name="T14" fmla="*/ 4968 w 5760"/>
                <a:gd name="T15" fmla="*/ 222 h 1060"/>
                <a:gd name="T16" fmla="*/ 4812 w 5760"/>
                <a:gd name="T17" fmla="*/ 267 h 1060"/>
                <a:gd name="T18" fmla="*/ 4626 w 5760"/>
                <a:gd name="T19" fmla="*/ 324 h 1060"/>
                <a:gd name="T20" fmla="*/ 4440 w 5760"/>
                <a:gd name="T21" fmla="*/ 366 h 1060"/>
                <a:gd name="T22" fmla="*/ 4230 w 5760"/>
                <a:gd name="T23" fmla="*/ 414 h 1060"/>
                <a:gd name="T24" fmla="*/ 3939 w 5760"/>
                <a:gd name="T25" fmla="*/ 468 h 1060"/>
                <a:gd name="T26" fmla="*/ 3711 w 5760"/>
                <a:gd name="T27" fmla="*/ 504 h 1060"/>
                <a:gd name="T28" fmla="*/ 3441 w 5760"/>
                <a:gd name="T29" fmla="*/ 543 h 1060"/>
                <a:gd name="T30" fmla="*/ 3189 w 5760"/>
                <a:gd name="T31" fmla="*/ 579 h 1060"/>
                <a:gd name="T32" fmla="*/ 2925 w 5760"/>
                <a:gd name="T33" fmla="*/ 606 h 1060"/>
                <a:gd name="T34" fmla="*/ 2679 w 5760"/>
                <a:gd name="T35" fmla="*/ 633 h 1060"/>
                <a:gd name="T36" fmla="*/ 2418 w 5760"/>
                <a:gd name="T37" fmla="*/ 654 h 1060"/>
                <a:gd name="T38" fmla="*/ 2142 w 5760"/>
                <a:gd name="T39" fmla="*/ 675 h 1060"/>
                <a:gd name="T40" fmla="*/ 1896 w 5760"/>
                <a:gd name="T41" fmla="*/ 693 h 1060"/>
                <a:gd name="T42" fmla="*/ 1647 w 5760"/>
                <a:gd name="T43" fmla="*/ 708 h 1060"/>
                <a:gd name="T44" fmla="*/ 1404 w 5760"/>
                <a:gd name="T45" fmla="*/ 720 h 1060"/>
                <a:gd name="T46" fmla="*/ 1170 w 5760"/>
                <a:gd name="T47" fmla="*/ 732 h 1060"/>
                <a:gd name="T48" fmla="*/ 906 w 5760"/>
                <a:gd name="T49" fmla="*/ 738 h 1060"/>
                <a:gd name="T50" fmla="*/ 534 w 5760"/>
                <a:gd name="T51" fmla="*/ 747 h 1060"/>
                <a:gd name="T52" fmla="*/ 201 w 5760"/>
                <a:gd name="T53" fmla="*/ 753 h 1060"/>
                <a:gd name="T54" fmla="*/ 0 w 5760"/>
                <a:gd name="T55" fmla="*/ 753 h 10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12" name="Freeform 10"/>
            <p:cNvSpPr>
              <a:spLocks/>
            </p:cNvSpPr>
            <p:nvPr/>
          </p:nvSpPr>
          <p:spPr bwMode="white">
            <a:xfrm>
              <a:off x="0" y="-13"/>
              <a:ext cx="5284" cy="673"/>
            </a:xfrm>
            <a:custGeom>
              <a:avLst/>
              <a:gdLst>
                <a:gd name="T0" fmla="*/ 0 w 5284"/>
                <a:gd name="T1" fmla="*/ 366 h 673"/>
                <a:gd name="T2" fmla="*/ 0 w 5284"/>
                <a:gd name="T3" fmla="*/ 672 h 673"/>
                <a:gd name="T4" fmla="*/ 303 w 5284"/>
                <a:gd name="T5" fmla="*/ 672 h 673"/>
                <a:gd name="T6" fmla="*/ 723 w 5284"/>
                <a:gd name="T7" fmla="*/ 663 h 673"/>
                <a:gd name="T8" fmla="*/ 1020 w 5284"/>
                <a:gd name="T9" fmla="*/ 654 h 673"/>
                <a:gd name="T10" fmla="*/ 1302 w 5284"/>
                <a:gd name="T11" fmla="*/ 642 h 673"/>
                <a:gd name="T12" fmla="*/ 1554 w 5284"/>
                <a:gd name="T13" fmla="*/ 630 h 673"/>
                <a:gd name="T14" fmla="*/ 1779 w 5284"/>
                <a:gd name="T15" fmla="*/ 615 h 673"/>
                <a:gd name="T16" fmla="*/ 1962 w 5284"/>
                <a:gd name="T17" fmla="*/ 606 h 673"/>
                <a:gd name="T18" fmla="*/ 2193 w 5284"/>
                <a:gd name="T19" fmla="*/ 588 h 673"/>
                <a:gd name="T20" fmla="*/ 2448 w 5284"/>
                <a:gd name="T21" fmla="*/ 570 h 673"/>
                <a:gd name="T22" fmla="*/ 2700 w 5284"/>
                <a:gd name="T23" fmla="*/ 546 h 673"/>
                <a:gd name="T24" fmla="*/ 2904 w 5284"/>
                <a:gd name="T25" fmla="*/ 528 h 673"/>
                <a:gd name="T26" fmla="*/ 3138 w 5284"/>
                <a:gd name="T27" fmla="*/ 498 h 673"/>
                <a:gd name="T28" fmla="*/ 3324 w 5284"/>
                <a:gd name="T29" fmla="*/ 474 h 673"/>
                <a:gd name="T30" fmla="*/ 3534 w 5284"/>
                <a:gd name="T31" fmla="*/ 447 h 673"/>
                <a:gd name="T32" fmla="*/ 3735 w 5284"/>
                <a:gd name="T33" fmla="*/ 420 h 673"/>
                <a:gd name="T34" fmla="*/ 3933 w 5284"/>
                <a:gd name="T35" fmla="*/ 384 h 673"/>
                <a:gd name="T36" fmla="*/ 4116 w 5284"/>
                <a:gd name="T37" fmla="*/ 351 h 673"/>
                <a:gd name="T38" fmla="*/ 4266 w 5284"/>
                <a:gd name="T39" fmla="*/ 318 h 673"/>
                <a:gd name="T40" fmla="*/ 4446 w 5284"/>
                <a:gd name="T41" fmla="*/ 279 h 673"/>
                <a:gd name="T42" fmla="*/ 4620 w 5284"/>
                <a:gd name="T43" fmla="*/ 237 h 673"/>
                <a:gd name="T44" fmla="*/ 4779 w 5284"/>
                <a:gd name="T45" fmla="*/ 192 h 673"/>
                <a:gd name="T46" fmla="*/ 4920 w 5284"/>
                <a:gd name="T47" fmla="*/ 147 h 673"/>
                <a:gd name="T48" fmla="*/ 5085 w 5284"/>
                <a:gd name="T49" fmla="*/ 90 h 673"/>
                <a:gd name="T50" fmla="*/ 5193 w 5284"/>
                <a:gd name="T51" fmla="*/ 42 h 673"/>
                <a:gd name="T52" fmla="*/ 5283 w 5284"/>
                <a:gd name="T53" fmla="*/ 0 h 673"/>
                <a:gd name="T54" fmla="*/ 3201 w 5284"/>
                <a:gd name="T55" fmla="*/ 0 h 673"/>
                <a:gd name="T56" fmla="*/ 2982 w 5284"/>
                <a:gd name="T57" fmla="*/ 57 h 673"/>
                <a:gd name="T58" fmla="*/ 2775 w 5284"/>
                <a:gd name="T59" fmla="*/ 108 h 673"/>
                <a:gd name="T60" fmla="*/ 2562 w 5284"/>
                <a:gd name="T61" fmla="*/ 150 h 673"/>
                <a:gd name="T62" fmla="*/ 2397 w 5284"/>
                <a:gd name="T63" fmla="*/ 183 h 673"/>
                <a:gd name="T64" fmla="*/ 2205 w 5284"/>
                <a:gd name="T65" fmla="*/ 213 h 673"/>
                <a:gd name="T66" fmla="*/ 2001 w 5284"/>
                <a:gd name="T67" fmla="*/ 243 h 673"/>
                <a:gd name="T68" fmla="*/ 1776 w 5284"/>
                <a:gd name="T69" fmla="*/ 273 h 673"/>
                <a:gd name="T70" fmla="*/ 1536 w 5284"/>
                <a:gd name="T71" fmla="*/ 297 h 673"/>
                <a:gd name="T72" fmla="*/ 1344 w 5284"/>
                <a:gd name="T73" fmla="*/ 312 h 673"/>
                <a:gd name="T74" fmla="*/ 1134 w 5284"/>
                <a:gd name="T75" fmla="*/ 330 h 673"/>
                <a:gd name="T76" fmla="*/ 921 w 5284"/>
                <a:gd name="T77" fmla="*/ 342 h 673"/>
                <a:gd name="T78" fmla="*/ 696 w 5284"/>
                <a:gd name="T79" fmla="*/ 354 h 673"/>
                <a:gd name="T80" fmla="*/ 501 w 5284"/>
                <a:gd name="T81" fmla="*/ 360 h 673"/>
                <a:gd name="T82" fmla="*/ 279 w 5284"/>
                <a:gd name="T83" fmla="*/ 366 h 673"/>
                <a:gd name="T84" fmla="*/ 99 w 5284"/>
                <a:gd name="T85" fmla="*/ 369 h 673"/>
                <a:gd name="T86" fmla="*/ 0 w 5284"/>
                <a:gd name="T87" fmla="*/ 366 h 67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13" name="Freeform 11"/>
            <p:cNvSpPr>
              <a:spLocks/>
            </p:cNvSpPr>
            <p:nvPr/>
          </p:nvSpPr>
          <p:spPr bwMode="white">
            <a:xfrm>
              <a:off x="0" y="-13"/>
              <a:ext cx="2884" cy="286"/>
            </a:xfrm>
            <a:custGeom>
              <a:avLst/>
              <a:gdLst>
                <a:gd name="T0" fmla="*/ 0 w 2884"/>
                <a:gd name="T1" fmla="*/ 0 h 286"/>
                <a:gd name="T2" fmla="*/ 0 w 2884"/>
                <a:gd name="T3" fmla="*/ 285 h 286"/>
                <a:gd name="T4" fmla="*/ 192 w 2884"/>
                <a:gd name="T5" fmla="*/ 285 h 286"/>
                <a:gd name="T6" fmla="*/ 384 w 2884"/>
                <a:gd name="T7" fmla="*/ 282 h 286"/>
                <a:gd name="T8" fmla="*/ 579 w 2884"/>
                <a:gd name="T9" fmla="*/ 276 h 286"/>
                <a:gd name="T10" fmla="*/ 789 w 2884"/>
                <a:gd name="T11" fmla="*/ 267 h 286"/>
                <a:gd name="T12" fmla="*/ 999 w 2884"/>
                <a:gd name="T13" fmla="*/ 258 h 286"/>
                <a:gd name="T14" fmla="*/ 1161 w 2884"/>
                <a:gd name="T15" fmla="*/ 246 h 286"/>
                <a:gd name="T16" fmla="*/ 1302 w 2884"/>
                <a:gd name="T17" fmla="*/ 234 h 286"/>
                <a:gd name="T18" fmla="*/ 1458 w 2884"/>
                <a:gd name="T19" fmla="*/ 222 h 286"/>
                <a:gd name="T20" fmla="*/ 1665 w 2884"/>
                <a:gd name="T21" fmla="*/ 201 h 286"/>
                <a:gd name="T22" fmla="*/ 1992 w 2884"/>
                <a:gd name="T23" fmla="*/ 159 h 286"/>
                <a:gd name="T24" fmla="*/ 2301 w 2884"/>
                <a:gd name="T25" fmla="*/ 117 h 286"/>
                <a:gd name="T26" fmla="*/ 2604 w 2884"/>
                <a:gd name="T27" fmla="*/ 60 h 286"/>
                <a:gd name="T28" fmla="*/ 2883 w 2884"/>
                <a:gd name="T29" fmla="*/ 0 h 286"/>
                <a:gd name="T30" fmla="*/ 0 w 2884"/>
                <a:gd name="T31" fmla="*/ 0 h 28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a:p>
          </p:txBody>
        </p:sp>
      </p:grpSp>
      <p:sp>
        <p:nvSpPr>
          <p:cNvPr id="4108" name="Rectangle 12"/>
          <p:cNvSpPr>
            <a:spLocks noGrp="1" noChangeArrowheads="1"/>
          </p:cNvSpPr>
          <p:nvPr>
            <p:ph type="ctrTitle" sz="quarter"/>
          </p:nvPr>
        </p:nvSpPr>
        <p:spPr>
          <a:xfrm>
            <a:off x="685800" y="2057400"/>
            <a:ext cx="7772400" cy="1143000"/>
          </a:xfrm>
        </p:spPr>
        <p:txBody>
          <a:bodyPr/>
          <a:lstStyle>
            <a:lvl1pPr>
              <a:defRPr/>
            </a:lvl1pPr>
          </a:lstStyle>
          <a:p>
            <a:pPr lvl="0"/>
            <a:r>
              <a:rPr lang="en-US" noProof="0" smtClean="0"/>
              <a:t>Click to edit Master title style</a:t>
            </a:r>
          </a:p>
        </p:txBody>
      </p:sp>
      <p:sp>
        <p:nvSpPr>
          <p:cNvPr id="4109" name="Rectangle 1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14" name="Rectangle 14"/>
          <p:cNvSpPr>
            <a:spLocks noGrp="1" noChangeArrowheads="1"/>
          </p:cNvSpPr>
          <p:nvPr>
            <p:ph type="dt" sz="quarter" idx="10"/>
          </p:nvPr>
        </p:nvSpPr>
        <p:spPr/>
        <p:txBody>
          <a:bodyPr/>
          <a:lstStyle>
            <a:lvl1pPr>
              <a:defRPr/>
            </a:lvl1pPr>
          </a:lstStyle>
          <a:p>
            <a:pPr>
              <a:defRPr/>
            </a:pPr>
            <a:endParaRPr lang="en-US"/>
          </a:p>
        </p:txBody>
      </p:sp>
      <p:sp>
        <p:nvSpPr>
          <p:cNvPr id="15" name="Rectangle 15"/>
          <p:cNvSpPr>
            <a:spLocks noGrp="1" noChangeArrowheads="1"/>
          </p:cNvSpPr>
          <p:nvPr>
            <p:ph type="ftr" sz="quarter" idx="11"/>
          </p:nvPr>
        </p:nvSpPr>
        <p:spPr/>
        <p:txBody>
          <a:bodyPr/>
          <a:lstStyle>
            <a:lvl1pPr>
              <a:defRPr/>
            </a:lvl1pPr>
          </a:lstStyle>
          <a:p>
            <a:pPr>
              <a:defRPr/>
            </a:pPr>
            <a:endParaRPr lang="en-US"/>
          </a:p>
        </p:txBody>
      </p:sp>
      <p:sp>
        <p:nvSpPr>
          <p:cNvPr id="16" name="Rectangle 16"/>
          <p:cNvSpPr>
            <a:spLocks noGrp="1" noChangeArrowheads="1"/>
          </p:cNvSpPr>
          <p:nvPr>
            <p:ph type="sldNum" sz="quarter" idx="12"/>
          </p:nvPr>
        </p:nvSpPr>
        <p:spPr/>
        <p:txBody>
          <a:bodyPr/>
          <a:lstStyle>
            <a:lvl1pPr>
              <a:defRPr/>
            </a:lvl1pPr>
          </a:lstStyle>
          <a:p>
            <a:fld id="{62E9F8E7-BF6B-4A90-AF24-6D35E1CE957D}" type="slidenum">
              <a:rPr lang="en-US" altLang="en-US"/>
              <a:pPr/>
              <a:t>‹#›</a:t>
            </a:fld>
            <a:endParaRPr lang="en-US" altLang="en-US"/>
          </a:p>
        </p:txBody>
      </p:sp>
    </p:spTree>
    <p:extLst>
      <p:ext uri="{BB962C8B-B14F-4D97-AF65-F5344CB8AC3E}">
        <p14:creationId xmlns:p14="http://schemas.microsoft.com/office/powerpoint/2010/main" val="2104742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fld id="{AA531934-6A52-4CC5-822A-056261D31782}" type="slidenum">
              <a:rPr lang="en-US" altLang="en-US"/>
              <a:pPr/>
              <a:t>‹#›</a:t>
            </a:fld>
            <a:endParaRPr lang="en-US" altLang="en-US"/>
          </a:p>
        </p:txBody>
      </p:sp>
    </p:spTree>
    <p:extLst>
      <p:ext uri="{BB962C8B-B14F-4D97-AF65-F5344CB8AC3E}">
        <p14:creationId xmlns:p14="http://schemas.microsoft.com/office/powerpoint/2010/main" val="824104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fld id="{7002C27E-F2D4-4E7C-A540-2D9F8E0964BC}" type="slidenum">
              <a:rPr lang="en-US" altLang="en-US"/>
              <a:pPr/>
              <a:t>‹#›</a:t>
            </a:fld>
            <a:endParaRPr lang="en-US" altLang="en-US"/>
          </a:p>
        </p:txBody>
      </p:sp>
    </p:spTree>
    <p:extLst>
      <p:ext uri="{BB962C8B-B14F-4D97-AF65-F5344CB8AC3E}">
        <p14:creationId xmlns:p14="http://schemas.microsoft.com/office/powerpoint/2010/main" val="4269706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fld id="{85615CFC-7A19-44F8-B035-51F15FB2B2EA}" type="slidenum">
              <a:rPr lang="en-US" altLang="en-US"/>
              <a:pPr/>
              <a:t>‹#›</a:t>
            </a:fld>
            <a:endParaRPr lang="en-US" altLang="en-US"/>
          </a:p>
        </p:txBody>
      </p:sp>
    </p:spTree>
    <p:extLst>
      <p:ext uri="{BB962C8B-B14F-4D97-AF65-F5344CB8AC3E}">
        <p14:creationId xmlns:p14="http://schemas.microsoft.com/office/powerpoint/2010/main" val="465563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fld id="{56A06C4C-AA26-473A-A6F9-0B15E54F4D7C}" type="slidenum">
              <a:rPr lang="en-US" altLang="en-US"/>
              <a:pPr/>
              <a:t>‹#›</a:t>
            </a:fld>
            <a:endParaRPr lang="en-US" altLang="en-US"/>
          </a:p>
        </p:txBody>
      </p:sp>
    </p:spTree>
    <p:extLst>
      <p:ext uri="{BB962C8B-B14F-4D97-AF65-F5344CB8AC3E}">
        <p14:creationId xmlns:p14="http://schemas.microsoft.com/office/powerpoint/2010/main" val="3396852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fld id="{DF65EA5B-42E6-47B1-A0DA-F380F3D5CE9C}" type="slidenum">
              <a:rPr lang="en-US" altLang="en-US"/>
              <a:pPr/>
              <a:t>‹#›</a:t>
            </a:fld>
            <a:endParaRPr lang="en-US" altLang="en-US"/>
          </a:p>
        </p:txBody>
      </p:sp>
    </p:spTree>
    <p:extLst>
      <p:ext uri="{BB962C8B-B14F-4D97-AF65-F5344CB8AC3E}">
        <p14:creationId xmlns:p14="http://schemas.microsoft.com/office/powerpoint/2010/main" val="495963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4"/>
          <p:cNvSpPr>
            <a:spLocks noGrp="1" noChangeArrowheads="1"/>
          </p:cNvSpPr>
          <p:nvPr>
            <p:ph type="dt" sz="half" idx="10"/>
          </p:nvPr>
        </p:nvSpPr>
        <p:spPr>
          <a:ln/>
        </p:spPr>
        <p:txBody>
          <a:bodyPr/>
          <a:lstStyle>
            <a:lvl1pPr>
              <a:defRPr/>
            </a:lvl1pPr>
          </a:lstStyle>
          <a:p>
            <a:pPr>
              <a:defRPr/>
            </a:pPr>
            <a:endParaRPr lang="en-US"/>
          </a:p>
        </p:txBody>
      </p:sp>
      <p:sp>
        <p:nvSpPr>
          <p:cNvPr id="8" name="Rectangle 15"/>
          <p:cNvSpPr>
            <a:spLocks noGrp="1" noChangeArrowheads="1"/>
          </p:cNvSpPr>
          <p:nvPr>
            <p:ph type="ftr" sz="quarter" idx="11"/>
          </p:nvPr>
        </p:nvSpPr>
        <p:spPr>
          <a:ln/>
        </p:spPr>
        <p:txBody>
          <a:bodyPr/>
          <a:lstStyle>
            <a:lvl1pPr>
              <a:defRPr/>
            </a:lvl1pPr>
          </a:lstStyle>
          <a:p>
            <a:pPr>
              <a:defRPr/>
            </a:pPr>
            <a:endParaRPr lang="en-US"/>
          </a:p>
        </p:txBody>
      </p:sp>
      <p:sp>
        <p:nvSpPr>
          <p:cNvPr id="9" name="Rectangle 16"/>
          <p:cNvSpPr>
            <a:spLocks noGrp="1" noChangeArrowheads="1"/>
          </p:cNvSpPr>
          <p:nvPr>
            <p:ph type="sldNum" sz="quarter" idx="12"/>
          </p:nvPr>
        </p:nvSpPr>
        <p:spPr>
          <a:ln/>
        </p:spPr>
        <p:txBody>
          <a:bodyPr/>
          <a:lstStyle>
            <a:lvl1pPr>
              <a:defRPr/>
            </a:lvl1pPr>
          </a:lstStyle>
          <a:p>
            <a:fld id="{AF3DDC63-4530-4E7D-87B7-DBD7DA9FFF9E}" type="slidenum">
              <a:rPr lang="en-US" altLang="en-US"/>
              <a:pPr/>
              <a:t>‹#›</a:t>
            </a:fld>
            <a:endParaRPr lang="en-US" altLang="en-US"/>
          </a:p>
        </p:txBody>
      </p:sp>
    </p:spTree>
    <p:extLst>
      <p:ext uri="{BB962C8B-B14F-4D97-AF65-F5344CB8AC3E}">
        <p14:creationId xmlns:p14="http://schemas.microsoft.com/office/powerpoint/2010/main" val="252936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4"/>
          <p:cNvSpPr>
            <a:spLocks noGrp="1" noChangeArrowheads="1"/>
          </p:cNvSpPr>
          <p:nvPr>
            <p:ph type="dt" sz="half" idx="10"/>
          </p:nvPr>
        </p:nvSpPr>
        <p:spPr>
          <a:ln/>
        </p:spPr>
        <p:txBody>
          <a:bodyPr/>
          <a:lstStyle>
            <a:lvl1pPr>
              <a:defRPr/>
            </a:lvl1pPr>
          </a:lstStyle>
          <a:p>
            <a:pPr>
              <a:defRPr/>
            </a:pPr>
            <a:endParaRPr lang="en-US"/>
          </a:p>
        </p:txBody>
      </p:sp>
      <p:sp>
        <p:nvSpPr>
          <p:cNvPr id="4" name="Rectangle 15"/>
          <p:cNvSpPr>
            <a:spLocks noGrp="1" noChangeArrowheads="1"/>
          </p:cNvSpPr>
          <p:nvPr>
            <p:ph type="ftr" sz="quarter" idx="11"/>
          </p:nvPr>
        </p:nvSpPr>
        <p:spPr>
          <a:ln/>
        </p:spPr>
        <p:txBody>
          <a:bodyPr/>
          <a:lstStyle>
            <a:lvl1pPr>
              <a:defRPr/>
            </a:lvl1pPr>
          </a:lstStyle>
          <a:p>
            <a:pPr>
              <a:defRPr/>
            </a:pPr>
            <a:endParaRPr lang="en-US"/>
          </a:p>
        </p:txBody>
      </p:sp>
      <p:sp>
        <p:nvSpPr>
          <p:cNvPr id="5" name="Rectangle 16"/>
          <p:cNvSpPr>
            <a:spLocks noGrp="1" noChangeArrowheads="1"/>
          </p:cNvSpPr>
          <p:nvPr>
            <p:ph type="sldNum" sz="quarter" idx="12"/>
          </p:nvPr>
        </p:nvSpPr>
        <p:spPr>
          <a:ln/>
        </p:spPr>
        <p:txBody>
          <a:bodyPr/>
          <a:lstStyle>
            <a:lvl1pPr>
              <a:defRPr/>
            </a:lvl1pPr>
          </a:lstStyle>
          <a:p>
            <a:fld id="{AEDAE0C2-8068-4AD5-9301-808B84052BE0}" type="slidenum">
              <a:rPr lang="en-US" altLang="en-US"/>
              <a:pPr/>
              <a:t>‹#›</a:t>
            </a:fld>
            <a:endParaRPr lang="en-US" altLang="en-US"/>
          </a:p>
        </p:txBody>
      </p:sp>
    </p:spTree>
    <p:extLst>
      <p:ext uri="{BB962C8B-B14F-4D97-AF65-F5344CB8AC3E}">
        <p14:creationId xmlns:p14="http://schemas.microsoft.com/office/powerpoint/2010/main" val="779972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4"/>
          <p:cNvSpPr>
            <a:spLocks noGrp="1" noChangeArrowheads="1"/>
          </p:cNvSpPr>
          <p:nvPr>
            <p:ph type="dt" sz="half" idx="10"/>
          </p:nvPr>
        </p:nvSpPr>
        <p:spPr>
          <a:ln/>
        </p:spPr>
        <p:txBody>
          <a:bodyPr/>
          <a:lstStyle>
            <a:lvl1pPr>
              <a:defRPr/>
            </a:lvl1pPr>
          </a:lstStyle>
          <a:p>
            <a:pPr>
              <a:defRPr/>
            </a:pPr>
            <a:endParaRPr lang="en-US"/>
          </a:p>
        </p:txBody>
      </p:sp>
      <p:sp>
        <p:nvSpPr>
          <p:cNvPr id="3" name="Rectangle 15"/>
          <p:cNvSpPr>
            <a:spLocks noGrp="1" noChangeArrowheads="1"/>
          </p:cNvSpPr>
          <p:nvPr>
            <p:ph type="ftr" sz="quarter" idx="11"/>
          </p:nvPr>
        </p:nvSpPr>
        <p:spPr>
          <a:ln/>
        </p:spPr>
        <p:txBody>
          <a:bodyPr/>
          <a:lstStyle>
            <a:lvl1pPr>
              <a:defRPr/>
            </a:lvl1pPr>
          </a:lstStyle>
          <a:p>
            <a:pPr>
              <a:defRPr/>
            </a:pPr>
            <a:endParaRPr lang="en-US"/>
          </a:p>
        </p:txBody>
      </p:sp>
      <p:sp>
        <p:nvSpPr>
          <p:cNvPr id="4" name="Rectangle 16"/>
          <p:cNvSpPr>
            <a:spLocks noGrp="1" noChangeArrowheads="1"/>
          </p:cNvSpPr>
          <p:nvPr>
            <p:ph type="sldNum" sz="quarter" idx="12"/>
          </p:nvPr>
        </p:nvSpPr>
        <p:spPr>
          <a:ln/>
        </p:spPr>
        <p:txBody>
          <a:bodyPr/>
          <a:lstStyle>
            <a:lvl1pPr>
              <a:defRPr/>
            </a:lvl1pPr>
          </a:lstStyle>
          <a:p>
            <a:fld id="{7FE56491-4F47-4E83-895F-9B16DE77DB06}" type="slidenum">
              <a:rPr lang="en-US" altLang="en-US"/>
              <a:pPr/>
              <a:t>‹#›</a:t>
            </a:fld>
            <a:endParaRPr lang="en-US" altLang="en-US"/>
          </a:p>
        </p:txBody>
      </p:sp>
    </p:spTree>
    <p:extLst>
      <p:ext uri="{BB962C8B-B14F-4D97-AF65-F5344CB8AC3E}">
        <p14:creationId xmlns:p14="http://schemas.microsoft.com/office/powerpoint/2010/main" val="4203378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fld id="{983DAEF8-2462-4CFB-9E32-3ECF52421E12}" type="slidenum">
              <a:rPr lang="en-US" altLang="en-US"/>
              <a:pPr/>
              <a:t>‹#›</a:t>
            </a:fld>
            <a:endParaRPr lang="en-US" altLang="en-US"/>
          </a:p>
        </p:txBody>
      </p:sp>
    </p:spTree>
    <p:extLst>
      <p:ext uri="{BB962C8B-B14F-4D97-AF65-F5344CB8AC3E}">
        <p14:creationId xmlns:p14="http://schemas.microsoft.com/office/powerpoint/2010/main" val="2292118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fld id="{085EEAE8-48CA-4943-9FA0-754866E50BB1}" type="slidenum">
              <a:rPr lang="en-US" altLang="en-US"/>
              <a:pPr/>
              <a:t>‹#›</a:t>
            </a:fld>
            <a:endParaRPr lang="en-US" altLang="en-US"/>
          </a:p>
        </p:txBody>
      </p:sp>
    </p:spTree>
    <p:extLst>
      <p:ext uri="{BB962C8B-B14F-4D97-AF65-F5344CB8AC3E}">
        <p14:creationId xmlns:p14="http://schemas.microsoft.com/office/powerpoint/2010/main" val="931283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100000">
              <a:schemeClr val="bg1"/>
            </a:gs>
          </a:gsLst>
          <a:lin ang="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9525" y="-20638"/>
            <a:ext cx="9153525" cy="6878638"/>
            <a:chOff x="-6" y="-13"/>
            <a:chExt cx="5766" cy="4333"/>
          </a:xfrm>
        </p:grpSpPr>
        <p:sp>
          <p:nvSpPr>
            <p:cNvPr id="3075" name="Rectangle 3"/>
            <p:cNvSpPr>
              <a:spLocks noChangeArrowheads="1"/>
            </p:cNvSpPr>
            <p:nvPr/>
          </p:nvSpPr>
          <p:spPr bwMode="invGray">
            <a:xfrm>
              <a:off x="5549" y="0"/>
              <a:ext cx="211" cy="4320"/>
            </a:xfrm>
            <a:prstGeom prst="rect">
              <a:avLst/>
            </a:prstGeom>
            <a:gradFill rotWithShape="0">
              <a:gsLst>
                <a:gs pos="0">
                  <a:schemeClr val="accent2"/>
                </a:gs>
                <a:gs pos="50000">
                  <a:schemeClr val="hlink"/>
                </a:gs>
                <a:gs pos="100000">
                  <a:schemeClr val="accent2"/>
                </a:gs>
              </a:gsLst>
              <a:lin ang="0" scaled="1"/>
            </a:gradFill>
            <a:ln>
              <a:noFill/>
            </a:ln>
            <a:extLst/>
          </p:spPr>
          <p:txBody>
            <a:bodyPr wrap="none" anchor="ctr"/>
            <a:lstStyle/>
            <a:p>
              <a:pPr eaLnBrk="1" hangingPunct="1">
                <a:defRPr/>
              </a:pPr>
              <a:endParaRPr lang="en-US"/>
            </a:p>
          </p:txBody>
        </p:sp>
        <p:sp>
          <p:nvSpPr>
            <p:cNvPr id="1033" name="Freeform 4"/>
            <p:cNvSpPr>
              <a:spLocks/>
            </p:cNvSpPr>
            <p:nvPr/>
          </p:nvSpPr>
          <p:spPr bwMode="white">
            <a:xfrm>
              <a:off x="-6" y="2828"/>
              <a:ext cx="3625" cy="1492"/>
            </a:xfrm>
            <a:custGeom>
              <a:avLst/>
              <a:gdLst>
                <a:gd name="T0" fmla="*/ 0 w 3625"/>
                <a:gd name="T1" fmla="*/ 1491 h 1492"/>
                <a:gd name="T2" fmla="*/ 0 w 3625"/>
                <a:gd name="T3" fmla="*/ 0 h 1492"/>
                <a:gd name="T4" fmla="*/ 171 w 3625"/>
                <a:gd name="T5" fmla="*/ 3 h 1492"/>
                <a:gd name="T6" fmla="*/ 355 w 3625"/>
                <a:gd name="T7" fmla="*/ 9 h 1492"/>
                <a:gd name="T8" fmla="*/ 499 w 3625"/>
                <a:gd name="T9" fmla="*/ 21 h 1492"/>
                <a:gd name="T10" fmla="*/ 650 w 3625"/>
                <a:gd name="T11" fmla="*/ 36 h 1492"/>
                <a:gd name="T12" fmla="*/ 809 w 3625"/>
                <a:gd name="T13" fmla="*/ 54 h 1492"/>
                <a:gd name="T14" fmla="*/ 957 w 3625"/>
                <a:gd name="T15" fmla="*/ 78 h 1492"/>
                <a:gd name="T16" fmla="*/ 1119 w 3625"/>
                <a:gd name="T17" fmla="*/ 105 h 1492"/>
                <a:gd name="T18" fmla="*/ 1261 w 3625"/>
                <a:gd name="T19" fmla="*/ 133 h 1492"/>
                <a:gd name="T20" fmla="*/ 1441 w 3625"/>
                <a:gd name="T21" fmla="*/ 175 h 1492"/>
                <a:gd name="T22" fmla="*/ 1598 w 3625"/>
                <a:gd name="T23" fmla="*/ 217 h 1492"/>
                <a:gd name="T24" fmla="*/ 1763 w 3625"/>
                <a:gd name="T25" fmla="*/ 269 h 1492"/>
                <a:gd name="T26" fmla="*/ 1887 w 3625"/>
                <a:gd name="T27" fmla="*/ 308 h 1492"/>
                <a:gd name="T28" fmla="*/ 2085 w 3625"/>
                <a:gd name="T29" fmla="*/ 384 h 1492"/>
                <a:gd name="T30" fmla="*/ 2230 w 3625"/>
                <a:gd name="T31" fmla="*/ 444 h 1492"/>
                <a:gd name="T32" fmla="*/ 2456 w 3625"/>
                <a:gd name="T33" fmla="*/ 547 h 1492"/>
                <a:gd name="T34" fmla="*/ 2666 w 3625"/>
                <a:gd name="T35" fmla="*/ 662 h 1492"/>
                <a:gd name="T36" fmla="*/ 2859 w 3625"/>
                <a:gd name="T37" fmla="*/ 786 h 1492"/>
                <a:gd name="T38" fmla="*/ 3046 w 3625"/>
                <a:gd name="T39" fmla="*/ 920 h 1492"/>
                <a:gd name="T40" fmla="*/ 3193 w 3625"/>
                <a:gd name="T41" fmla="*/ 1038 h 1492"/>
                <a:gd name="T42" fmla="*/ 3332 w 3625"/>
                <a:gd name="T43" fmla="*/ 1168 h 1492"/>
                <a:gd name="T44" fmla="*/ 3440 w 3625"/>
                <a:gd name="T45" fmla="*/ 1280 h 1492"/>
                <a:gd name="T46" fmla="*/ 3524 w 3625"/>
                <a:gd name="T47" fmla="*/ 1380 h 1492"/>
                <a:gd name="T48" fmla="*/ 3624 w 3625"/>
                <a:gd name="T49" fmla="*/ 1491 h 1492"/>
                <a:gd name="T50" fmla="*/ 3608 w 3625"/>
                <a:gd name="T51" fmla="*/ 1491 h 1492"/>
                <a:gd name="T52" fmla="*/ 0 w 3625"/>
                <a:gd name="T53" fmla="*/ 1491 h 149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cap="flat" cmpd="sng">
                  <a:solidFill>
                    <a:srgbClr val="000000"/>
                  </a:solidFill>
                  <a:prstDash val="solid"/>
                  <a:miter lim="800000"/>
                  <a:headEnd type="none" w="sm" len="sm"/>
                  <a:tailEnd type="none" w="sm" len="sm"/>
                </a14:hiddenLine>
              </a:ext>
            </a:extLst>
          </p:spPr>
          <p:txBody>
            <a:bodyPr wrap="none" anchor="ctr"/>
            <a:lstStyle/>
            <a:p>
              <a:endParaRPr lang="en-US"/>
            </a:p>
          </p:txBody>
        </p:sp>
        <p:sp>
          <p:nvSpPr>
            <p:cNvPr id="1034" name="Freeform 5"/>
            <p:cNvSpPr>
              <a:spLocks/>
            </p:cNvSpPr>
            <p:nvPr/>
          </p:nvSpPr>
          <p:spPr bwMode="white">
            <a:xfrm>
              <a:off x="0" y="2405"/>
              <a:ext cx="5143" cy="1902"/>
            </a:xfrm>
            <a:custGeom>
              <a:avLst/>
              <a:gdLst>
                <a:gd name="T0" fmla="*/ 2718 w 5143"/>
                <a:gd name="T1" fmla="*/ 405 h 1902"/>
                <a:gd name="T2" fmla="*/ 2466 w 5143"/>
                <a:gd name="T3" fmla="*/ 333 h 1902"/>
                <a:gd name="T4" fmla="*/ 2202 w 5143"/>
                <a:gd name="T5" fmla="*/ 261 h 1902"/>
                <a:gd name="T6" fmla="*/ 1929 w 5143"/>
                <a:gd name="T7" fmla="*/ 198 h 1902"/>
                <a:gd name="T8" fmla="*/ 1695 w 5143"/>
                <a:gd name="T9" fmla="*/ 153 h 1902"/>
                <a:gd name="T10" fmla="*/ 1434 w 5143"/>
                <a:gd name="T11" fmla="*/ 111 h 1902"/>
                <a:gd name="T12" fmla="*/ 1188 w 5143"/>
                <a:gd name="T13" fmla="*/ 75 h 1902"/>
                <a:gd name="T14" fmla="*/ 957 w 5143"/>
                <a:gd name="T15" fmla="*/ 48 h 1902"/>
                <a:gd name="T16" fmla="*/ 747 w 5143"/>
                <a:gd name="T17" fmla="*/ 30 h 1902"/>
                <a:gd name="T18" fmla="*/ 501 w 5143"/>
                <a:gd name="T19" fmla="*/ 15 h 1902"/>
                <a:gd name="T20" fmla="*/ 246 w 5143"/>
                <a:gd name="T21" fmla="*/ 3 h 1902"/>
                <a:gd name="T22" fmla="*/ 0 w 5143"/>
                <a:gd name="T23" fmla="*/ 0 h 1902"/>
                <a:gd name="T24" fmla="*/ 0 w 5143"/>
                <a:gd name="T25" fmla="*/ 275 h 1902"/>
                <a:gd name="T26" fmla="*/ 0 w 5143"/>
                <a:gd name="T27" fmla="*/ 345 h 1902"/>
                <a:gd name="T28" fmla="*/ 0 w 5143"/>
                <a:gd name="T29" fmla="*/ 275 h 1902"/>
                <a:gd name="T30" fmla="*/ 0 w 5143"/>
                <a:gd name="T31" fmla="*/ 342 h 1902"/>
                <a:gd name="T32" fmla="*/ 339 w 5143"/>
                <a:gd name="T33" fmla="*/ 351 h 1902"/>
                <a:gd name="T34" fmla="*/ 606 w 5143"/>
                <a:gd name="T35" fmla="*/ 372 h 1902"/>
                <a:gd name="T36" fmla="*/ 852 w 5143"/>
                <a:gd name="T37" fmla="*/ 399 h 1902"/>
                <a:gd name="T38" fmla="*/ 1068 w 5143"/>
                <a:gd name="T39" fmla="*/ 435 h 1902"/>
                <a:gd name="T40" fmla="*/ 1275 w 5143"/>
                <a:gd name="T41" fmla="*/ 474 h 1902"/>
                <a:gd name="T42" fmla="*/ 1545 w 5143"/>
                <a:gd name="T43" fmla="*/ 540 h 1902"/>
                <a:gd name="T44" fmla="*/ 1761 w 5143"/>
                <a:gd name="T45" fmla="*/ 603 h 1902"/>
                <a:gd name="T46" fmla="*/ 1971 w 5143"/>
                <a:gd name="T47" fmla="*/ 678 h 1902"/>
                <a:gd name="T48" fmla="*/ 2166 w 5143"/>
                <a:gd name="T49" fmla="*/ 747 h 1902"/>
                <a:gd name="T50" fmla="*/ 2397 w 5143"/>
                <a:gd name="T51" fmla="*/ 852 h 1902"/>
                <a:gd name="T52" fmla="*/ 2613 w 5143"/>
                <a:gd name="T53" fmla="*/ 960 h 1902"/>
                <a:gd name="T54" fmla="*/ 2832 w 5143"/>
                <a:gd name="T55" fmla="*/ 1095 h 1902"/>
                <a:gd name="T56" fmla="*/ 3012 w 5143"/>
                <a:gd name="T57" fmla="*/ 1212 h 1902"/>
                <a:gd name="T58" fmla="*/ 3186 w 5143"/>
                <a:gd name="T59" fmla="*/ 1347 h 1902"/>
                <a:gd name="T60" fmla="*/ 3351 w 5143"/>
                <a:gd name="T61" fmla="*/ 1497 h 1902"/>
                <a:gd name="T62" fmla="*/ 3480 w 5143"/>
                <a:gd name="T63" fmla="*/ 1629 h 1902"/>
                <a:gd name="T64" fmla="*/ 3612 w 5143"/>
                <a:gd name="T65" fmla="*/ 1785 h 1902"/>
                <a:gd name="T66" fmla="*/ 3699 w 5143"/>
                <a:gd name="T67" fmla="*/ 1901 h 1902"/>
                <a:gd name="T68" fmla="*/ 5142 w 5143"/>
                <a:gd name="T69" fmla="*/ 1901 h 1902"/>
                <a:gd name="T70" fmla="*/ 5076 w 5143"/>
                <a:gd name="T71" fmla="*/ 1827 h 1902"/>
                <a:gd name="T72" fmla="*/ 4968 w 5143"/>
                <a:gd name="T73" fmla="*/ 1707 h 1902"/>
                <a:gd name="T74" fmla="*/ 4797 w 5143"/>
                <a:gd name="T75" fmla="*/ 1539 h 1902"/>
                <a:gd name="T76" fmla="*/ 4617 w 5143"/>
                <a:gd name="T77" fmla="*/ 1383 h 1902"/>
                <a:gd name="T78" fmla="*/ 4410 w 5143"/>
                <a:gd name="T79" fmla="*/ 1221 h 1902"/>
                <a:gd name="T80" fmla="*/ 4185 w 5143"/>
                <a:gd name="T81" fmla="*/ 1071 h 1902"/>
                <a:gd name="T82" fmla="*/ 3960 w 5143"/>
                <a:gd name="T83" fmla="*/ 939 h 1902"/>
                <a:gd name="T84" fmla="*/ 3708 w 5143"/>
                <a:gd name="T85" fmla="*/ 801 h 1902"/>
                <a:gd name="T86" fmla="*/ 3492 w 5143"/>
                <a:gd name="T87" fmla="*/ 702 h 1902"/>
                <a:gd name="T88" fmla="*/ 3231 w 5143"/>
                <a:gd name="T89" fmla="*/ 588 h 1902"/>
                <a:gd name="T90" fmla="*/ 2964 w 5143"/>
                <a:gd name="T91" fmla="*/ 489 h 1902"/>
                <a:gd name="T92" fmla="*/ 2718 w 5143"/>
                <a:gd name="T93" fmla="*/ 405 h 190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1035" name="Freeform 6"/>
            <p:cNvSpPr>
              <a:spLocks/>
            </p:cNvSpPr>
            <p:nvPr/>
          </p:nvSpPr>
          <p:spPr bwMode="white">
            <a:xfrm>
              <a:off x="0" y="1982"/>
              <a:ext cx="5760" cy="2325"/>
            </a:xfrm>
            <a:custGeom>
              <a:avLst/>
              <a:gdLst>
                <a:gd name="T0" fmla="*/ 0 w 5760"/>
                <a:gd name="T1" fmla="*/ 0 h 2325"/>
                <a:gd name="T2" fmla="*/ 0 w 5760"/>
                <a:gd name="T3" fmla="*/ 339 h 2325"/>
                <a:gd name="T4" fmla="*/ 558 w 5760"/>
                <a:gd name="T5" fmla="*/ 357 h 2325"/>
                <a:gd name="T6" fmla="*/ 807 w 5760"/>
                <a:gd name="T7" fmla="*/ 375 h 2325"/>
                <a:gd name="T8" fmla="*/ 1056 w 5760"/>
                <a:gd name="T9" fmla="*/ 399 h 2325"/>
                <a:gd name="T10" fmla="*/ 1272 w 5760"/>
                <a:gd name="T11" fmla="*/ 426 h 2325"/>
                <a:gd name="T12" fmla="*/ 1539 w 5760"/>
                <a:gd name="T13" fmla="*/ 465 h 2325"/>
                <a:gd name="T14" fmla="*/ 1791 w 5760"/>
                <a:gd name="T15" fmla="*/ 510 h 2325"/>
                <a:gd name="T16" fmla="*/ 2076 w 5760"/>
                <a:gd name="T17" fmla="*/ 570 h 2325"/>
                <a:gd name="T18" fmla="*/ 2334 w 5760"/>
                <a:gd name="T19" fmla="*/ 630 h 2325"/>
                <a:gd name="T20" fmla="*/ 2544 w 5760"/>
                <a:gd name="T21" fmla="*/ 687 h 2325"/>
                <a:gd name="T22" fmla="*/ 2775 w 5760"/>
                <a:gd name="T23" fmla="*/ 759 h 2325"/>
                <a:gd name="T24" fmla="*/ 3003 w 5760"/>
                <a:gd name="T25" fmla="*/ 837 h 2325"/>
                <a:gd name="T26" fmla="*/ 3231 w 5760"/>
                <a:gd name="T27" fmla="*/ 924 h 2325"/>
                <a:gd name="T28" fmla="*/ 3438 w 5760"/>
                <a:gd name="T29" fmla="*/ 1005 h 2325"/>
                <a:gd name="T30" fmla="*/ 3663 w 5760"/>
                <a:gd name="T31" fmla="*/ 1110 h 2325"/>
                <a:gd name="T32" fmla="*/ 3903 w 5760"/>
                <a:gd name="T33" fmla="*/ 1233 h 2325"/>
                <a:gd name="T34" fmla="*/ 4149 w 5760"/>
                <a:gd name="T35" fmla="*/ 1374 h 2325"/>
                <a:gd name="T36" fmla="*/ 4353 w 5760"/>
                <a:gd name="T37" fmla="*/ 1506 h 2325"/>
                <a:gd name="T38" fmla="*/ 4491 w 5760"/>
                <a:gd name="T39" fmla="*/ 1602 h 2325"/>
                <a:gd name="T40" fmla="*/ 4668 w 5760"/>
                <a:gd name="T41" fmla="*/ 1740 h 2325"/>
                <a:gd name="T42" fmla="*/ 4824 w 5760"/>
                <a:gd name="T43" fmla="*/ 1875 h 2325"/>
                <a:gd name="T44" fmla="*/ 4968 w 5760"/>
                <a:gd name="T45" fmla="*/ 2016 h 2325"/>
                <a:gd name="T46" fmla="*/ 5100 w 5760"/>
                <a:gd name="T47" fmla="*/ 2154 h 2325"/>
                <a:gd name="T48" fmla="*/ 5238 w 5760"/>
                <a:gd name="T49" fmla="*/ 2324 h 2325"/>
                <a:gd name="T50" fmla="*/ 5759 w 5760"/>
                <a:gd name="T51" fmla="*/ 2324 h 2325"/>
                <a:gd name="T52" fmla="*/ 5759 w 5760"/>
                <a:gd name="T53" fmla="*/ 1245 h 2325"/>
                <a:gd name="T54" fmla="*/ 5580 w 5760"/>
                <a:gd name="T55" fmla="*/ 1119 h 2325"/>
                <a:gd name="T56" fmla="*/ 5400 w 5760"/>
                <a:gd name="T57" fmla="*/ 1020 h 2325"/>
                <a:gd name="T58" fmla="*/ 5205 w 5760"/>
                <a:gd name="T59" fmla="*/ 918 h 2325"/>
                <a:gd name="T60" fmla="*/ 5031 w 5760"/>
                <a:gd name="T61" fmla="*/ 837 h 2325"/>
                <a:gd name="T62" fmla="*/ 4866 w 5760"/>
                <a:gd name="T63" fmla="*/ 771 h 2325"/>
                <a:gd name="T64" fmla="*/ 4710 w 5760"/>
                <a:gd name="T65" fmla="*/ 711 h 2325"/>
                <a:gd name="T66" fmla="*/ 4545 w 5760"/>
                <a:gd name="T67" fmla="*/ 651 h 2325"/>
                <a:gd name="T68" fmla="*/ 4386 w 5760"/>
                <a:gd name="T69" fmla="*/ 600 h 2325"/>
                <a:gd name="T70" fmla="*/ 4248 w 5760"/>
                <a:gd name="T71" fmla="*/ 552 h 2325"/>
                <a:gd name="T72" fmla="*/ 3993 w 5760"/>
                <a:gd name="T73" fmla="*/ 483 h 2325"/>
                <a:gd name="T74" fmla="*/ 3777 w 5760"/>
                <a:gd name="T75" fmla="*/ 423 h 2325"/>
                <a:gd name="T76" fmla="*/ 3564 w 5760"/>
                <a:gd name="T77" fmla="*/ 375 h 2325"/>
                <a:gd name="T78" fmla="*/ 3282 w 5760"/>
                <a:gd name="T79" fmla="*/ 312 h 2325"/>
                <a:gd name="T80" fmla="*/ 3003 w 5760"/>
                <a:gd name="T81" fmla="*/ 261 h 2325"/>
                <a:gd name="T82" fmla="*/ 2733 w 5760"/>
                <a:gd name="T83" fmla="*/ 213 h 2325"/>
                <a:gd name="T84" fmla="*/ 2451 w 5760"/>
                <a:gd name="T85" fmla="*/ 171 h 2325"/>
                <a:gd name="T86" fmla="*/ 2211 w 5760"/>
                <a:gd name="T87" fmla="*/ 138 h 2325"/>
                <a:gd name="T88" fmla="*/ 1974 w 5760"/>
                <a:gd name="T89" fmla="*/ 108 h 2325"/>
                <a:gd name="T90" fmla="*/ 1665 w 5760"/>
                <a:gd name="T91" fmla="*/ 81 h 2325"/>
                <a:gd name="T92" fmla="*/ 1437 w 5760"/>
                <a:gd name="T93" fmla="*/ 60 h 2325"/>
                <a:gd name="T94" fmla="*/ 1125 w 5760"/>
                <a:gd name="T95" fmla="*/ 36 h 2325"/>
                <a:gd name="T96" fmla="*/ 828 w 5760"/>
                <a:gd name="T97" fmla="*/ 21 h 2325"/>
                <a:gd name="T98" fmla="*/ 558 w 5760"/>
                <a:gd name="T99" fmla="*/ 12 h 2325"/>
                <a:gd name="T100" fmla="*/ 282 w 5760"/>
                <a:gd name="T101" fmla="*/ 3 h 2325"/>
                <a:gd name="T102" fmla="*/ 0 w 5760"/>
                <a:gd name="T103" fmla="*/ 0 h 232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1036" name="Freeform 7"/>
            <p:cNvSpPr>
              <a:spLocks/>
            </p:cNvSpPr>
            <p:nvPr/>
          </p:nvSpPr>
          <p:spPr bwMode="white">
            <a:xfrm>
              <a:off x="0" y="1550"/>
              <a:ext cx="5760" cy="1573"/>
            </a:xfrm>
            <a:custGeom>
              <a:avLst/>
              <a:gdLst>
                <a:gd name="T0" fmla="*/ 0 w 5760"/>
                <a:gd name="T1" fmla="*/ 0 h 1573"/>
                <a:gd name="T2" fmla="*/ 0 w 5760"/>
                <a:gd name="T3" fmla="*/ 351 h 1573"/>
                <a:gd name="T4" fmla="*/ 282 w 5760"/>
                <a:gd name="T5" fmla="*/ 357 h 1573"/>
                <a:gd name="T6" fmla="*/ 627 w 5760"/>
                <a:gd name="T7" fmla="*/ 363 h 1573"/>
                <a:gd name="T8" fmla="*/ 960 w 5760"/>
                <a:gd name="T9" fmla="*/ 375 h 1573"/>
                <a:gd name="T10" fmla="*/ 1218 w 5760"/>
                <a:gd name="T11" fmla="*/ 393 h 1573"/>
                <a:gd name="T12" fmla="*/ 1470 w 5760"/>
                <a:gd name="T13" fmla="*/ 411 h 1573"/>
                <a:gd name="T14" fmla="*/ 1746 w 5760"/>
                <a:gd name="T15" fmla="*/ 435 h 1573"/>
                <a:gd name="T16" fmla="*/ 2022 w 5760"/>
                <a:gd name="T17" fmla="*/ 462 h 1573"/>
                <a:gd name="T18" fmla="*/ 2340 w 5760"/>
                <a:gd name="T19" fmla="*/ 504 h 1573"/>
                <a:gd name="T20" fmla="*/ 2664 w 5760"/>
                <a:gd name="T21" fmla="*/ 549 h 1573"/>
                <a:gd name="T22" fmla="*/ 2952 w 5760"/>
                <a:gd name="T23" fmla="*/ 597 h 1573"/>
                <a:gd name="T24" fmla="*/ 3225 w 5760"/>
                <a:gd name="T25" fmla="*/ 648 h 1573"/>
                <a:gd name="T26" fmla="*/ 3513 w 5760"/>
                <a:gd name="T27" fmla="*/ 708 h 1573"/>
                <a:gd name="T28" fmla="*/ 3693 w 5760"/>
                <a:gd name="T29" fmla="*/ 750 h 1573"/>
                <a:gd name="T30" fmla="*/ 3936 w 5760"/>
                <a:gd name="T31" fmla="*/ 810 h 1573"/>
                <a:gd name="T32" fmla="*/ 4095 w 5760"/>
                <a:gd name="T33" fmla="*/ 855 h 1573"/>
                <a:gd name="T34" fmla="*/ 4281 w 5760"/>
                <a:gd name="T35" fmla="*/ 909 h 1573"/>
                <a:gd name="T36" fmla="*/ 4503 w 5760"/>
                <a:gd name="T37" fmla="*/ 981 h 1573"/>
                <a:gd name="T38" fmla="*/ 4704 w 5760"/>
                <a:gd name="T39" fmla="*/ 1053 h 1573"/>
                <a:gd name="T40" fmla="*/ 4911 w 5760"/>
                <a:gd name="T41" fmla="*/ 1131 h 1573"/>
                <a:gd name="T42" fmla="*/ 5073 w 5760"/>
                <a:gd name="T43" fmla="*/ 1197 h 1573"/>
                <a:gd name="T44" fmla="*/ 5256 w 5760"/>
                <a:gd name="T45" fmla="*/ 1281 h 1573"/>
                <a:gd name="T46" fmla="*/ 5475 w 5760"/>
                <a:gd name="T47" fmla="*/ 1401 h 1573"/>
                <a:gd name="T48" fmla="*/ 5628 w 5760"/>
                <a:gd name="T49" fmla="*/ 1482 h 1573"/>
                <a:gd name="T50" fmla="*/ 5759 w 5760"/>
                <a:gd name="T51" fmla="*/ 1572 h 1573"/>
                <a:gd name="T52" fmla="*/ 5759 w 5760"/>
                <a:gd name="T53" fmla="*/ 633 h 1573"/>
                <a:gd name="T54" fmla="*/ 5493 w 5760"/>
                <a:gd name="T55" fmla="*/ 570 h 1573"/>
                <a:gd name="T56" fmla="*/ 5214 w 5760"/>
                <a:gd name="T57" fmla="*/ 501 h 1573"/>
                <a:gd name="T58" fmla="*/ 4950 w 5760"/>
                <a:gd name="T59" fmla="*/ 444 h 1573"/>
                <a:gd name="T60" fmla="*/ 4701 w 5760"/>
                <a:gd name="T61" fmla="*/ 396 h 1573"/>
                <a:gd name="T62" fmla="*/ 4425 w 5760"/>
                <a:gd name="T63" fmla="*/ 348 h 1573"/>
                <a:gd name="T64" fmla="*/ 4110 w 5760"/>
                <a:gd name="T65" fmla="*/ 294 h 1573"/>
                <a:gd name="T66" fmla="*/ 3813 w 5760"/>
                <a:gd name="T67" fmla="*/ 252 h 1573"/>
                <a:gd name="T68" fmla="*/ 3549 w 5760"/>
                <a:gd name="T69" fmla="*/ 213 h 1573"/>
                <a:gd name="T70" fmla="*/ 3261 w 5760"/>
                <a:gd name="T71" fmla="*/ 183 h 1573"/>
                <a:gd name="T72" fmla="*/ 3015 w 5760"/>
                <a:gd name="T73" fmla="*/ 153 h 1573"/>
                <a:gd name="T74" fmla="*/ 2757 w 5760"/>
                <a:gd name="T75" fmla="*/ 129 h 1573"/>
                <a:gd name="T76" fmla="*/ 2520 w 5760"/>
                <a:gd name="T77" fmla="*/ 105 h 1573"/>
                <a:gd name="T78" fmla="*/ 2301 w 5760"/>
                <a:gd name="T79" fmla="*/ 87 h 1573"/>
                <a:gd name="T80" fmla="*/ 2013 w 5760"/>
                <a:gd name="T81" fmla="*/ 66 h 1573"/>
                <a:gd name="T82" fmla="*/ 1731 w 5760"/>
                <a:gd name="T83" fmla="*/ 48 h 1573"/>
                <a:gd name="T84" fmla="*/ 1524 w 5760"/>
                <a:gd name="T85" fmla="*/ 39 h 1573"/>
                <a:gd name="T86" fmla="*/ 1260 w 5760"/>
                <a:gd name="T87" fmla="*/ 27 h 1573"/>
                <a:gd name="T88" fmla="*/ 966 w 5760"/>
                <a:gd name="T89" fmla="*/ 15 h 1573"/>
                <a:gd name="T90" fmla="*/ 714 w 5760"/>
                <a:gd name="T91" fmla="*/ 12 h 1573"/>
                <a:gd name="T92" fmla="*/ 510 w 5760"/>
                <a:gd name="T93" fmla="*/ 6 h 1573"/>
                <a:gd name="T94" fmla="*/ 243 w 5760"/>
                <a:gd name="T95" fmla="*/ 0 h 1573"/>
                <a:gd name="T96" fmla="*/ 0 w 5760"/>
                <a:gd name="T97" fmla="*/ 0 h 157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1037" name="Freeform 8"/>
            <p:cNvSpPr>
              <a:spLocks/>
            </p:cNvSpPr>
            <p:nvPr/>
          </p:nvSpPr>
          <p:spPr bwMode="white">
            <a:xfrm>
              <a:off x="0" y="1130"/>
              <a:ext cx="5760" cy="970"/>
            </a:xfrm>
            <a:custGeom>
              <a:avLst/>
              <a:gdLst>
                <a:gd name="T0" fmla="*/ 0 w 5760"/>
                <a:gd name="T1" fmla="*/ 0 h 970"/>
                <a:gd name="T2" fmla="*/ 0 w 5760"/>
                <a:gd name="T3" fmla="*/ 339 h 970"/>
                <a:gd name="T4" fmla="*/ 318 w 5760"/>
                <a:gd name="T5" fmla="*/ 342 h 970"/>
                <a:gd name="T6" fmla="*/ 591 w 5760"/>
                <a:gd name="T7" fmla="*/ 348 h 970"/>
                <a:gd name="T8" fmla="*/ 846 w 5760"/>
                <a:gd name="T9" fmla="*/ 354 h 970"/>
                <a:gd name="T10" fmla="*/ 1074 w 5760"/>
                <a:gd name="T11" fmla="*/ 360 h 970"/>
                <a:gd name="T12" fmla="*/ 1314 w 5760"/>
                <a:gd name="T13" fmla="*/ 366 h 970"/>
                <a:gd name="T14" fmla="*/ 1599 w 5760"/>
                <a:gd name="T15" fmla="*/ 381 h 970"/>
                <a:gd name="T16" fmla="*/ 1911 w 5760"/>
                <a:gd name="T17" fmla="*/ 399 h 970"/>
                <a:gd name="T18" fmla="*/ 2241 w 5760"/>
                <a:gd name="T19" fmla="*/ 420 h 970"/>
                <a:gd name="T20" fmla="*/ 2619 w 5760"/>
                <a:gd name="T21" fmla="*/ 453 h 970"/>
                <a:gd name="T22" fmla="*/ 2889 w 5760"/>
                <a:gd name="T23" fmla="*/ 477 h 970"/>
                <a:gd name="T24" fmla="*/ 3177 w 5760"/>
                <a:gd name="T25" fmla="*/ 507 h 970"/>
                <a:gd name="T26" fmla="*/ 3498 w 5760"/>
                <a:gd name="T27" fmla="*/ 543 h 970"/>
                <a:gd name="T28" fmla="*/ 3813 w 5760"/>
                <a:gd name="T29" fmla="*/ 585 h 970"/>
                <a:gd name="T30" fmla="*/ 4044 w 5760"/>
                <a:gd name="T31" fmla="*/ 618 h 970"/>
                <a:gd name="T32" fmla="*/ 4365 w 5760"/>
                <a:gd name="T33" fmla="*/ 669 h 970"/>
                <a:gd name="T34" fmla="*/ 4683 w 5760"/>
                <a:gd name="T35" fmla="*/ 726 h 970"/>
                <a:gd name="T36" fmla="*/ 4980 w 5760"/>
                <a:gd name="T37" fmla="*/ 786 h 970"/>
                <a:gd name="T38" fmla="*/ 5268 w 5760"/>
                <a:gd name="T39" fmla="*/ 846 h 970"/>
                <a:gd name="T40" fmla="*/ 5646 w 5760"/>
                <a:gd name="T41" fmla="*/ 942 h 970"/>
                <a:gd name="T42" fmla="*/ 5759 w 5760"/>
                <a:gd name="T43" fmla="*/ 969 h 970"/>
                <a:gd name="T44" fmla="*/ 5759 w 5760"/>
                <a:gd name="T45" fmla="*/ 0 h 970"/>
                <a:gd name="T46" fmla="*/ 0 w 5760"/>
                <a:gd name="T47" fmla="*/ 0 h 97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1038" name="Freeform 9"/>
            <p:cNvSpPr>
              <a:spLocks/>
            </p:cNvSpPr>
            <p:nvPr/>
          </p:nvSpPr>
          <p:spPr bwMode="white">
            <a:xfrm>
              <a:off x="0" y="-13"/>
              <a:ext cx="5760" cy="1060"/>
            </a:xfrm>
            <a:custGeom>
              <a:avLst/>
              <a:gdLst>
                <a:gd name="T0" fmla="*/ 0 w 5760"/>
                <a:gd name="T1" fmla="*/ 753 h 1060"/>
                <a:gd name="T2" fmla="*/ 0 w 5760"/>
                <a:gd name="T3" fmla="*/ 1059 h 1060"/>
                <a:gd name="T4" fmla="*/ 5759 w 5760"/>
                <a:gd name="T5" fmla="*/ 1059 h 1060"/>
                <a:gd name="T6" fmla="*/ 5759 w 5760"/>
                <a:gd name="T7" fmla="*/ 0 h 1060"/>
                <a:gd name="T8" fmla="*/ 5430 w 5760"/>
                <a:gd name="T9" fmla="*/ 0 h 1060"/>
                <a:gd name="T10" fmla="*/ 5298 w 5760"/>
                <a:gd name="T11" fmla="*/ 84 h 1060"/>
                <a:gd name="T12" fmla="*/ 5136 w 5760"/>
                <a:gd name="T13" fmla="*/ 159 h 1060"/>
                <a:gd name="T14" fmla="*/ 4968 w 5760"/>
                <a:gd name="T15" fmla="*/ 222 h 1060"/>
                <a:gd name="T16" fmla="*/ 4812 w 5760"/>
                <a:gd name="T17" fmla="*/ 267 h 1060"/>
                <a:gd name="T18" fmla="*/ 4626 w 5760"/>
                <a:gd name="T19" fmla="*/ 324 h 1060"/>
                <a:gd name="T20" fmla="*/ 4440 w 5760"/>
                <a:gd name="T21" fmla="*/ 366 h 1060"/>
                <a:gd name="T22" fmla="*/ 4230 w 5760"/>
                <a:gd name="T23" fmla="*/ 414 h 1060"/>
                <a:gd name="T24" fmla="*/ 3939 w 5760"/>
                <a:gd name="T25" fmla="*/ 468 h 1060"/>
                <a:gd name="T26" fmla="*/ 3711 w 5760"/>
                <a:gd name="T27" fmla="*/ 504 h 1060"/>
                <a:gd name="T28" fmla="*/ 3441 w 5760"/>
                <a:gd name="T29" fmla="*/ 543 h 1060"/>
                <a:gd name="T30" fmla="*/ 3189 w 5760"/>
                <a:gd name="T31" fmla="*/ 579 h 1060"/>
                <a:gd name="T32" fmla="*/ 2925 w 5760"/>
                <a:gd name="T33" fmla="*/ 606 h 1060"/>
                <a:gd name="T34" fmla="*/ 2679 w 5760"/>
                <a:gd name="T35" fmla="*/ 633 h 1060"/>
                <a:gd name="T36" fmla="*/ 2418 w 5760"/>
                <a:gd name="T37" fmla="*/ 654 h 1060"/>
                <a:gd name="T38" fmla="*/ 2142 w 5760"/>
                <a:gd name="T39" fmla="*/ 675 h 1060"/>
                <a:gd name="T40" fmla="*/ 1896 w 5760"/>
                <a:gd name="T41" fmla="*/ 693 h 1060"/>
                <a:gd name="T42" fmla="*/ 1647 w 5760"/>
                <a:gd name="T43" fmla="*/ 708 h 1060"/>
                <a:gd name="T44" fmla="*/ 1404 w 5760"/>
                <a:gd name="T45" fmla="*/ 720 h 1060"/>
                <a:gd name="T46" fmla="*/ 1170 w 5760"/>
                <a:gd name="T47" fmla="*/ 732 h 1060"/>
                <a:gd name="T48" fmla="*/ 906 w 5760"/>
                <a:gd name="T49" fmla="*/ 738 h 1060"/>
                <a:gd name="T50" fmla="*/ 534 w 5760"/>
                <a:gd name="T51" fmla="*/ 747 h 1060"/>
                <a:gd name="T52" fmla="*/ 201 w 5760"/>
                <a:gd name="T53" fmla="*/ 753 h 1060"/>
                <a:gd name="T54" fmla="*/ 0 w 5760"/>
                <a:gd name="T55" fmla="*/ 753 h 10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1039" name="Freeform 10"/>
            <p:cNvSpPr>
              <a:spLocks/>
            </p:cNvSpPr>
            <p:nvPr/>
          </p:nvSpPr>
          <p:spPr bwMode="white">
            <a:xfrm>
              <a:off x="0" y="-13"/>
              <a:ext cx="5284" cy="673"/>
            </a:xfrm>
            <a:custGeom>
              <a:avLst/>
              <a:gdLst>
                <a:gd name="T0" fmla="*/ 0 w 5284"/>
                <a:gd name="T1" fmla="*/ 366 h 673"/>
                <a:gd name="T2" fmla="*/ 0 w 5284"/>
                <a:gd name="T3" fmla="*/ 672 h 673"/>
                <a:gd name="T4" fmla="*/ 303 w 5284"/>
                <a:gd name="T5" fmla="*/ 672 h 673"/>
                <a:gd name="T6" fmla="*/ 723 w 5284"/>
                <a:gd name="T7" fmla="*/ 663 h 673"/>
                <a:gd name="T8" fmla="*/ 1020 w 5284"/>
                <a:gd name="T9" fmla="*/ 654 h 673"/>
                <a:gd name="T10" fmla="*/ 1302 w 5284"/>
                <a:gd name="T11" fmla="*/ 642 h 673"/>
                <a:gd name="T12" fmla="*/ 1554 w 5284"/>
                <a:gd name="T13" fmla="*/ 630 h 673"/>
                <a:gd name="T14" fmla="*/ 1779 w 5284"/>
                <a:gd name="T15" fmla="*/ 615 h 673"/>
                <a:gd name="T16" fmla="*/ 1962 w 5284"/>
                <a:gd name="T17" fmla="*/ 606 h 673"/>
                <a:gd name="T18" fmla="*/ 2193 w 5284"/>
                <a:gd name="T19" fmla="*/ 588 h 673"/>
                <a:gd name="T20" fmla="*/ 2448 w 5284"/>
                <a:gd name="T21" fmla="*/ 570 h 673"/>
                <a:gd name="T22" fmla="*/ 2700 w 5284"/>
                <a:gd name="T23" fmla="*/ 546 h 673"/>
                <a:gd name="T24" fmla="*/ 2904 w 5284"/>
                <a:gd name="T25" fmla="*/ 528 h 673"/>
                <a:gd name="T26" fmla="*/ 3138 w 5284"/>
                <a:gd name="T27" fmla="*/ 498 h 673"/>
                <a:gd name="T28" fmla="*/ 3324 w 5284"/>
                <a:gd name="T29" fmla="*/ 474 h 673"/>
                <a:gd name="T30" fmla="*/ 3534 w 5284"/>
                <a:gd name="T31" fmla="*/ 447 h 673"/>
                <a:gd name="T32" fmla="*/ 3735 w 5284"/>
                <a:gd name="T33" fmla="*/ 420 h 673"/>
                <a:gd name="T34" fmla="*/ 3933 w 5284"/>
                <a:gd name="T35" fmla="*/ 384 h 673"/>
                <a:gd name="T36" fmla="*/ 4116 w 5284"/>
                <a:gd name="T37" fmla="*/ 351 h 673"/>
                <a:gd name="T38" fmla="*/ 4266 w 5284"/>
                <a:gd name="T39" fmla="*/ 318 h 673"/>
                <a:gd name="T40" fmla="*/ 4446 w 5284"/>
                <a:gd name="T41" fmla="*/ 279 h 673"/>
                <a:gd name="T42" fmla="*/ 4620 w 5284"/>
                <a:gd name="T43" fmla="*/ 237 h 673"/>
                <a:gd name="T44" fmla="*/ 4779 w 5284"/>
                <a:gd name="T45" fmla="*/ 192 h 673"/>
                <a:gd name="T46" fmla="*/ 4920 w 5284"/>
                <a:gd name="T47" fmla="*/ 147 h 673"/>
                <a:gd name="T48" fmla="*/ 5085 w 5284"/>
                <a:gd name="T49" fmla="*/ 90 h 673"/>
                <a:gd name="T50" fmla="*/ 5193 w 5284"/>
                <a:gd name="T51" fmla="*/ 42 h 673"/>
                <a:gd name="T52" fmla="*/ 5283 w 5284"/>
                <a:gd name="T53" fmla="*/ 0 h 673"/>
                <a:gd name="T54" fmla="*/ 3201 w 5284"/>
                <a:gd name="T55" fmla="*/ 0 h 673"/>
                <a:gd name="T56" fmla="*/ 2982 w 5284"/>
                <a:gd name="T57" fmla="*/ 57 h 673"/>
                <a:gd name="T58" fmla="*/ 2775 w 5284"/>
                <a:gd name="T59" fmla="*/ 108 h 673"/>
                <a:gd name="T60" fmla="*/ 2562 w 5284"/>
                <a:gd name="T61" fmla="*/ 150 h 673"/>
                <a:gd name="T62" fmla="*/ 2397 w 5284"/>
                <a:gd name="T63" fmla="*/ 183 h 673"/>
                <a:gd name="T64" fmla="*/ 2205 w 5284"/>
                <a:gd name="T65" fmla="*/ 213 h 673"/>
                <a:gd name="T66" fmla="*/ 2001 w 5284"/>
                <a:gd name="T67" fmla="*/ 243 h 673"/>
                <a:gd name="T68" fmla="*/ 1776 w 5284"/>
                <a:gd name="T69" fmla="*/ 273 h 673"/>
                <a:gd name="T70" fmla="*/ 1536 w 5284"/>
                <a:gd name="T71" fmla="*/ 297 h 673"/>
                <a:gd name="T72" fmla="*/ 1344 w 5284"/>
                <a:gd name="T73" fmla="*/ 312 h 673"/>
                <a:gd name="T74" fmla="*/ 1134 w 5284"/>
                <a:gd name="T75" fmla="*/ 330 h 673"/>
                <a:gd name="T76" fmla="*/ 921 w 5284"/>
                <a:gd name="T77" fmla="*/ 342 h 673"/>
                <a:gd name="T78" fmla="*/ 696 w 5284"/>
                <a:gd name="T79" fmla="*/ 354 h 673"/>
                <a:gd name="T80" fmla="*/ 501 w 5284"/>
                <a:gd name="T81" fmla="*/ 360 h 673"/>
                <a:gd name="T82" fmla="*/ 279 w 5284"/>
                <a:gd name="T83" fmla="*/ 366 h 673"/>
                <a:gd name="T84" fmla="*/ 99 w 5284"/>
                <a:gd name="T85" fmla="*/ 369 h 673"/>
                <a:gd name="T86" fmla="*/ 0 w 5284"/>
                <a:gd name="T87" fmla="*/ 366 h 67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en-US"/>
            </a:p>
          </p:txBody>
        </p:sp>
        <p:sp>
          <p:nvSpPr>
            <p:cNvPr id="1040" name="Freeform 11"/>
            <p:cNvSpPr>
              <a:spLocks/>
            </p:cNvSpPr>
            <p:nvPr/>
          </p:nvSpPr>
          <p:spPr bwMode="white">
            <a:xfrm>
              <a:off x="0" y="-13"/>
              <a:ext cx="2884" cy="286"/>
            </a:xfrm>
            <a:custGeom>
              <a:avLst/>
              <a:gdLst>
                <a:gd name="T0" fmla="*/ 0 w 2884"/>
                <a:gd name="T1" fmla="*/ 0 h 286"/>
                <a:gd name="T2" fmla="*/ 0 w 2884"/>
                <a:gd name="T3" fmla="*/ 285 h 286"/>
                <a:gd name="T4" fmla="*/ 192 w 2884"/>
                <a:gd name="T5" fmla="*/ 285 h 286"/>
                <a:gd name="T6" fmla="*/ 384 w 2884"/>
                <a:gd name="T7" fmla="*/ 282 h 286"/>
                <a:gd name="T8" fmla="*/ 579 w 2884"/>
                <a:gd name="T9" fmla="*/ 276 h 286"/>
                <a:gd name="T10" fmla="*/ 789 w 2884"/>
                <a:gd name="T11" fmla="*/ 267 h 286"/>
                <a:gd name="T12" fmla="*/ 999 w 2884"/>
                <a:gd name="T13" fmla="*/ 258 h 286"/>
                <a:gd name="T14" fmla="*/ 1161 w 2884"/>
                <a:gd name="T15" fmla="*/ 246 h 286"/>
                <a:gd name="T16" fmla="*/ 1302 w 2884"/>
                <a:gd name="T17" fmla="*/ 234 h 286"/>
                <a:gd name="T18" fmla="*/ 1458 w 2884"/>
                <a:gd name="T19" fmla="*/ 222 h 286"/>
                <a:gd name="T20" fmla="*/ 1665 w 2884"/>
                <a:gd name="T21" fmla="*/ 201 h 286"/>
                <a:gd name="T22" fmla="*/ 1992 w 2884"/>
                <a:gd name="T23" fmla="*/ 159 h 286"/>
                <a:gd name="T24" fmla="*/ 2301 w 2884"/>
                <a:gd name="T25" fmla="*/ 117 h 286"/>
                <a:gd name="T26" fmla="*/ 2604 w 2884"/>
                <a:gd name="T27" fmla="*/ 60 h 286"/>
                <a:gd name="T28" fmla="*/ 2883 w 2884"/>
                <a:gd name="T29" fmla="*/ 0 h 286"/>
                <a:gd name="T30" fmla="*/ 0 w 2884"/>
                <a:gd name="T31" fmla="*/ 0 h 28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a:p>
          </p:txBody>
        </p:sp>
      </p:grpSp>
      <p:sp>
        <p:nvSpPr>
          <p:cNvPr id="1027" name="Rectangle 1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1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86" name="Rectangle 1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p>
        </p:txBody>
      </p:sp>
      <p:sp>
        <p:nvSpPr>
          <p:cNvPr id="3087" name="Rectangle 1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3088" name="Rectangle 1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400"/>
            </a:lvl1pPr>
          </a:lstStyle>
          <a:p>
            <a:fld id="{3C7E44B0-0217-4C30-9955-BC3AFD939473}"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4368"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inkedin.com/in/lindabnilson" TargetMode="External"/><Relationship Id="rId2" Type="http://schemas.openxmlformats.org/officeDocument/2006/relationships/hyperlink" Target="mailto:nilson@clemson.edu" TargetMode="Externa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insightassessment.com/Products/Critical-Thinking-Skills-Tests/California-Critical-Thinking-Skills-Test-CCTST"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utminers.utep.edu/omwilliamson/ENGL1311/fallacies.ht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stephenbrookfield.com/Dr._Stephen_D._Brookfield/Workshop_Materials_files/Developing_Critical_Thinkers.pdf"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perrynetwork.org/?page_id=2%3e" TargetMode="External"/><Relationship Id="rId2" Type="http://schemas.openxmlformats.org/officeDocument/2006/relationships/hyperlink" Target="http://www.cse.buffalo.edu/~rapaport/perry.positions.html" TargetMode="External"/><Relationship Id="rId1" Type="http://schemas.openxmlformats.org/officeDocument/2006/relationships/slideLayout" Target="../slideLayouts/slideLayout2.xml"/><Relationship Id="rId5" Type="http://schemas.openxmlformats.org/officeDocument/2006/relationships/hyperlink" Target="http://www.criticalthinking.org/pages/critical-thinking-development-a-stage-theory/483" TargetMode="External"/><Relationship Id="rId4" Type="http://schemas.openxmlformats.org/officeDocument/2006/relationships/hyperlink" Target="http://www.wolcottlynch.com/"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Title 1"/>
          <p:cNvSpPr>
            <a:spLocks noGrp="1"/>
          </p:cNvSpPr>
          <p:nvPr>
            <p:ph type="ctrTitle" sz="quarter"/>
          </p:nvPr>
        </p:nvSpPr>
        <p:spPr>
          <a:xfrm>
            <a:off x="457200" y="228600"/>
            <a:ext cx="8077200" cy="3048000"/>
          </a:xfrm>
        </p:spPr>
        <p:txBody>
          <a:bodyPr/>
          <a:lstStyle/>
          <a:p>
            <a:r>
              <a:rPr lang="en-US" altLang="en-US" sz="4600" b="1" smtClean="0"/>
              <a:t>Critical Thinking Unmasked:</a:t>
            </a:r>
            <a:br>
              <a:rPr lang="en-US" altLang="en-US" sz="4600" b="1" smtClean="0"/>
            </a:br>
            <a:r>
              <a:rPr lang="en-US" altLang="en-US" sz="4200" b="1" smtClean="0"/>
              <a:t>How to Infuse It into a Discipline-Based Course</a:t>
            </a:r>
          </a:p>
        </p:txBody>
      </p:sp>
      <p:sp>
        <p:nvSpPr>
          <p:cNvPr id="3075" name="Subtitle 2"/>
          <p:cNvSpPr>
            <a:spLocks noGrp="1"/>
          </p:cNvSpPr>
          <p:nvPr>
            <p:ph type="subTitle" sz="quarter" idx="1"/>
          </p:nvPr>
        </p:nvSpPr>
        <p:spPr>
          <a:xfrm>
            <a:off x="666750" y="5029200"/>
            <a:ext cx="7886700" cy="1219200"/>
          </a:xfrm>
        </p:spPr>
        <p:txBody>
          <a:bodyPr/>
          <a:lstStyle/>
          <a:p>
            <a:pPr eaLnBrk="1" hangingPunct="1">
              <a:lnSpc>
                <a:spcPct val="80000"/>
              </a:lnSpc>
            </a:pPr>
            <a:r>
              <a:rPr lang="en-US" altLang="en-US" sz="2200" dirty="0" smtClean="0"/>
              <a:t>Linda B. Nilson, Ph.D.</a:t>
            </a:r>
            <a:r>
              <a:rPr lang="en-US" altLang="en-US" sz="2200" b="1" dirty="0" smtClean="0"/>
              <a:t/>
            </a:r>
            <a:br>
              <a:rPr lang="en-US" altLang="en-US" sz="2200" b="1" dirty="0" smtClean="0"/>
            </a:br>
            <a:r>
              <a:rPr lang="en-US" altLang="en-US" sz="2000" dirty="0" smtClean="0"/>
              <a:t>Director Emerita, Office of Teaching Effectiveness and Innovation        Clemson University * 864.261.9200 * </a:t>
            </a:r>
            <a:r>
              <a:rPr lang="en-US" altLang="en-US" sz="2000" dirty="0" smtClean="0">
                <a:solidFill>
                  <a:schemeClr val="folHlink"/>
                </a:solidFill>
                <a:hlinkClick r:id="rId2"/>
              </a:rPr>
              <a:t>nilson@clemson.edu</a:t>
            </a:r>
            <a:r>
              <a:rPr lang="en-US" altLang="en-US" sz="2000" dirty="0" smtClean="0">
                <a:solidFill>
                  <a:schemeClr val="folHlink"/>
                </a:solidFill>
              </a:rPr>
              <a:t> </a:t>
            </a:r>
            <a:r>
              <a:rPr lang="en-US" altLang="en-US" sz="2000" dirty="0" smtClean="0"/>
              <a:t>*</a:t>
            </a:r>
            <a:r>
              <a:rPr lang="en-US" altLang="en-US" sz="2000" dirty="0" smtClean="0">
                <a:solidFill>
                  <a:schemeClr val="folHlink"/>
                </a:solidFill>
              </a:rPr>
              <a:t> </a:t>
            </a:r>
            <a:r>
              <a:rPr lang="en-US" altLang="en-US" sz="2000" u="sng" dirty="0" smtClean="0">
                <a:hlinkClick r:id="rId3"/>
              </a:rPr>
              <a:t>www.linkedin.com/in/lindabnilson</a:t>
            </a:r>
            <a:endParaRPr lang="en-US" altLang="en-US" sz="2000" dirty="0" smtClean="0"/>
          </a:p>
          <a:p>
            <a:endParaRPr lang="en-US" altLang="en-US" dirty="0" smtClean="0"/>
          </a:p>
        </p:txBody>
      </p:sp>
      <p:pic>
        <p:nvPicPr>
          <p:cNvPr id="3076" name="Pictur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2971800"/>
            <a:ext cx="990600" cy="165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Title 1"/>
          <p:cNvSpPr>
            <a:spLocks noGrp="1"/>
          </p:cNvSpPr>
          <p:nvPr>
            <p:ph type="title"/>
          </p:nvPr>
        </p:nvSpPr>
        <p:spPr>
          <a:xfrm>
            <a:off x="381000" y="457200"/>
            <a:ext cx="8305800" cy="1143000"/>
          </a:xfrm>
        </p:spPr>
        <p:txBody>
          <a:bodyPr/>
          <a:lstStyle/>
          <a:p>
            <a:r>
              <a:rPr lang="en-US" altLang="en-US" sz="4300" b="1" smtClean="0"/>
              <a:t>Points of Overlap</a:t>
            </a:r>
          </a:p>
        </p:txBody>
      </p:sp>
      <p:sp>
        <p:nvSpPr>
          <p:cNvPr id="3" name="Content Placeholder 2"/>
          <p:cNvSpPr>
            <a:spLocks noGrp="1"/>
          </p:cNvSpPr>
          <p:nvPr>
            <p:ph idx="1"/>
          </p:nvPr>
        </p:nvSpPr>
        <p:spPr>
          <a:xfrm>
            <a:off x="1295400" y="1828800"/>
            <a:ext cx="7315200" cy="4343400"/>
          </a:xfrm>
        </p:spPr>
        <p:txBody>
          <a:bodyPr/>
          <a:lstStyle/>
          <a:p>
            <a:pPr>
              <a:defRPr/>
            </a:pPr>
            <a:r>
              <a:rPr lang="en-US" sz="3400" b="1" dirty="0" smtClean="0"/>
              <a:t>CT</a:t>
            </a:r>
            <a:r>
              <a:rPr lang="en-US" sz="3400" dirty="0" smtClean="0"/>
              <a:t> = interpretation/analysis + evaluation</a:t>
            </a:r>
          </a:p>
          <a:p>
            <a:pPr>
              <a:defRPr/>
            </a:pPr>
            <a:endParaRPr lang="en-US" sz="2000" b="1" dirty="0" smtClean="0"/>
          </a:p>
          <a:p>
            <a:pPr>
              <a:defRPr/>
            </a:pPr>
            <a:r>
              <a:rPr lang="en-US" sz="3400" b="1" dirty="0" smtClean="0"/>
              <a:t>CT </a:t>
            </a:r>
            <a:r>
              <a:rPr lang="en-US" sz="3400" dirty="0" smtClean="0"/>
              <a:t>is difficult and unnatural; it takes time to learn.</a:t>
            </a:r>
          </a:p>
          <a:p>
            <a:pPr marL="0" indent="0">
              <a:buFontTx/>
              <a:buNone/>
              <a:defRPr/>
            </a:pPr>
            <a:endParaRPr lang="en-US" sz="2000" b="1" dirty="0" smtClean="0"/>
          </a:p>
          <a:p>
            <a:pPr>
              <a:defRPr/>
            </a:pPr>
            <a:r>
              <a:rPr lang="en-US" sz="3400" b="1" dirty="0" smtClean="0"/>
              <a:t>CT </a:t>
            </a:r>
            <a:r>
              <a:rPr lang="en-US" sz="3400" dirty="0" smtClean="0"/>
              <a:t>is not only cognition but also “character” </a:t>
            </a:r>
            <a:r>
              <a:rPr lang="en-US" sz="2800" dirty="0" smtClean="0"/>
              <a:t>(motivation, ability)</a:t>
            </a:r>
            <a:r>
              <a:rPr lang="en-US" sz="3400" dirty="0" smtClean="0"/>
              <a:t>. </a:t>
            </a:r>
            <a:endParaRPr lang="en-US" sz="3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381000"/>
            <a:ext cx="8229600" cy="1371600"/>
          </a:xfrm>
        </p:spPr>
        <p:txBody>
          <a:bodyPr/>
          <a:lstStyle/>
          <a:p>
            <a:pPr eaLnBrk="1" hangingPunct="1"/>
            <a:r>
              <a:rPr lang="en-US" altLang="en-US" sz="4000" b="1" dirty="0" smtClean="0"/>
              <a:t/>
            </a:r>
            <a:br>
              <a:rPr lang="en-US" altLang="en-US" sz="4000" b="1" dirty="0" smtClean="0"/>
            </a:br>
            <a:r>
              <a:rPr lang="en-US" altLang="en-US" sz="3600" i="1" dirty="0" smtClean="0"/>
              <a:t>For examples:</a:t>
            </a:r>
            <a:r>
              <a:rPr lang="en-US" altLang="en-US" sz="3600" dirty="0" smtClean="0"/>
              <a:t> </a:t>
            </a:r>
            <a:r>
              <a:rPr lang="en-US" altLang="en-US" sz="3900" b="1" dirty="0" smtClean="0"/>
              <a:t>Paul &amp; Elder’s </a:t>
            </a:r>
            <a:br>
              <a:rPr lang="en-US" altLang="en-US" sz="3900" b="1" dirty="0" smtClean="0"/>
            </a:br>
            <a:r>
              <a:rPr lang="en-US" altLang="en-US" sz="3900" b="1" dirty="0" smtClean="0"/>
              <a:t>“Intellectual Traits” of Character</a:t>
            </a:r>
            <a:r>
              <a:rPr lang="en-US" altLang="en-US" sz="4800" b="1" dirty="0" smtClean="0"/>
              <a:t/>
            </a:r>
            <a:br>
              <a:rPr lang="en-US" altLang="en-US" sz="4800" b="1" dirty="0" smtClean="0"/>
            </a:br>
            <a:endParaRPr lang="en-US" altLang="en-US" sz="4800" dirty="0" smtClean="0"/>
          </a:p>
        </p:txBody>
      </p:sp>
      <p:sp>
        <p:nvSpPr>
          <p:cNvPr id="12291" name="Rectangle 3"/>
          <p:cNvSpPr>
            <a:spLocks noGrp="1" noChangeArrowheads="1"/>
          </p:cNvSpPr>
          <p:nvPr>
            <p:ph sz="quarter" idx="4294967295"/>
          </p:nvPr>
        </p:nvSpPr>
        <p:spPr>
          <a:xfrm>
            <a:off x="990600" y="1905000"/>
            <a:ext cx="3505200" cy="4419600"/>
          </a:xfrm>
        </p:spPr>
        <p:txBody>
          <a:bodyPr/>
          <a:lstStyle/>
          <a:p>
            <a:pPr eaLnBrk="1" hangingPunct="1"/>
            <a:r>
              <a:rPr lang="en-US" altLang="en-US" smtClean="0"/>
              <a:t>Intellectual humility</a:t>
            </a:r>
          </a:p>
          <a:p>
            <a:pPr eaLnBrk="1" hangingPunct="1"/>
            <a:r>
              <a:rPr lang="en-US" altLang="en-US" smtClean="0"/>
              <a:t>Intellectual autonomy</a:t>
            </a:r>
          </a:p>
          <a:p>
            <a:pPr eaLnBrk="1" hangingPunct="1"/>
            <a:r>
              <a:rPr lang="en-US" altLang="en-US" smtClean="0"/>
              <a:t>Intellectual integrity</a:t>
            </a:r>
          </a:p>
          <a:p>
            <a:pPr eaLnBrk="1" hangingPunct="1"/>
            <a:r>
              <a:rPr lang="en-US" altLang="en-US" smtClean="0"/>
              <a:t>Intellectual courage</a:t>
            </a:r>
          </a:p>
        </p:txBody>
      </p:sp>
      <p:sp>
        <p:nvSpPr>
          <p:cNvPr id="12292" name="Rectangle 4"/>
          <p:cNvSpPr>
            <a:spLocks noGrp="1" noChangeArrowheads="1"/>
          </p:cNvSpPr>
          <p:nvPr>
            <p:ph sz="quarter" idx="4294967295"/>
          </p:nvPr>
        </p:nvSpPr>
        <p:spPr>
          <a:xfrm>
            <a:off x="4572000" y="2133600"/>
            <a:ext cx="3886200" cy="4114800"/>
          </a:xfrm>
        </p:spPr>
        <p:txBody>
          <a:bodyPr/>
          <a:lstStyle/>
          <a:p>
            <a:pPr eaLnBrk="1" hangingPunct="1"/>
            <a:r>
              <a:rPr lang="en-US" altLang="en-US" smtClean="0"/>
              <a:t>Intellectual perseverance</a:t>
            </a:r>
          </a:p>
          <a:p>
            <a:pPr eaLnBrk="1" hangingPunct="1"/>
            <a:r>
              <a:rPr lang="en-US" altLang="en-US" smtClean="0"/>
              <a:t>Confidence in reason</a:t>
            </a:r>
          </a:p>
          <a:p>
            <a:pPr eaLnBrk="1" hangingPunct="1"/>
            <a:r>
              <a:rPr lang="en-US" altLang="en-US" smtClean="0"/>
              <a:t>Intellectual curiosity </a:t>
            </a:r>
          </a:p>
          <a:p>
            <a:pPr eaLnBrk="1" hangingPunct="1"/>
            <a:r>
              <a:rPr lang="en-US" altLang="en-US" smtClean="0"/>
              <a:t>Fairmindedness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772400" cy="1143000"/>
          </a:xfrm>
        </p:spPr>
        <p:txBody>
          <a:bodyPr/>
          <a:lstStyle/>
          <a:p>
            <a:r>
              <a:rPr lang="en-US" sz="4000" b="1" dirty="0" err="1" smtClean="0"/>
              <a:t>Facione’s</a:t>
            </a:r>
            <a:r>
              <a:rPr lang="en-US" sz="4000" b="1" dirty="0" smtClean="0"/>
              <a:t> and Delphi Group’s Dispositions Toward CT </a:t>
            </a:r>
            <a:endParaRPr lang="en-US" sz="4000" b="1" dirty="0"/>
          </a:p>
        </p:txBody>
      </p:sp>
      <p:sp>
        <p:nvSpPr>
          <p:cNvPr id="3" name="Content Placeholder 2"/>
          <p:cNvSpPr>
            <a:spLocks noGrp="1"/>
          </p:cNvSpPr>
          <p:nvPr>
            <p:ph idx="1"/>
          </p:nvPr>
        </p:nvSpPr>
        <p:spPr>
          <a:xfrm>
            <a:off x="1143000" y="2514600"/>
            <a:ext cx="7772400" cy="4114800"/>
          </a:xfrm>
        </p:spPr>
        <p:txBody>
          <a:bodyPr/>
          <a:lstStyle/>
          <a:p>
            <a:r>
              <a:rPr lang="en-US" dirty="0" smtClean="0"/>
              <a:t>Wide-ranging inquisitiveness </a:t>
            </a:r>
          </a:p>
          <a:p>
            <a:r>
              <a:rPr lang="en-US" dirty="0" smtClean="0"/>
              <a:t>Desire to be well-informed </a:t>
            </a:r>
            <a:endParaRPr lang="en-US" dirty="0"/>
          </a:p>
          <a:p>
            <a:r>
              <a:rPr lang="en-US" dirty="0" smtClean="0"/>
              <a:t>Desire to use </a:t>
            </a:r>
            <a:r>
              <a:rPr lang="en-US" dirty="0"/>
              <a:t>critical </a:t>
            </a:r>
            <a:r>
              <a:rPr lang="en-US" dirty="0" smtClean="0"/>
              <a:t>thinking </a:t>
            </a:r>
            <a:endParaRPr lang="en-US" dirty="0"/>
          </a:p>
          <a:p>
            <a:r>
              <a:rPr lang="en-US" dirty="0" smtClean="0"/>
              <a:t>Trust </a:t>
            </a:r>
            <a:r>
              <a:rPr lang="en-US" dirty="0"/>
              <a:t>in </a:t>
            </a:r>
            <a:r>
              <a:rPr lang="en-US" dirty="0" smtClean="0"/>
              <a:t>reasoned inquiry </a:t>
            </a:r>
            <a:endParaRPr lang="en-US" dirty="0"/>
          </a:p>
          <a:p>
            <a:r>
              <a:rPr lang="en-US" dirty="0" smtClean="0"/>
              <a:t>Confidence </a:t>
            </a:r>
            <a:r>
              <a:rPr lang="en-US" dirty="0"/>
              <a:t>in one’s </a:t>
            </a:r>
            <a:r>
              <a:rPr lang="en-US" dirty="0" smtClean="0"/>
              <a:t>reasoning abilities </a:t>
            </a:r>
          </a:p>
          <a:p>
            <a:r>
              <a:rPr lang="en-US" dirty="0" smtClean="0"/>
              <a:t>Open-mindedness </a:t>
            </a:r>
          </a:p>
        </p:txBody>
      </p:sp>
    </p:spTree>
    <p:extLst>
      <p:ext uri="{BB962C8B-B14F-4D97-AF65-F5344CB8AC3E}">
        <p14:creationId xmlns:p14="http://schemas.microsoft.com/office/powerpoint/2010/main" val="3210725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76200"/>
          </a:xfrm>
        </p:spPr>
        <p:txBody>
          <a:bodyPr/>
          <a:lstStyle/>
          <a:p>
            <a:endParaRPr lang="en-US" dirty="0"/>
          </a:p>
        </p:txBody>
      </p:sp>
      <p:sp>
        <p:nvSpPr>
          <p:cNvPr id="3" name="Content Placeholder 2"/>
          <p:cNvSpPr>
            <a:spLocks noGrp="1"/>
          </p:cNvSpPr>
          <p:nvPr>
            <p:ph idx="1"/>
          </p:nvPr>
        </p:nvSpPr>
        <p:spPr>
          <a:xfrm>
            <a:off x="838200" y="1295400"/>
            <a:ext cx="7772400" cy="4572000"/>
          </a:xfrm>
        </p:spPr>
        <p:txBody>
          <a:bodyPr/>
          <a:lstStyle/>
          <a:p>
            <a:r>
              <a:rPr lang="en-US" dirty="0"/>
              <a:t>Flexibility in considering alternatives </a:t>
            </a:r>
          </a:p>
          <a:p>
            <a:r>
              <a:rPr lang="en-US" dirty="0"/>
              <a:t>Understanding of others’ opinions </a:t>
            </a:r>
          </a:p>
          <a:p>
            <a:r>
              <a:rPr lang="en-US" dirty="0"/>
              <a:t>Fair-mindedness </a:t>
            </a:r>
          </a:p>
          <a:p>
            <a:r>
              <a:rPr lang="en-US" dirty="0"/>
              <a:t>Honesty with self about own biases, prejudices, stereotypes, egocentrism</a:t>
            </a:r>
          </a:p>
          <a:p>
            <a:r>
              <a:rPr lang="en-US" dirty="0"/>
              <a:t>Prudence in suspending/altering views</a:t>
            </a:r>
          </a:p>
          <a:p>
            <a:r>
              <a:rPr lang="en-US" dirty="0"/>
              <a:t>Willingness to revise views when warranted </a:t>
            </a:r>
          </a:p>
          <a:p>
            <a:endParaRPr lang="en-US" dirty="0"/>
          </a:p>
        </p:txBody>
      </p:sp>
    </p:spTree>
    <p:extLst>
      <p:ext uri="{BB962C8B-B14F-4D97-AF65-F5344CB8AC3E}">
        <p14:creationId xmlns:p14="http://schemas.microsoft.com/office/powerpoint/2010/main" val="3609083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le 4"/>
          <p:cNvSpPr>
            <a:spLocks noGrp="1"/>
          </p:cNvSpPr>
          <p:nvPr>
            <p:ph type="title"/>
          </p:nvPr>
        </p:nvSpPr>
        <p:spPr>
          <a:xfrm>
            <a:off x="762000" y="914400"/>
            <a:ext cx="7772400" cy="1066800"/>
          </a:xfrm>
        </p:spPr>
        <p:txBody>
          <a:bodyPr/>
          <a:lstStyle/>
          <a:p>
            <a:r>
              <a:rPr lang="en-US" altLang="en-US" sz="4000" b="1" dirty="0" smtClean="0"/>
              <a:t>Halpern’s Dispositions</a:t>
            </a:r>
            <a:br>
              <a:rPr lang="en-US" altLang="en-US" sz="4000" b="1" dirty="0" smtClean="0"/>
            </a:br>
            <a:r>
              <a:rPr lang="en-US" altLang="en-US" sz="3800" dirty="0" smtClean="0"/>
              <a:t>(Self-Regulated Learning)</a:t>
            </a:r>
            <a:r>
              <a:rPr lang="en-US" altLang="en-US" dirty="0" smtClean="0">
                <a:solidFill>
                  <a:schemeClr val="tx1"/>
                </a:solidFill>
              </a:rPr>
              <a:t/>
            </a:r>
            <a:br>
              <a:rPr lang="en-US" altLang="en-US" dirty="0" smtClean="0">
                <a:solidFill>
                  <a:schemeClr val="tx1"/>
                </a:solidFill>
              </a:rPr>
            </a:br>
            <a:endParaRPr lang="en-US" altLang="en-US" dirty="0" smtClean="0"/>
          </a:p>
        </p:txBody>
      </p:sp>
      <p:sp>
        <p:nvSpPr>
          <p:cNvPr id="13315" name="Content Placeholder 5"/>
          <p:cNvSpPr>
            <a:spLocks noGrp="1"/>
          </p:cNvSpPr>
          <p:nvPr>
            <p:ph idx="1"/>
          </p:nvPr>
        </p:nvSpPr>
        <p:spPr>
          <a:xfrm>
            <a:off x="758825" y="2438400"/>
            <a:ext cx="7772400" cy="4267200"/>
          </a:xfrm>
        </p:spPr>
        <p:txBody>
          <a:bodyPr/>
          <a:lstStyle/>
          <a:p>
            <a:r>
              <a:rPr lang="en-US" altLang="en-US" smtClean="0"/>
              <a:t>Willingness to work and persist at complex tasks</a:t>
            </a:r>
          </a:p>
          <a:p>
            <a:r>
              <a:rPr lang="en-US" altLang="en-US" smtClean="0"/>
              <a:t>Conscious planning and follow-through and suppression of impulsive activity</a:t>
            </a:r>
          </a:p>
          <a:p>
            <a:r>
              <a:rPr lang="en-US" altLang="en-US" smtClean="0"/>
              <a:t>Open-mindedness and flexibility</a:t>
            </a:r>
          </a:p>
          <a:p>
            <a:r>
              <a:rPr lang="en-US" altLang="en-US" smtClean="0"/>
              <a:t>Willingness to self-correct and replace ineffective with effective strategies  </a:t>
            </a:r>
          </a:p>
          <a:p>
            <a:endParaRPr lang="en-US" alt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le 1"/>
          <p:cNvSpPr>
            <a:spLocks noGrp="1"/>
          </p:cNvSpPr>
          <p:nvPr>
            <p:ph type="title"/>
          </p:nvPr>
        </p:nvSpPr>
        <p:spPr>
          <a:xfrm>
            <a:off x="304800" y="533400"/>
            <a:ext cx="8382000" cy="1143000"/>
          </a:xfrm>
        </p:spPr>
        <p:txBody>
          <a:bodyPr/>
          <a:lstStyle/>
          <a:p>
            <a:r>
              <a:rPr lang="en-US" altLang="en-US" sz="4000" b="1" smtClean="0"/>
              <a:t>Emotional Health to Counter “Psycho-logical Fallacies”</a:t>
            </a:r>
            <a:r>
              <a:rPr lang="en-US" altLang="en-US" sz="2300" b="1" smtClean="0"/>
              <a:t> </a:t>
            </a:r>
            <a:r>
              <a:rPr lang="en-US" altLang="en-US" sz="2300" smtClean="0"/>
              <a:t>(Nilson 1997)</a:t>
            </a:r>
            <a:endParaRPr lang="en-US" altLang="en-US" sz="2300" b="1" smtClean="0"/>
          </a:p>
        </p:txBody>
      </p:sp>
      <p:sp>
        <p:nvSpPr>
          <p:cNvPr id="14339" name="Text Placeholder 2"/>
          <p:cNvSpPr>
            <a:spLocks noGrp="1"/>
          </p:cNvSpPr>
          <p:nvPr>
            <p:ph type="body" idx="1"/>
          </p:nvPr>
        </p:nvSpPr>
        <p:spPr>
          <a:xfrm>
            <a:off x="457200" y="-228600"/>
            <a:ext cx="4040188" cy="639763"/>
          </a:xfrm>
        </p:spPr>
        <p:txBody>
          <a:bodyPr/>
          <a:lstStyle/>
          <a:p>
            <a:endParaRPr lang="en-US" altLang="en-US" smtClean="0"/>
          </a:p>
        </p:txBody>
      </p:sp>
      <p:sp>
        <p:nvSpPr>
          <p:cNvPr id="14340" name="Content Placeholder 3"/>
          <p:cNvSpPr>
            <a:spLocks noGrp="1"/>
          </p:cNvSpPr>
          <p:nvPr>
            <p:ph sz="half" idx="2"/>
          </p:nvPr>
        </p:nvSpPr>
        <p:spPr>
          <a:xfrm>
            <a:off x="914400" y="2209800"/>
            <a:ext cx="3352800" cy="4343400"/>
          </a:xfrm>
        </p:spPr>
        <p:txBody>
          <a:bodyPr/>
          <a:lstStyle/>
          <a:p>
            <a:r>
              <a:rPr lang="en-US" altLang="en-US" sz="3000" smtClean="0"/>
              <a:t>Assimilation</a:t>
            </a:r>
          </a:p>
          <a:p>
            <a:r>
              <a:rPr lang="en-US" altLang="en-US" sz="3000" smtClean="0"/>
              <a:t>Denial</a:t>
            </a:r>
          </a:p>
          <a:p>
            <a:r>
              <a:rPr lang="en-US" altLang="en-US" sz="3000" smtClean="0"/>
              <a:t>Displacement</a:t>
            </a:r>
          </a:p>
          <a:p>
            <a:r>
              <a:rPr lang="en-US" altLang="en-US" sz="3000" smtClean="0"/>
              <a:t>Externalization</a:t>
            </a:r>
          </a:p>
          <a:p>
            <a:r>
              <a:rPr lang="en-US" altLang="en-US" sz="3000" smtClean="0"/>
              <a:t>Projection</a:t>
            </a:r>
          </a:p>
          <a:p>
            <a:r>
              <a:rPr lang="en-US" altLang="en-US" sz="3000" smtClean="0"/>
              <a:t>Rationalization</a:t>
            </a:r>
          </a:p>
          <a:p>
            <a:r>
              <a:rPr lang="en-US" altLang="en-US" sz="3000" smtClean="0"/>
              <a:t>Regression</a:t>
            </a:r>
          </a:p>
        </p:txBody>
      </p:sp>
      <p:sp>
        <p:nvSpPr>
          <p:cNvPr id="14341" name="Text Placeholder 4"/>
          <p:cNvSpPr>
            <a:spLocks noGrp="1"/>
          </p:cNvSpPr>
          <p:nvPr>
            <p:ph type="body" sz="quarter" idx="3"/>
          </p:nvPr>
        </p:nvSpPr>
        <p:spPr>
          <a:xfrm>
            <a:off x="4648200" y="228600"/>
            <a:ext cx="4041775" cy="65088"/>
          </a:xfrm>
        </p:spPr>
        <p:txBody>
          <a:bodyPr/>
          <a:lstStyle/>
          <a:p>
            <a:endParaRPr lang="en-US" altLang="en-US" smtClean="0"/>
          </a:p>
        </p:txBody>
      </p:sp>
      <p:sp>
        <p:nvSpPr>
          <p:cNvPr id="14342" name="Content Placeholder 5"/>
          <p:cNvSpPr>
            <a:spLocks noGrp="1"/>
          </p:cNvSpPr>
          <p:nvPr>
            <p:ph sz="quarter" idx="4"/>
          </p:nvPr>
        </p:nvSpPr>
        <p:spPr>
          <a:xfrm>
            <a:off x="4419600" y="2133600"/>
            <a:ext cx="4041775" cy="4525963"/>
          </a:xfrm>
        </p:spPr>
        <p:txBody>
          <a:bodyPr/>
          <a:lstStyle/>
          <a:p>
            <a:r>
              <a:rPr lang="en-US" altLang="en-US" sz="3000" smtClean="0"/>
              <a:t>Repression</a:t>
            </a:r>
          </a:p>
          <a:p>
            <a:r>
              <a:rPr lang="en-US" altLang="en-US" sz="3000" smtClean="0"/>
              <a:t>Resistance</a:t>
            </a:r>
          </a:p>
          <a:p>
            <a:r>
              <a:rPr lang="en-US" altLang="en-US" sz="3000" smtClean="0"/>
              <a:t>Selective Perception and Recall</a:t>
            </a:r>
          </a:p>
          <a:p>
            <a:r>
              <a:rPr lang="en-US" altLang="en-US" sz="3000" smtClean="0"/>
              <a:t>Sublimation</a:t>
            </a:r>
          </a:p>
          <a:p>
            <a:r>
              <a:rPr lang="en-US" altLang="en-US" sz="3000" smtClean="0"/>
              <a:t>Suppression</a:t>
            </a:r>
          </a:p>
          <a:p>
            <a:r>
              <a:rPr lang="en-US" altLang="en-US" sz="3000" smtClean="0"/>
              <a:t>Transference</a:t>
            </a:r>
          </a:p>
          <a:p>
            <a:r>
              <a:rPr lang="en-US" altLang="en-US" sz="3000" smtClean="0"/>
              <a:t>Withdrawal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itle 1"/>
          <p:cNvSpPr>
            <a:spLocks noGrp="1"/>
          </p:cNvSpPr>
          <p:nvPr>
            <p:ph type="title"/>
          </p:nvPr>
        </p:nvSpPr>
        <p:spPr>
          <a:xfrm>
            <a:off x="4191000" y="609600"/>
            <a:ext cx="4267200" cy="76200"/>
          </a:xfrm>
        </p:spPr>
        <p:txBody>
          <a:bodyPr/>
          <a:lstStyle/>
          <a:p>
            <a:endParaRPr lang="en-US" altLang="en-US" smtClean="0"/>
          </a:p>
        </p:txBody>
      </p:sp>
      <p:sp>
        <p:nvSpPr>
          <p:cNvPr id="3" name="Content Placeholder 2"/>
          <p:cNvSpPr>
            <a:spLocks noGrp="1"/>
          </p:cNvSpPr>
          <p:nvPr>
            <p:ph idx="1"/>
          </p:nvPr>
        </p:nvSpPr>
        <p:spPr>
          <a:xfrm>
            <a:off x="798513" y="838200"/>
            <a:ext cx="7696200" cy="5562600"/>
          </a:xfrm>
        </p:spPr>
        <p:txBody>
          <a:bodyPr/>
          <a:lstStyle/>
          <a:p>
            <a:pPr>
              <a:defRPr/>
            </a:pPr>
            <a:r>
              <a:rPr lang="en-US" sz="3400" dirty="0"/>
              <a:t>CT requires background knowledge of </a:t>
            </a:r>
            <a:r>
              <a:rPr lang="en-US" sz="3400" dirty="0" smtClean="0"/>
              <a:t>subject matter.</a:t>
            </a:r>
          </a:p>
          <a:p>
            <a:pPr marL="0" indent="0">
              <a:buFontTx/>
              <a:buNone/>
              <a:defRPr/>
            </a:pPr>
            <a:endParaRPr lang="en-US" sz="2000" dirty="0" smtClean="0"/>
          </a:p>
          <a:p>
            <a:pPr>
              <a:defRPr/>
            </a:pPr>
            <a:r>
              <a:rPr lang="en-US" sz="3400" dirty="0" smtClean="0"/>
              <a:t>CT requires explicit and intentional integration into a course for students to learn it. </a:t>
            </a:r>
          </a:p>
          <a:p>
            <a:pPr marL="0" indent="0">
              <a:buFontTx/>
              <a:buNone/>
              <a:defRPr/>
            </a:pPr>
            <a:endParaRPr lang="en-US" sz="2000" dirty="0" smtClean="0"/>
          </a:p>
          <a:p>
            <a:pPr marL="457200" indent="-457200">
              <a:defRPr/>
            </a:pPr>
            <a:r>
              <a:rPr lang="en-US" sz="3400" dirty="0" smtClean="0"/>
              <a:t>CT requires self-regulated learning</a:t>
            </a:r>
            <a:r>
              <a:rPr lang="en-US" sz="3400" i="1" dirty="0" smtClean="0"/>
              <a:t> </a:t>
            </a:r>
            <a:r>
              <a:rPr lang="en-US" sz="2800" dirty="0" smtClean="0"/>
              <a:t>(metacognition and meta-emotional awareness &amp; control). </a:t>
            </a:r>
            <a:endParaRPr lang="en-US" sz="3400" dirty="0"/>
          </a:p>
          <a:p>
            <a:pPr>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685800" y="381000"/>
            <a:ext cx="7772400" cy="1600200"/>
          </a:xfrm>
        </p:spPr>
        <p:txBody>
          <a:bodyPr/>
          <a:lstStyle/>
          <a:p>
            <a:r>
              <a:rPr lang="en-US" altLang="en-US" sz="4200" b="1" smtClean="0"/>
              <a:t>Must Have CT </a:t>
            </a:r>
            <a:br>
              <a:rPr lang="en-US" altLang="en-US" sz="4200" b="1" smtClean="0"/>
            </a:br>
            <a:r>
              <a:rPr lang="en-US" altLang="en-US" sz="4200" b="1" smtClean="0"/>
              <a:t>Learning Outcomes</a:t>
            </a:r>
          </a:p>
        </p:txBody>
      </p:sp>
      <p:sp>
        <p:nvSpPr>
          <p:cNvPr id="3" name="Content Placeholder 2"/>
          <p:cNvSpPr>
            <a:spLocks noGrp="1"/>
          </p:cNvSpPr>
          <p:nvPr>
            <p:ph idx="1"/>
          </p:nvPr>
        </p:nvSpPr>
        <p:spPr>
          <a:xfrm>
            <a:off x="838200" y="2209800"/>
            <a:ext cx="7772400" cy="3962400"/>
          </a:xfrm>
        </p:spPr>
        <p:txBody>
          <a:bodyPr/>
          <a:lstStyle/>
          <a:p>
            <a:pPr eaLnBrk="1" hangingPunct="1">
              <a:lnSpc>
                <a:spcPct val="90000"/>
              </a:lnSpc>
              <a:defRPr/>
            </a:pPr>
            <a:r>
              <a:rPr lang="en-US" dirty="0" smtClean="0"/>
              <a:t>Outcomes = statements of what students should </a:t>
            </a:r>
            <a:r>
              <a:rPr lang="en-US" i="1" dirty="0" smtClean="0">
                <a:solidFill>
                  <a:schemeClr val="accent1">
                    <a:lumMod val="60000"/>
                    <a:lumOff val="40000"/>
                  </a:schemeClr>
                </a:solidFill>
              </a:rPr>
              <a:t>be</a:t>
            </a:r>
            <a:r>
              <a:rPr lang="en-US" dirty="0" smtClean="0">
                <a:solidFill>
                  <a:schemeClr val="accent1">
                    <a:lumMod val="60000"/>
                    <a:lumOff val="40000"/>
                  </a:schemeClr>
                </a:solidFill>
              </a:rPr>
              <a:t> </a:t>
            </a:r>
            <a:r>
              <a:rPr lang="en-US" i="1" dirty="0" smtClean="0">
                <a:solidFill>
                  <a:schemeClr val="accent1">
                    <a:lumMod val="60000"/>
                    <a:lumOff val="40000"/>
                  </a:schemeClr>
                </a:solidFill>
              </a:rPr>
              <a:t>able to do</a:t>
            </a:r>
            <a:r>
              <a:rPr lang="en-US" dirty="0" smtClean="0">
                <a:solidFill>
                  <a:schemeClr val="accent1">
                    <a:lumMod val="40000"/>
                    <a:lumOff val="60000"/>
                  </a:schemeClr>
                </a:solidFill>
              </a:rPr>
              <a:t> </a:t>
            </a:r>
            <a:r>
              <a:rPr lang="en-US" dirty="0" smtClean="0"/>
              <a:t>by end of the day, week, unit, or course.</a:t>
            </a:r>
          </a:p>
          <a:p>
            <a:pPr marL="0" indent="0" eaLnBrk="1" hangingPunct="1">
              <a:lnSpc>
                <a:spcPct val="90000"/>
              </a:lnSpc>
              <a:buFontTx/>
              <a:buNone/>
              <a:defRPr/>
            </a:pPr>
            <a:endParaRPr lang="en-US" sz="1400" dirty="0" smtClean="0"/>
          </a:p>
          <a:p>
            <a:pPr eaLnBrk="1" hangingPunct="1">
              <a:lnSpc>
                <a:spcPct val="90000"/>
              </a:lnSpc>
              <a:defRPr/>
            </a:pPr>
            <a:r>
              <a:rPr lang="en-US" dirty="0" smtClean="0"/>
              <a:t>“Performances” you can </a:t>
            </a:r>
            <a:r>
              <a:rPr lang="en-US" i="1" dirty="0" smtClean="0">
                <a:solidFill>
                  <a:schemeClr val="accent1">
                    <a:lumMod val="60000"/>
                    <a:lumOff val="40000"/>
                  </a:schemeClr>
                </a:solidFill>
              </a:rPr>
              <a:t>observe</a:t>
            </a:r>
            <a:r>
              <a:rPr lang="en-US" dirty="0" smtClean="0"/>
              <a:t> so you can assess and </a:t>
            </a:r>
            <a:r>
              <a:rPr lang="en-US" i="1" dirty="0" smtClean="0">
                <a:solidFill>
                  <a:schemeClr val="accent1">
                    <a:lumMod val="60000"/>
                    <a:lumOff val="40000"/>
                  </a:schemeClr>
                </a:solidFill>
              </a:rPr>
              <a:t>set standards </a:t>
            </a:r>
            <a:r>
              <a:rPr lang="en-US" dirty="0" smtClean="0"/>
              <a:t>for them </a:t>
            </a:r>
            <a:r>
              <a:rPr lang="en-US" altLang="en-US" sz="2800" dirty="0"/>
              <a:t>– </a:t>
            </a:r>
            <a:r>
              <a:rPr lang="en-US" sz="2800" b="1" i="1" dirty="0" smtClean="0"/>
              <a:t>not</a:t>
            </a:r>
            <a:r>
              <a:rPr lang="en-US" sz="2800" dirty="0" smtClean="0"/>
              <a:t> internal states of mind like “know,” “learn,” “feel,” “understand,” “appreciate”</a:t>
            </a:r>
          </a:p>
          <a:p>
            <a:pPr marL="0" indent="0" algn="ctr" eaLnBrk="1" hangingPunct="1">
              <a:lnSpc>
                <a:spcPct val="90000"/>
              </a:lnSpc>
              <a:buFontTx/>
              <a:buNone/>
              <a:defRPr/>
            </a:pPr>
            <a:r>
              <a:rPr lang="en-US" sz="2600" dirty="0" smtClean="0">
                <a:solidFill>
                  <a:schemeClr val="tx2"/>
                </a:solidFill>
              </a:rPr>
              <a:t>(Supplementary Material)</a:t>
            </a:r>
          </a:p>
          <a:p>
            <a:pPr marL="0" indent="0" algn="ctr" eaLnBrk="1" hangingPunct="1">
              <a:lnSpc>
                <a:spcPct val="90000"/>
              </a:lnSpc>
              <a:buFontTx/>
              <a:buNone/>
              <a:defRPr/>
            </a:pPr>
            <a:r>
              <a:rPr lang="en-US" sz="2600" dirty="0" smtClean="0">
                <a:solidFill>
                  <a:schemeClr val="tx2"/>
                </a:solidFill>
              </a:rPr>
              <a:t>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p:cNvSpPr>
            <a:spLocks noGrp="1"/>
          </p:cNvSpPr>
          <p:nvPr>
            <p:ph type="title"/>
          </p:nvPr>
        </p:nvSpPr>
        <p:spPr>
          <a:xfrm>
            <a:off x="762000" y="884238"/>
            <a:ext cx="7315200" cy="2286000"/>
          </a:xfrm>
        </p:spPr>
        <p:txBody>
          <a:bodyPr/>
          <a:lstStyle/>
          <a:p>
            <a:pPr eaLnBrk="1" hangingPunct="1">
              <a:defRPr/>
            </a:pPr>
            <a:r>
              <a:rPr lang="en-US" altLang="en-US" b="1" dirty="0" smtClean="0"/>
              <a:t>General CT Skills</a:t>
            </a:r>
            <a:br>
              <a:rPr lang="en-US" altLang="en-US" b="1" dirty="0" smtClean="0"/>
            </a:br>
            <a:r>
              <a:rPr lang="en-US" altLang="en-US" sz="3200" b="1" dirty="0" smtClean="0"/>
              <a:t>1. According to</a:t>
            </a:r>
            <a:r>
              <a:rPr lang="en-US" altLang="en-US" sz="3200" dirty="0" smtClean="0">
                <a:solidFill>
                  <a:schemeClr val="accent1">
                    <a:lumMod val="60000"/>
                    <a:lumOff val="40000"/>
                  </a:schemeClr>
                </a:solidFill>
              </a:rPr>
              <a:t> </a:t>
            </a:r>
            <a:r>
              <a:rPr lang="en-US" altLang="en-US" sz="3200" b="1" dirty="0" err="1">
                <a:solidFill>
                  <a:schemeClr val="accent1">
                    <a:lumMod val="60000"/>
                    <a:lumOff val="40000"/>
                  </a:schemeClr>
                </a:solidFill>
              </a:rPr>
              <a:t>Facione</a:t>
            </a:r>
            <a:r>
              <a:rPr lang="en-US" altLang="en-US" sz="3200" b="1" dirty="0" smtClean="0">
                <a:solidFill>
                  <a:schemeClr val="accent1">
                    <a:lumMod val="60000"/>
                    <a:lumOff val="40000"/>
                  </a:schemeClr>
                </a:solidFill>
              </a:rPr>
              <a:t> </a:t>
            </a:r>
            <a:r>
              <a:rPr lang="en-US" altLang="en-US" sz="2200" dirty="0" smtClean="0">
                <a:hlinkClick r:id="rId3"/>
              </a:rPr>
              <a:t>http://www.insightassessment.com/Products/Critical-Thinking-Skills-Tests/California-Critical-Thinking-Skills-Test-CCTST</a:t>
            </a:r>
            <a:r>
              <a:rPr lang="en-US" altLang="en-US" sz="2200" dirty="0"/>
              <a:t> </a:t>
            </a:r>
            <a:r>
              <a:rPr lang="en-US" altLang="en-US" sz="2200" dirty="0" smtClean="0"/>
              <a:t>  (</a:t>
            </a:r>
            <a:r>
              <a:rPr lang="en-US" altLang="en-US" sz="2200" dirty="0"/>
              <a:t>Supplementary </a:t>
            </a:r>
            <a:r>
              <a:rPr lang="en-US" altLang="en-US" sz="2200" dirty="0" smtClean="0"/>
              <a:t>Material)</a:t>
            </a:r>
            <a:br>
              <a:rPr lang="en-US" altLang="en-US" sz="2200" dirty="0" smtClean="0"/>
            </a:br>
            <a:endParaRPr lang="en-US" altLang="en-US" sz="2200" dirty="0" smtClean="0"/>
          </a:p>
        </p:txBody>
      </p:sp>
      <p:sp>
        <p:nvSpPr>
          <p:cNvPr id="17411" name="Text Placeholder 2"/>
          <p:cNvSpPr>
            <a:spLocks noGrp="1"/>
          </p:cNvSpPr>
          <p:nvPr>
            <p:ph type="body" idx="1"/>
          </p:nvPr>
        </p:nvSpPr>
        <p:spPr>
          <a:xfrm flipV="1">
            <a:off x="228600" y="0"/>
            <a:ext cx="4040188" cy="339725"/>
          </a:xfrm>
        </p:spPr>
        <p:txBody>
          <a:bodyPr/>
          <a:lstStyle/>
          <a:p>
            <a:pPr eaLnBrk="1" hangingPunct="1"/>
            <a:endParaRPr lang="en-US" altLang="en-US" smtClean="0"/>
          </a:p>
        </p:txBody>
      </p:sp>
      <p:sp>
        <p:nvSpPr>
          <p:cNvPr id="17412" name="Content Placeholder 3"/>
          <p:cNvSpPr>
            <a:spLocks noGrp="1"/>
          </p:cNvSpPr>
          <p:nvPr>
            <p:ph sz="half" idx="2"/>
          </p:nvPr>
        </p:nvSpPr>
        <p:spPr>
          <a:xfrm>
            <a:off x="1295400" y="3352800"/>
            <a:ext cx="3657600" cy="3113088"/>
          </a:xfrm>
        </p:spPr>
        <p:txBody>
          <a:bodyPr/>
          <a:lstStyle/>
          <a:p>
            <a:pPr eaLnBrk="1" hangingPunct="1"/>
            <a:r>
              <a:rPr lang="en-US" altLang="en-US" sz="3500" smtClean="0"/>
              <a:t>Interpretation</a:t>
            </a:r>
          </a:p>
          <a:p>
            <a:pPr eaLnBrk="1" hangingPunct="1"/>
            <a:r>
              <a:rPr lang="en-US" altLang="en-US" sz="3500" smtClean="0"/>
              <a:t>Explanation </a:t>
            </a:r>
          </a:p>
          <a:p>
            <a:pPr eaLnBrk="1" hangingPunct="1"/>
            <a:r>
              <a:rPr lang="en-US" altLang="en-US" sz="3500" smtClean="0"/>
              <a:t>Analysis</a:t>
            </a:r>
          </a:p>
          <a:p>
            <a:pPr eaLnBrk="1" hangingPunct="1"/>
            <a:r>
              <a:rPr lang="en-US" altLang="en-US" sz="3500" smtClean="0"/>
              <a:t>Inference</a:t>
            </a:r>
          </a:p>
        </p:txBody>
      </p:sp>
      <p:sp>
        <p:nvSpPr>
          <p:cNvPr id="17413" name="Text Placeholder 4"/>
          <p:cNvSpPr>
            <a:spLocks noGrp="1"/>
          </p:cNvSpPr>
          <p:nvPr>
            <p:ph type="body" sz="quarter" idx="3"/>
          </p:nvPr>
        </p:nvSpPr>
        <p:spPr>
          <a:xfrm>
            <a:off x="4876800" y="0"/>
            <a:ext cx="4041775" cy="369888"/>
          </a:xfrm>
        </p:spPr>
        <p:txBody>
          <a:bodyPr/>
          <a:lstStyle/>
          <a:p>
            <a:pPr eaLnBrk="1" hangingPunct="1"/>
            <a:endParaRPr lang="en-US" altLang="en-US" smtClean="0"/>
          </a:p>
        </p:txBody>
      </p:sp>
      <p:sp>
        <p:nvSpPr>
          <p:cNvPr id="15366" name="Content Placeholder 5"/>
          <p:cNvSpPr>
            <a:spLocks noGrp="1"/>
          </p:cNvSpPr>
          <p:nvPr>
            <p:ph sz="quarter" idx="4"/>
          </p:nvPr>
        </p:nvSpPr>
        <p:spPr>
          <a:xfrm>
            <a:off x="4876800" y="3352800"/>
            <a:ext cx="3276600" cy="2590800"/>
          </a:xfrm>
        </p:spPr>
        <p:txBody>
          <a:bodyPr/>
          <a:lstStyle/>
          <a:p>
            <a:pPr eaLnBrk="1" hangingPunct="1">
              <a:defRPr/>
            </a:pPr>
            <a:r>
              <a:rPr lang="en-US" sz="3500" dirty="0" smtClean="0"/>
              <a:t>Evaluation</a:t>
            </a:r>
          </a:p>
          <a:p>
            <a:pPr eaLnBrk="1" hangingPunct="1">
              <a:defRPr/>
            </a:pPr>
            <a:r>
              <a:rPr lang="en-US" sz="3500" dirty="0" smtClean="0"/>
              <a:t>Deduction</a:t>
            </a:r>
          </a:p>
          <a:p>
            <a:pPr eaLnBrk="1" hangingPunct="1">
              <a:defRPr/>
            </a:pPr>
            <a:r>
              <a:rPr lang="en-US" sz="3500" dirty="0" smtClean="0"/>
              <a:t>Induction</a:t>
            </a:r>
          </a:p>
          <a:p>
            <a:pPr eaLnBrk="1" hangingPunct="1">
              <a:defRPr/>
            </a:pPr>
            <a:r>
              <a:rPr lang="en-US" sz="3500" dirty="0" smtClean="0"/>
              <a:t>Numeracy</a:t>
            </a:r>
          </a:p>
          <a:p>
            <a:pPr marL="0" indent="0" eaLnBrk="1" hangingPunct="1">
              <a:buFontTx/>
              <a:buNone/>
              <a:defRPr/>
            </a:pPr>
            <a:endParaRPr lang="en-US" sz="32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le 1"/>
          <p:cNvSpPr>
            <a:spLocks noGrp="1"/>
          </p:cNvSpPr>
          <p:nvPr>
            <p:ph type="title"/>
          </p:nvPr>
        </p:nvSpPr>
        <p:spPr>
          <a:xfrm>
            <a:off x="685800" y="609600"/>
            <a:ext cx="7772400" cy="1295400"/>
          </a:xfrm>
        </p:spPr>
        <p:txBody>
          <a:bodyPr/>
          <a:lstStyle/>
          <a:p>
            <a:r>
              <a:rPr lang="en-US" altLang="en-US" sz="3600" b="1" dirty="0" smtClean="0"/>
              <a:t>2. According to Halpern</a:t>
            </a:r>
          </a:p>
        </p:txBody>
      </p:sp>
      <p:sp>
        <p:nvSpPr>
          <p:cNvPr id="3" name="Content Placeholder 2"/>
          <p:cNvSpPr>
            <a:spLocks noGrp="1"/>
          </p:cNvSpPr>
          <p:nvPr>
            <p:ph idx="1"/>
          </p:nvPr>
        </p:nvSpPr>
        <p:spPr>
          <a:xfrm>
            <a:off x="762000" y="2209800"/>
            <a:ext cx="7924800" cy="4114800"/>
          </a:xfrm>
        </p:spPr>
        <p:txBody>
          <a:bodyPr/>
          <a:lstStyle/>
          <a:p>
            <a:pPr>
              <a:defRPr/>
            </a:pPr>
            <a:r>
              <a:rPr lang="en-US" dirty="0" smtClean="0"/>
              <a:t>Verbal </a:t>
            </a:r>
            <a:r>
              <a:rPr lang="en-US" dirty="0"/>
              <a:t>Reasoning </a:t>
            </a:r>
            <a:r>
              <a:rPr lang="en-US" sz="2700" dirty="0"/>
              <a:t>(to identify and defend </a:t>
            </a:r>
            <a:r>
              <a:rPr lang="en-US" sz="2700" dirty="0" smtClean="0"/>
              <a:t>against persuasive </a:t>
            </a:r>
            <a:r>
              <a:rPr lang="en-US" sz="2700" dirty="0"/>
              <a:t>techniques)</a:t>
            </a:r>
          </a:p>
          <a:p>
            <a:pPr>
              <a:defRPr/>
            </a:pPr>
            <a:r>
              <a:rPr lang="en-US" dirty="0"/>
              <a:t>Argument Analysis</a:t>
            </a:r>
          </a:p>
          <a:p>
            <a:pPr>
              <a:defRPr/>
            </a:pPr>
            <a:r>
              <a:rPr lang="en-US" dirty="0"/>
              <a:t>Scientific Reasoning </a:t>
            </a:r>
            <a:r>
              <a:rPr lang="en-US" sz="2700" dirty="0"/>
              <a:t>(hypothesis </a:t>
            </a:r>
            <a:r>
              <a:rPr lang="en-US" sz="2700" dirty="0" smtClean="0"/>
              <a:t>testing) </a:t>
            </a:r>
          </a:p>
          <a:p>
            <a:pPr>
              <a:defRPr/>
            </a:pPr>
            <a:r>
              <a:rPr lang="en-US" dirty="0" smtClean="0"/>
              <a:t>Statistical </a:t>
            </a:r>
            <a:r>
              <a:rPr lang="en-US" dirty="0"/>
              <a:t>Reasoning </a:t>
            </a:r>
            <a:r>
              <a:rPr lang="en-US" sz="2700" dirty="0"/>
              <a:t>(</a:t>
            </a:r>
            <a:r>
              <a:rPr lang="en-US" sz="2700" dirty="0" smtClean="0"/>
              <a:t>likelihood and probability</a:t>
            </a:r>
            <a:r>
              <a:rPr lang="en-US" sz="2700" dirty="0"/>
              <a:t>)</a:t>
            </a:r>
          </a:p>
          <a:p>
            <a:pPr>
              <a:defRPr/>
            </a:pPr>
            <a:r>
              <a:rPr lang="en-US" dirty="0"/>
              <a:t>Decision Making and Problem Solving</a:t>
            </a:r>
          </a:p>
          <a:p>
            <a:pPr marL="0" indent="0">
              <a:buFontTx/>
              <a:buNone/>
              <a:defRPr/>
            </a:pPr>
            <a:r>
              <a:rPr lang="en-US"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04800" y="304800"/>
            <a:ext cx="8229600" cy="1143000"/>
          </a:xfrm>
        </p:spPr>
        <p:txBody>
          <a:bodyPr/>
          <a:lstStyle/>
          <a:p>
            <a:pPr eaLnBrk="1" hangingPunct="1"/>
            <a:r>
              <a:rPr lang="en-US" altLang="en-US" sz="5000" b="1" smtClean="0"/>
              <a:t>Outcomes for You</a:t>
            </a:r>
          </a:p>
        </p:txBody>
      </p:sp>
      <p:sp>
        <p:nvSpPr>
          <p:cNvPr id="4099" name="Rectangle 3"/>
          <p:cNvSpPr>
            <a:spLocks noGrp="1" noChangeArrowheads="1"/>
          </p:cNvSpPr>
          <p:nvPr>
            <p:ph idx="1"/>
          </p:nvPr>
        </p:nvSpPr>
        <p:spPr>
          <a:xfrm>
            <a:off x="685800" y="1981200"/>
            <a:ext cx="7924800" cy="3657600"/>
          </a:xfrm>
        </p:spPr>
        <p:txBody>
          <a:bodyPr/>
          <a:lstStyle/>
          <a:p>
            <a:pPr eaLnBrk="1" hangingPunct="1">
              <a:defRPr/>
            </a:pPr>
            <a:r>
              <a:rPr lang="en-US" dirty="0" smtClean="0"/>
              <a:t>To explain what critical thinking (CT) is </a:t>
            </a:r>
          </a:p>
          <a:p>
            <a:pPr eaLnBrk="1" hangingPunct="1">
              <a:defRPr/>
            </a:pPr>
            <a:r>
              <a:rPr lang="en-US" dirty="0" smtClean="0"/>
              <a:t>To identify what course content it can and cannot be applied to </a:t>
            </a:r>
          </a:p>
          <a:p>
            <a:pPr eaLnBrk="1" hangingPunct="1">
              <a:defRPr/>
            </a:pPr>
            <a:r>
              <a:rPr lang="en-US" dirty="0"/>
              <a:t>To write assessable CT student learning outcomes compatible with your discipline and the CT VALUE </a:t>
            </a:r>
            <a:r>
              <a:rPr lang="en-US" dirty="0" smtClean="0"/>
              <a:t>Rubric</a:t>
            </a:r>
          </a:p>
          <a:p>
            <a:pPr marL="0" indent="0" eaLnBrk="1" hangingPunct="1">
              <a:buFontTx/>
              <a:buNone/>
              <a:defRPr/>
            </a:pPr>
            <a:endParaRPr lang="en-US" sz="1200" dirty="0" smtClean="0"/>
          </a:p>
          <a:p>
            <a:pPr marL="0" indent="0" eaLnBrk="1" hangingPunct="1">
              <a:buFontTx/>
              <a:buNone/>
              <a:defRPr/>
            </a:pPr>
            <a:r>
              <a:rPr lang="en-US" sz="2800" dirty="0" smtClean="0"/>
              <a:t>	</a:t>
            </a:r>
            <a:endParaRPr lang="en-US" sz="2600" i="1" dirty="0" smtClean="0">
              <a:solidFill>
                <a:schemeClr val="tx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itle 1"/>
          <p:cNvSpPr>
            <a:spLocks noGrp="1"/>
          </p:cNvSpPr>
          <p:nvPr>
            <p:ph type="title"/>
          </p:nvPr>
        </p:nvSpPr>
        <p:spPr>
          <a:xfrm>
            <a:off x="609600" y="457200"/>
            <a:ext cx="8001000" cy="2133600"/>
          </a:xfrm>
        </p:spPr>
        <p:txBody>
          <a:bodyPr/>
          <a:lstStyle/>
          <a:p>
            <a:r>
              <a:rPr lang="en-US" altLang="en-US" sz="4200" b="1" dirty="0" smtClean="0"/>
              <a:t>Discipline-Relevant CT Skills/Outcomes </a:t>
            </a:r>
            <a:r>
              <a:rPr lang="en-US" altLang="en-US" sz="5000" dirty="0" smtClean="0"/>
              <a:t/>
            </a:r>
            <a:br>
              <a:rPr lang="en-US" altLang="en-US" sz="5000" dirty="0" smtClean="0"/>
            </a:br>
            <a:r>
              <a:rPr lang="en-US" altLang="en-US" sz="2200" dirty="0" smtClean="0"/>
              <a:t>(Supplementary Material)</a:t>
            </a:r>
          </a:p>
        </p:txBody>
      </p:sp>
      <p:sp>
        <p:nvSpPr>
          <p:cNvPr id="19459" name="Content Placeholder 2"/>
          <p:cNvSpPr>
            <a:spLocks noGrp="1"/>
          </p:cNvSpPr>
          <p:nvPr>
            <p:ph idx="1"/>
          </p:nvPr>
        </p:nvSpPr>
        <p:spPr>
          <a:xfrm>
            <a:off x="685800" y="2667000"/>
            <a:ext cx="7696200" cy="3657600"/>
          </a:xfrm>
        </p:spPr>
        <p:txBody>
          <a:bodyPr/>
          <a:lstStyle/>
          <a:p>
            <a:r>
              <a:rPr lang="en-US" altLang="en-US" dirty="0" smtClean="0"/>
              <a:t>Check those relevant to your courses</a:t>
            </a:r>
          </a:p>
          <a:p>
            <a:r>
              <a:rPr lang="en-US" altLang="en-US" dirty="0" smtClean="0"/>
              <a:t>Make more specific to your courses.</a:t>
            </a:r>
          </a:p>
          <a:p>
            <a:r>
              <a:rPr lang="en-US" altLang="en-US" dirty="0" smtClean="0"/>
              <a:t>Write more as necessary.</a:t>
            </a:r>
          </a:p>
          <a:p>
            <a:r>
              <a:rPr lang="en-US" altLang="en-US" dirty="0" smtClean="0"/>
              <a:t>Fit them into CT VALUE Rubric criteria. </a:t>
            </a:r>
          </a:p>
          <a:p>
            <a:r>
              <a:rPr lang="en-US" altLang="en-US" dirty="0" smtClean="0"/>
              <a:t>Sequencing them: In what order will students achieve them?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762000"/>
            <a:ext cx="7772400" cy="1295400"/>
          </a:xfrm>
        </p:spPr>
        <p:txBody>
          <a:bodyPr/>
          <a:lstStyle/>
          <a:p>
            <a:r>
              <a:rPr lang="en-US" altLang="en-US" sz="4800" b="1" dirty="0" smtClean="0"/>
              <a:t>Basic Teaching Principles</a:t>
            </a:r>
          </a:p>
        </p:txBody>
      </p:sp>
      <p:sp>
        <p:nvSpPr>
          <p:cNvPr id="20483" name="Content Placeholder 2"/>
          <p:cNvSpPr>
            <a:spLocks noGrp="1"/>
          </p:cNvSpPr>
          <p:nvPr>
            <p:ph idx="1"/>
          </p:nvPr>
        </p:nvSpPr>
        <p:spPr>
          <a:xfrm>
            <a:off x="838200" y="2514600"/>
            <a:ext cx="7620000" cy="3810000"/>
          </a:xfrm>
        </p:spPr>
        <p:txBody>
          <a:bodyPr/>
          <a:lstStyle/>
          <a:p>
            <a:pPr marL="514350" indent="-457200"/>
            <a:r>
              <a:rPr lang="en-US" altLang="en-US" sz="3300" dirty="0" smtClean="0"/>
              <a:t>Address misconceptions about CT and subject matter early. </a:t>
            </a:r>
            <a:r>
              <a:rPr lang="en-US" altLang="en-US" sz="3300" i="1" dirty="0" smtClean="0"/>
              <a:t>Ask your students what they think CT is.</a:t>
            </a:r>
            <a:r>
              <a:rPr lang="en-US" altLang="en-US" sz="3300" dirty="0" smtClean="0"/>
              <a:t>  </a:t>
            </a:r>
          </a:p>
          <a:p>
            <a:pPr marL="800100" lvl="1" indent="-342900"/>
            <a:r>
              <a:rPr lang="en-US" altLang="en-US" dirty="0" smtClean="0"/>
              <a:t>Negative?</a:t>
            </a:r>
          </a:p>
          <a:p>
            <a:pPr marL="800100" lvl="1" indent="-342900"/>
            <a:r>
              <a:rPr lang="en-US" altLang="en-US" dirty="0" smtClean="0"/>
              <a:t>Purely critical?</a:t>
            </a:r>
          </a:p>
          <a:p>
            <a:pPr marL="800100" lvl="1" indent="-342900"/>
            <a:r>
              <a:rPr lang="en-US" altLang="en-US" dirty="0" smtClean="0"/>
              <a:t>Anti-the-way-things-are?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le 1"/>
          <p:cNvSpPr>
            <a:spLocks noGrp="1"/>
          </p:cNvSpPr>
          <p:nvPr>
            <p:ph type="title"/>
          </p:nvPr>
        </p:nvSpPr>
        <p:spPr>
          <a:xfrm>
            <a:off x="685800" y="228600"/>
            <a:ext cx="7772400" cy="685800"/>
          </a:xfrm>
        </p:spPr>
        <p:txBody>
          <a:bodyPr/>
          <a:lstStyle/>
          <a:p>
            <a:endParaRPr lang="en-US" altLang="en-US" sz="4200" b="1" smtClean="0"/>
          </a:p>
        </p:txBody>
      </p:sp>
      <p:sp>
        <p:nvSpPr>
          <p:cNvPr id="22531" name="Content Placeholder 2"/>
          <p:cNvSpPr>
            <a:spLocks noGrp="1"/>
          </p:cNvSpPr>
          <p:nvPr>
            <p:ph idx="1"/>
          </p:nvPr>
        </p:nvSpPr>
        <p:spPr>
          <a:xfrm>
            <a:off x="838200" y="1752600"/>
            <a:ext cx="7391400" cy="4267200"/>
          </a:xfrm>
        </p:spPr>
        <p:txBody>
          <a:bodyPr/>
          <a:lstStyle/>
          <a:p>
            <a:pPr marL="514350" indent="-457200">
              <a:defRPr/>
            </a:pPr>
            <a:endParaRPr lang="en-US" sz="900" dirty="0" smtClean="0">
              <a:solidFill>
                <a:schemeClr val="tx2"/>
              </a:solidFill>
            </a:endParaRPr>
          </a:p>
          <a:p>
            <a:pPr>
              <a:defRPr/>
            </a:pPr>
            <a:r>
              <a:rPr lang="en-US" sz="3300" dirty="0"/>
              <a:t>Teach some CT theory and </a:t>
            </a:r>
            <a:r>
              <a:rPr lang="en-US" sz="3300" dirty="0" smtClean="0"/>
              <a:t>vocab. </a:t>
            </a:r>
          </a:p>
          <a:p>
            <a:pPr lvl="1">
              <a:defRPr/>
            </a:pPr>
            <a:r>
              <a:rPr lang="en-US" sz="2900" dirty="0" smtClean="0"/>
              <a:t>Operational</a:t>
            </a:r>
            <a:r>
              <a:rPr lang="en-US" sz="2700" dirty="0" smtClean="0"/>
              <a:t> </a:t>
            </a:r>
            <a:r>
              <a:rPr lang="en-US" sz="2700" dirty="0"/>
              <a:t>terms/thinking </a:t>
            </a:r>
            <a:r>
              <a:rPr lang="en-US" sz="2700" dirty="0" smtClean="0"/>
              <a:t>verbs </a:t>
            </a:r>
            <a:r>
              <a:rPr lang="en-US" sz="2400" dirty="0">
                <a:solidFill>
                  <a:schemeClr val="accent1">
                    <a:lumMod val="40000"/>
                    <a:lumOff val="60000"/>
                  </a:schemeClr>
                </a:solidFill>
              </a:rPr>
              <a:t>(Supplementary Material)</a:t>
            </a:r>
          </a:p>
          <a:p>
            <a:pPr marL="800100" lvl="1" indent="-342900">
              <a:defRPr/>
            </a:pPr>
            <a:r>
              <a:rPr lang="en-US" sz="2700" dirty="0" smtClean="0"/>
              <a:t>Logical fallacies: </a:t>
            </a:r>
            <a:r>
              <a:rPr lang="en-US" sz="2600" dirty="0" smtClean="0"/>
              <a:t>practice identifying and avoiding. </a:t>
            </a:r>
            <a:r>
              <a:rPr lang="en-US" sz="2600" dirty="0"/>
              <a:t>List at </a:t>
            </a:r>
            <a:r>
              <a:rPr lang="en-US" sz="2600" dirty="0" smtClean="0">
                <a:hlinkClick r:id="rId2"/>
              </a:rPr>
              <a:t>http</a:t>
            </a:r>
            <a:r>
              <a:rPr lang="en-US" sz="2600" dirty="0">
                <a:hlinkClick r:id="rId2"/>
              </a:rPr>
              <a:t>://utminers.utep.edu/omwilliamson/ENGL1311/fallacies.htm</a:t>
            </a:r>
            <a:endParaRPr lang="en-US" sz="2600" dirty="0"/>
          </a:p>
          <a:p>
            <a:pPr marL="457200" lvl="1" indent="0">
              <a:buFontTx/>
              <a:buNone/>
              <a:defRPr/>
            </a:pPr>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685800" y="152400"/>
            <a:ext cx="7772400" cy="228600"/>
          </a:xfrm>
        </p:spPr>
        <p:txBody>
          <a:bodyPr/>
          <a:lstStyle/>
          <a:p>
            <a:endParaRPr lang="en-US" altLang="en-US" smtClean="0"/>
          </a:p>
        </p:txBody>
      </p:sp>
      <p:sp>
        <p:nvSpPr>
          <p:cNvPr id="18435" name="Content Placeholder 2"/>
          <p:cNvSpPr>
            <a:spLocks noGrp="1"/>
          </p:cNvSpPr>
          <p:nvPr>
            <p:ph idx="1"/>
          </p:nvPr>
        </p:nvSpPr>
        <p:spPr>
          <a:xfrm>
            <a:off x="762000" y="1828800"/>
            <a:ext cx="8001000" cy="4267200"/>
          </a:xfrm>
        </p:spPr>
        <p:txBody>
          <a:bodyPr/>
          <a:lstStyle/>
          <a:p>
            <a:pPr marL="514350" lvl="2" indent="-457200">
              <a:defRPr/>
            </a:pPr>
            <a:r>
              <a:rPr lang="en-US" sz="3300" dirty="0" smtClean="0"/>
              <a:t>Ask </a:t>
            </a:r>
            <a:r>
              <a:rPr lang="en-US" sz="3300" dirty="0"/>
              <a:t>CT questions </a:t>
            </a:r>
            <a:r>
              <a:rPr lang="en-US" sz="3300" dirty="0" smtClean="0"/>
              <a:t>and </a:t>
            </a:r>
            <a:r>
              <a:rPr lang="en-US" sz="3300" dirty="0"/>
              <a:t>assign CT tasks that match your outcomes </a:t>
            </a:r>
            <a:r>
              <a:rPr lang="en-US" sz="3300" dirty="0" smtClean="0"/>
              <a:t>and content = </a:t>
            </a:r>
            <a:r>
              <a:rPr lang="en-US" sz="3300" dirty="0"/>
              <a:t>low/no-stakes </a:t>
            </a:r>
            <a:r>
              <a:rPr lang="en-US" sz="3300" b="1" i="1" dirty="0"/>
              <a:t>practice</a:t>
            </a:r>
            <a:r>
              <a:rPr lang="en-US" sz="3300" dirty="0"/>
              <a:t> with your or peer </a:t>
            </a:r>
            <a:r>
              <a:rPr lang="en-US" sz="3300" b="1" i="1" dirty="0"/>
              <a:t>feedback</a:t>
            </a:r>
            <a:r>
              <a:rPr lang="en-US" sz="3300" dirty="0" smtClean="0"/>
              <a:t>. </a:t>
            </a:r>
            <a:r>
              <a:rPr lang="en-US" dirty="0" smtClean="0"/>
              <a:t> </a:t>
            </a:r>
            <a:r>
              <a:rPr lang="en-US" dirty="0" smtClean="0">
                <a:solidFill>
                  <a:schemeClr val="accent1">
                    <a:lumMod val="40000"/>
                    <a:lumOff val="60000"/>
                  </a:schemeClr>
                </a:solidFill>
              </a:rPr>
              <a:t>(Supplementary Material)</a:t>
            </a:r>
            <a:endParaRPr lang="en-US" dirty="0">
              <a:solidFill>
                <a:schemeClr val="accent1">
                  <a:lumMod val="40000"/>
                  <a:lumOff val="60000"/>
                </a:schemeClr>
              </a:solidFill>
            </a:endParaRPr>
          </a:p>
          <a:p>
            <a:pPr marL="914400" lvl="2" indent="0">
              <a:buFontTx/>
              <a:buNone/>
              <a:defRPr/>
            </a:pPr>
            <a:endParaRPr lang="en-US" sz="2800" i="1" dirty="0" smtClean="0"/>
          </a:p>
          <a:p>
            <a:pPr marL="914400" lvl="2" indent="0">
              <a:buFontTx/>
              <a:buNone/>
              <a:defRPr/>
            </a:pPr>
            <a:endParaRPr lang="en-US" sz="800" i="1" dirty="0"/>
          </a:p>
          <a:p>
            <a:pPr lvl="2">
              <a:buFontTx/>
              <a:buNone/>
              <a:defRPr/>
            </a:pPr>
            <a:endParaRPr lang="en-US" sz="2900" i="1" dirty="0" smtClean="0"/>
          </a:p>
          <a:p>
            <a:pPr>
              <a:defRPr/>
            </a:pP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p:cNvSpPr>
            <a:spLocks noGrp="1"/>
          </p:cNvSpPr>
          <p:nvPr>
            <p:ph type="title"/>
          </p:nvPr>
        </p:nvSpPr>
        <p:spPr>
          <a:xfrm>
            <a:off x="685800" y="152400"/>
            <a:ext cx="7772400" cy="228600"/>
          </a:xfrm>
        </p:spPr>
        <p:txBody>
          <a:bodyPr/>
          <a:lstStyle/>
          <a:p>
            <a:endParaRPr lang="en-US" altLang="en-US" smtClean="0"/>
          </a:p>
        </p:txBody>
      </p:sp>
      <p:sp>
        <p:nvSpPr>
          <p:cNvPr id="18435" name="Content Placeholder 2"/>
          <p:cNvSpPr>
            <a:spLocks noGrp="1"/>
          </p:cNvSpPr>
          <p:nvPr>
            <p:ph idx="1"/>
          </p:nvPr>
        </p:nvSpPr>
        <p:spPr>
          <a:xfrm>
            <a:off x="1066800" y="1219200"/>
            <a:ext cx="7772400" cy="5410200"/>
          </a:xfrm>
        </p:spPr>
        <p:txBody>
          <a:bodyPr/>
          <a:lstStyle/>
          <a:p>
            <a:pPr marL="914400" lvl="1" indent="-457200">
              <a:defRPr/>
            </a:pPr>
            <a:r>
              <a:rPr lang="en-US" sz="3100" dirty="0" smtClean="0"/>
              <a:t>Methods for </a:t>
            </a:r>
            <a:r>
              <a:rPr lang="en-US" sz="3100" b="1" i="1" dirty="0" smtClean="0"/>
              <a:t>practice</a:t>
            </a:r>
            <a:r>
              <a:rPr lang="en-US" sz="3100" dirty="0" smtClean="0"/>
              <a:t> with </a:t>
            </a:r>
            <a:r>
              <a:rPr lang="en-US" sz="3100" b="1" i="1" dirty="0" smtClean="0"/>
              <a:t>feedback</a:t>
            </a:r>
            <a:r>
              <a:rPr lang="en-US" sz="3100" dirty="0"/>
              <a:t>:</a:t>
            </a:r>
            <a:endParaRPr lang="en-US" sz="3100" dirty="0" smtClean="0"/>
          </a:p>
          <a:p>
            <a:pPr marL="1314450" lvl="2" indent="-457200">
              <a:defRPr/>
            </a:pPr>
            <a:r>
              <a:rPr lang="en-US" sz="2700" dirty="0"/>
              <a:t>Class discussions (e.g., cases, arguments)</a:t>
            </a:r>
          </a:p>
          <a:p>
            <a:pPr marL="1314450" lvl="2" indent="-457200">
              <a:defRPr/>
            </a:pPr>
            <a:r>
              <a:rPr lang="en-US" sz="2700" dirty="0" smtClean="0"/>
              <a:t>Debates and </a:t>
            </a:r>
            <a:r>
              <a:rPr lang="en-US" sz="2700" dirty="0"/>
              <a:t>structured controversy</a:t>
            </a:r>
          </a:p>
          <a:p>
            <a:pPr marL="1314450" lvl="2" indent="-457200">
              <a:defRPr/>
            </a:pPr>
            <a:r>
              <a:rPr lang="en-US" sz="2700" dirty="0"/>
              <a:t>Inquiry-guided activities (e.g., make sense of data)  </a:t>
            </a:r>
          </a:p>
          <a:p>
            <a:pPr marL="1314450" lvl="2" indent="-457200">
              <a:defRPr/>
            </a:pPr>
            <a:r>
              <a:rPr lang="en-US" sz="2700" dirty="0" smtClean="0"/>
              <a:t>Journaling and other </a:t>
            </a:r>
            <a:r>
              <a:rPr lang="en-US" sz="2700" dirty="0"/>
              <a:t>writing-to-learn exercises</a:t>
            </a:r>
          </a:p>
          <a:p>
            <a:pPr marL="1314450" lvl="2" indent="-457200">
              <a:defRPr/>
            </a:pPr>
            <a:r>
              <a:rPr lang="en-US" sz="2700" dirty="0"/>
              <a:t>Worksheets </a:t>
            </a:r>
          </a:p>
          <a:p>
            <a:pPr marL="914400" lvl="2" indent="0">
              <a:buFontTx/>
              <a:buNone/>
              <a:defRPr/>
            </a:pPr>
            <a:endParaRPr lang="en-US" sz="800" i="1" dirty="0"/>
          </a:p>
          <a:p>
            <a:pPr lvl="2">
              <a:buFontTx/>
              <a:buNone/>
              <a:defRPr/>
            </a:pPr>
            <a:endParaRPr lang="en-US" sz="2900" i="1" dirty="0" smtClean="0"/>
          </a:p>
          <a:p>
            <a:pPr>
              <a:defRPr/>
            </a:pPr>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p:cNvSpPr>
            <a:spLocks noGrp="1"/>
          </p:cNvSpPr>
          <p:nvPr>
            <p:ph type="title"/>
          </p:nvPr>
        </p:nvSpPr>
        <p:spPr>
          <a:xfrm>
            <a:off x="685800" y="609600"/>
            <a:ext cx="7772400" cy="76200"/>
          </a:xfrm>
        </p:spPr>
        <p:txBody>
          <a:bodyPr/>
          <a:lstStyle/>
          <a:p>
            <a:endParaRPr lang="en-US" altLang="en-US" smtClean="0"/>
          </a:p>
        </p:txBody>
      </p:sp>
      <p:sp>
        <p:nvSpPr>
          <p:cNvPr id="24579" name="Content Placeholder 2"/>
          <p:cNvSpPr>
            <a:spLocks noGrp="1"/>
          </p:cNvSpPr>
          <p:nvPr>
            <p:ph idx="1"/>
          </p:nvPr>
        </p:nvSpPr>
        <p:spPr>
          <a:xfrm>
            <a:off x="1066800" y="1447800"/>
            <a:ext cx="7086600" cy="4648200"/>
          </a:xfrm>
        </p:spPr>
        <p:txBody>
          <a:bodyPr/>
          <a:lstStyle/>
          <a:p>
            <a:pPr marL="914400" lvl="1" indent="-457200"/>
            <a:endParaRPr lang="en-US" altLang="en-US" sz="2600" smtClean="0"/>
          </a:p>
          <a:p>
            <a:pPr marL="1314450" lvl="2" indent="-457200"/>
            <a:r>
              <a:rPr lang="en-US" altLang="en-US" sz="2800" smtClean="0"/>
              <a:t>Simulations and role plays with debriefing discussions or papers</a:t>
            </a:r>
          </a:p>
          <a:p>
            <a:pPr marL="1314450" lvl="2" indent="-457200"/>
            <a:r>
              <a:rPr lang="en-US" altLang="en-US" sz="2800" smtClean="0"/>
              <a:t>Drafts of papers, presentations, and projects </a:t>
            </a:r>
          </a:p>
          <a:p>
            <a:pPr marL="1314450" lvl="2" indent="-457200"/>
            <a:r>
              <a:rPr lang="en-US" altLang="en-US" sz="2800" smtClean="0"/>
              <a:t>Brookfield’s in-class CT exercises </a:t>
            </a:r>
            <a:r>
              <a:rPr lang="en-US" altLang="en-US" sz="2500" smtClean="0">
                <a:hlinkClick r:id="rId2"/>
              </a:rPr>
              <a:t>http://www.stephenbrookfield.com/Dr._Stephen_D._Brookfield/Workshop_Materials_files/Developing_Critical_Thinkers.pdf</a:t>
            </a:r>
            <a:r>
              <a:rPr lang="en-US" altLang="en-US" sz="2500" smtClean="0"/>
              <a:t> pp. 17-44</a:t>
            </a:r>
          </a:p>
          <a:p>
            <a:endParaRPr lang="en-US" altLang="en-US"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Title 1"/>
          <p:cNvSpPr>
            <a:spLocks noGrp="1"/>
          </p:cNvSpPr>
          <p:nvPr>
            <p:ph type="title"/>
          </p:nvPr>
        </p:nvSpPr>
        <p:spPr>
          <a:xfrm>
            <a:off x="838200" y="609600"/>
            <a:ext cx="7391400" cy="228600"/>
          </a:xfrm>
        </p:spPr>
        <p:txBody>
          <a:bodyPr/>
          <a:lstStyle/>
          <a:p>
            <a:endParaRPr lang="en-US" altLang="en-US" sz="4000" b="1" smtClean="0"/>
          </a:p>
        </p:txBody>
      </p:sp>
      <p:sp>
        <p:nvSpPr>
          <p:cNvPr id="25603" name="Content Placeholder 2"/>
          <p:cNvSpPr>
            <a:spLocks noGrp="1"/>
          </p:cNvSpPr>
          <p:nvPr>
            <p:ph idx="1"/>
          </p:nvPr>
        </p:nvSpPr>
        <p:spPr>
          <a:xfrm>
            <a:off x="571500" y="1676400"/>
            <a:ext cx="7924800" cy="4495800"/>
          </a:xfrm>
        </p:spPr>
        <p:txBody>
          <a:bodyPr/>
          <a:lstStyle/>
          <a:p>
            <a:pPr marL="514350" lvl="1" indent="0">
              <a:buFontTx/>
              <a:buNone/>
            </a:pPr>
            <a:endParaRPr lang="en-US" altLang="en-US" sz="2700" smtClean="0"/>
          </a:p>
          <a:p>
            <a:pPr marL="571500" indent="-457200"/>
            <a:r>
              <a:rPr lang="en-US" altLang="en-US" sz="3300" smtClean="0"/>
              <a:t>To </a:t>
            </a:r>
            <a:r>
              <a:rPr lang="en-US" altLang="en-US" sz="3300" b="1" i="1" smtClean="0"/>
              <a:t>advance</a:t>
            </a:r>
            <a:r>
              <a:rPr lang="en-US" altLang="en-US" sz="3300" smtClean="0"/>
              <a:t> students’ CT skills</a:t>
            </a:r>
          </a:p>
          <a:p>
            <a:pPr marL="514350" lvl="1" indent="0">
              <a:buFontTx/>
              <a:buNone/>
            </a:pPr>
            <a:r>
              <a:rPr lang="en-US" altLang="en-US" sz="3300" smtClean="0"/>
              <a:t>1) give them increasingly complex material to interpret/analyze/evaluate over time.</a:t>
            </a:r>
          </a:p>
          <a:p>
            <a:pPr marL="514350" lvl="1" indent="0">
              <a:buFontTx/>
              <a:buNone/>
            </a:pPr>
            <a:r>
              <a:rPr lang="en-US" altLang="en-US" sz="2700" b="1" i="1" smtClean="0"/>
              <a:t>	</a:t>
            </a:r>
            <a:endParaRPr lang="en-US" alt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Title 1"/>
          <p:cNvSpPr>
            <a:spLocks noGrp="1"/>
          </p:cNvSpPr>
          <p:nvPr>
            <p:ph type="title"/>
          </p:nvPr>
        </p:nvSpPr>
        <p:spPr>
          <a:xfrm>
            <a:off x="838200" y="609600"/>
            <a:ext cx="7391400" cy="228600"/>
          </a:xfrm>
        </p:spPr>
        <p:txBody>
          <a:bodyPr/>
          <a:lstStyle/>
          <a:p>
            <a:endParaRPr lang="en-US" altLang="en-US" sz="4000" b="1" smtClean="0"/>
          </a:p>
        </p:txBody>
      </p:sp>
      <p:sp>
        <p:nvSpPr>
          <p:cNvPr id="17411" name="Content Placeholder 2"/>
          <p:cNvSpPr>
            <a:spLocks noGrp="1"/>
          </p:cNvSpPr>
          <p:nvPr>
            <p:ph idx="1"/>
          </p:nvPr>
        </p:nvSpPr>
        <p:spPr>
          <a:xfrm>
            <a:off x="571500" y="742950"/>
            <a:ext cx="7924800" cy="5029200"/>
          </a:xfrm>
        </p:spPr>
        <p:txBody>
          <a:bodyPr/>
          <a:lstStyle/>
          <a:p>
            <a:pPr marL="114300" indent="0">
              <a:buFontTx/>
              <a:buNone/>
              <a:defRPr/>
            </a:pPr>
            <a:r>
              <a:rPr lang="en-US" altLang="en-US" sz="3300" b="1" i="1" dirty="0" smtClean="0">
                <a:solidFill>
                  <a:srgbClr val="FFC000"/>
                </a:solidFill>
              </a:rPr>
              <a:t>   OR</a:t>
            </a:r>
            <a:r>
              <a:rPr lang="en-US" altLang="en-US" sz="3300" dirty="0" smtClean="0"/>
              <a:t> </a:t>
            </a:r>
          </a:p>
          <a:p>
            <a:pPr marL="514350" lvl="1" indent="0">
              <a:buFontTx/>
              <a:buNone/>
              <a:defRPr/>
            </a:pPr>
            <a:r>
              <a:rPr lang="en-US" altLang="en-US" sz="3300" dirty="0" smtClean="0"/>
              <a:t>2) move them through a stages model: </a:t>
            </a:r>
          </a:p>
          <a:p>
            <a:pPr lvl="2">
              <a:defRPr/>
            </a:pPr>
            <a:r>
              <a:rPr lang="en-US" altLang="en-US" sz="2800" dirty="0" smtClean="0"/>
              <a:t>Perry at </a:t>
            </a:r>
            <a:r>
              <a:rPr lang="en-US" altLang="en-US" dirty="0" smtClean="0">
                <a:hlinkClick r:id="rId2"/>
              </a:rPr>
              <a:t>http://www.cse.buffalo.edu/~rapaport/perry.positions.html</a:t>
            </a:r>
            <a:r>
              <a:rPr lang="en-US" altLang="en-US" dirty="0"/>
              <a:t> </a:t>
            </a:r>
            <a:r>
              <a:rPr lang="en-US" altLang="en-US" dirty="0" smtClean="0"/>
              <a:t> or </a:t>
            </a:r>
            <a:r>
              <a:rPr lang="en-US" altLang="en-US" dirty="0" smtClean="0">
                <a:hlinkClick r:id="rId3"/>
              </a:rPr>
              <a:t>http</a:t>
            </a:r>
            <a:r>
              <a:rPr lang="en-US" altLang="en-US" dirty="0">
                <a:hlinkClick r:id="rId3"/>
              </a:rPr>
              <a:t>://perrynetwork.org/?page_id=2%3E</a:t>
            </a:r>
            <a:endParaRPr lang="en-US" altLang="en-US" dirty="0" smtClean="0"/>
          </a:p>
          <a:p>
            <a:pPr lvl="2">
              <a:defRPr/>
            </a:pPr>
            <a:r>
              <a:rPr lang="en-US" altLang="en-US" sz="2800" dirty="0" smtClean="0"/>
              <a:t>Wolcott at </a:t>
            </a:r>
            <a:r>
              <a:rPr lang="en-US" altLang="en-US" dirty="0" smtClean="0">
                <a:hlinkClick r:id="rId4"/>
              </a:rPr>
              <a:t>http://www.wolcottlynch.com/</a:t>
            </a:r>
            <a:r>
              <a:rPr lang="en-US" altLang="en-US" dirty="0" smtClean="0"/>
              <a:t> </a:t>
            </a:r>
          </a:p>
          <a:p>
            <a:pPr lvl="2">
              <a:defRPr/>
            </a:pPr>
            <a:r>
              <a:rPr lang="en-US" altLang="en-US" sz="2800" dirty="0" smtClean="0"/>
              <a:t>Paul &amp; Elder at </a:t>
            </a:r>
            <a:r>
              <a:rPr lang="en-US" altLang="en-US" dirty="0" smtClean="0">
                <a:hlinkClick r:id="rId5"/>
              </a:rPr>
              <a:t>http://www.criticalthinking.org/pages/critical-thinking-development-a-stage-theory/483</a:t>
            </a:r>
            <a:endParaRPr lang="en-US" altLang="en-US" dirty="0" smtClean="0"/>
          </a:p>
          <a:p>
            <a:pPr marL="457200" lvl="1" indent="0">
              <a:buFontTx/>
              <a:buNone/>
              <a:defRPr/>
            </a:pPr>
            <a:endParaRPr lang="en-US" alt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Title 1"/>
          <p:cNvSpPr>
            <a:spLocks noGrp="1"/>
          </p:cNvSpPr>
          <p:nvPr>
            <p:ph type="title"/>
          </p:nvPr>
        </p:nvSpPr>
        <p:spPr>
          <a:xfrm>
            <a:off x="685800" y="152400"/>
            <a:ext cx="7772400" cy="533400"/>
          </a:xfrm>
        </p:spPr>
        <p:txBody>
          <a:bodyPr/>
          <a:lstStyle/>
          <a:p>
            <a:endParaRPr lang="en-US" altLang="en-US" sz="2400" b="1" smtClean="0"/>
          </a:p>
        </p:txBody>
      </p:sp>
      <p:sp>
        <p:nvSpPr>
          <p:cNvPr id="18435" name="Content Placeholder 2"/>
          <p:cNvSpPr>
            <a:spLocks noGrp="1"/>
          </p:cNvSpPr>
          <p:nvPr>
            <p:ph idx="1"/>
          </p:nvPr>
        </p:nvSpPr>
        <p:spPr>
          <a:xfrm>
            <a:off x="701675" y="533400"/>
            <a:ext cx="7543800" cy="5524500"/>
          </a:xfrm>
        </p:spPr>
        <p:txBody>
          <a:bodyPr/>
          <a:lstStyle/>
          <a:p>
            <a:pPr>
              <a:defRPr/>
            </a:pPr>
            <a:endParaRPr lang="en-US" altLang="en-US" sz="1000" dirty="0" smtClean="0"/>
          </a:p>
          <a:p>
            <a:pPr>
              <a:defRPr/>
            </a:pPr>
            <a:r>
              <a:rPr lang="en-US" altLang="en-US" sz="3300" dirty="0" smtClean="0"/>
              <a:t>Have students observe and articulate their reasoning.</a:t>
            </a:r>
          </a:p>
          <a:p>
            <a:pPr lvl="1">
              <a:defRPr/>
            </a:pPr>
            <a:r>
              <a:rPr lang="en-US" altLang="en-US" sz="2900" dirty="0"/>
              <a:t>After </a:t>
            </a:r>
            <a:r>
              <a:rPr lang="en-US" altLang="en-US" sz="2700" dirty="0"/>
              <a:t>every CT question/task, ask </a:t>
            </a:r>
          </a:p>
          <a:p>
            <a:pPr marL="457200" lvl="1" indent="0">
              <a:buFontTx/>
              <a:buNone/>
              <a:defRPr/>
            </a:pPr>
            <a:r>
              <a:rPr lang="en-US" altLang="en-US" sz="2700" i="1" dirty="0"/>
              <a:t>    </a:t>
            </a:r>
            <a:r>
              <a:rPr lang="en-US" altLang="en-US" sz="2600" i="1" dirty="0">
                <a:solidFill>
                  <a:schemeClr val="accent6">
                    <a:lumMod val="10000"/>
                    <a:lumOff val="90000"/>
                  </a:schemeClr>
                </a:solidFill>
              </a:rPr>
              <a:t>“How did you arrive at your response?”</a:t>
            </a:r>
          </a:p>
          <a:p>
            <a:pPr lvl="1">
              <a:defRPr/>
            </a:pPr>
            <a:r>
              <a:rPr lang="en-US" altLang="en-US" sz="2700" dirty="0"/>
              <a:t>Assign reflective writing to identify beliefs and misconceptions that may interfere with clear reasoning, such as </a:t>
            </a:r>
          </a:p>
          <a:p>
            <a:pPr marL="857250" lvl="2" indent="0">
              <a:buFontTx/>
              <a:buNone/>
              <a:defRPr/>
            </a:pPr>
            <a:r>
              <a:rPr lang="en-US" altLang="en-US" sz="2600" i="1" dirty="0">
                <a:solidFill>
                  <a:schemeClr val="accent6">
                    <a:lumMod val="10000"/>
                    <a:lumOff val="90000"/>
                  </a:schemeClr>
                </a:solidFill>
              </a:rPr>
              <a:t>“</a:t>
            </a:r>
            <a:r>
              <a:rPr lang="en-US" sz="2600" i="1" dirty="0">
                <a:solidFill>
                  <a:schemeClr val="accent6">
                    <a:lumMod val="10000"/>
                    <a:lumOff val="90000"/>
                  </a:schemeClr>
                </a:solidFill>
              </a:rPr>
              <a:t>What part of the learning experience challenged what you thought about the subject? Did you find yourself resisting it? If so, how did you overcome your resistance?”</a:t>
            </a:r>
            <a:endParaRPr lang="en-US" sz="2600" dirty="0">
              <a:solidFill>
                <a:schemeClr val="accent6">
                  <a:lumMod val="10000"/>
                  <a:lumOff val="90000"/>
                </a:schemeClr>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Title 1"/>
          <p:cNvSpPr>
            <a:spLocks noGrp="1"/>
          </p:cNvSpPr>
          <p:nvPr>
            <p:ph type="title"/>
          </p:nvPr>
        </p:nvSpPr>
        <p:spPr>
          <a:xfrm>
            <a:off x="609600" y="685800"/>
            <a:ext cx="7772400" cy="1143000"/>
          </a:xfrm>
        </p:spPr>
        <p:txBody>
          <a:bodyPr/>
          <a:lstStyle/>
          <a:p>
            <a:r>
              <a:rPr lang="en-US" altLang="en-US" b="1" dirty="0" smtClean="0"/>
              <a:t>Mistakes to Avoid</a:t>
            </a:r>
          </a:p>
        </p:txBody>
      </p:sp>
      <p:sp>
        <p:nvSpPr>
          <p:cNvPr id="3" name="Content Placeholder 2"/>
          <p:cNvSpPr>
            <a:spLocks noGrp="1"/>
          </p:cNvSpPr>
          <p:nvPr>
            <p:ph idx="1"/>
          </p:nvPr>
        </p:nvSpPr>
        <p:spPr>
          <a:xfrm>
            <a:off x="914400" y="2209800"/>
            <a:ext cx="7924800" cy="4191000"/>
          </a:xfrm>
        </p:spPr>
        <p:txBody>
          <a:bodyPr/>
          <a:lstStyle/>
          <a:p>
            <a:pPr marL="514350" indent="-457200">
              <a:buFont typeface="Arial"/>
              <a:buChar char="•"/>
              <a:defRPr/>
            </a:pPr>
            <a:r>
              <a:rPr lang="en-US" dirty="0"/>
              <a:t>Low-level </a:t>
            </a:r>
            <a:r>
              <a:rPr lang="en-US" altLang="en-US" dirty="0" smtClean="0"/>
              <a:t>questions/tasks</a:t>
            </a:r>
          </a:p>
          <a:p>
            <a:pPr marL="514350" indent="-457200">
              <a:buFont typeface="Arial"/>
              <a:buChar char="•"/>
              <a:defRPr/>
            </a:pPr>
            <a:r>
              <a:rPr lang="en-US" altLang="en-US" dirty="0" smtClean="0"/>
              <a:t>Claims without </a:t>
            </a:r>
            <a:r>
              <a:rPr lang="en-US" altLang="en-US" dirty="0"/>
              <a:t>ambiguous </a:t>
            </a:r>
            <a:r>
              <a:rPr lang="en-US" altLang="en-US" dirty="0" smtClean="0"/>
              <a:t>evidence, uncertainty, or controversy </a:t>
            </a:r>
          </a:p>
          <a:p>
            <a:pPr marL="514350" indent="-457200">
              <a:buFont typeface="Arial"/>
              <a:buChar char="•"/>
              <a:defRPr/>
            </a:pPr>
            <a:r>
              <a:rPr lang="en-US" altLang="en-US" dirty="0" smtClean="0"/>
              <a:t>Insufficient wait </a:t>
            </a:r>
            <a:r>
              <a:rPr lang="en-US" altLang="en-US" dirty="0"/>
              <a:t>time </a:t>
            </a:r>
            <a:r>
              <a:rPr lang="en-US" altLang="en-US" dirty="0" smtClean="0"/>
              <a:t>for responses</a:t>
            </a:r>
            <a:endParaRPr lang="en-US" altLang="en-US" dirty="0"/>
          </a:p>
          <a:p>
            <a:pPr marL="514350" indent="-457200">
              <a:buFont typeface="Arial"/>
              <a:buChar char="•"/>
              <a:defRPr/>
            </a:pPr>
            <a:r>
              <a:rPr lang="en-US" altLang="en-US" dirty="0"/>
              <a:t>No </a:t>
            </a:r>
            <a:r>
              <a:rPr lang="en-US" altLang="en-US" dirty="0" smtClean="0"/>
              <a:t>feedback</a:t>
            </a:r>
          </a:p>
          <a:p>
            <a:pPr marL="514350" indent="-457200">
              <a:buFont typeface="Arial"/>
              <a:buChar char="•"/>
              <a:defRPr/>
            </a:pPr>
            <a:r>
              <a:rPr lang="en-US" altLang="en-US" dirty="0" smtClean="0"/>
              <a:t>No reflection or </a:t>
            </a:r>
            <a:r>
              <a:rPr lang="en-US" dirty="0" smtClean="0"/>
              <a:t>self-regulation</a:t>
            </a:r>
            <a:r>
              <a:rPr lang="en-US" altLang="en-US" dirty="0" smtClean="0"/>
              <a:t> </a:t>
            </a:r>
            <a:endParaRPr lang="en-US" altLang="en-US" dirty="0"/>
          </a:p>
          <a:p>
            <a:pPr>
              <a:defRP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04800" y="304800"/>
            <a:ext cx="8229600" cy="609600"/>
          </a:xfrm>
        </p:spPr>
        <p:txBody>
          <a:bodyPr/>
          <a:lstStyle/>
          <a:p>
            <a:pPr eaLnBrk="1" hangingPunct="1"/>
            <a:endParaRPr lang="en-US" altLang="en-US" sz="5000" b="1" dirty="0" smtClean="0"/>
          </a:p>
        </p:txBody>
      </p:sp>
      <p:sp>
        <p:nvSpPr>
          <p:cNvPr id="4099" name="Rectangle 3"/>
          <p:cNvSpPr>
            <a:spLocks noGrp="1" noChangeArrowheads="1"/>
          </p:cNvSpPr>
          <p:nvPr>
            <p:ph idx="1"/>
          </p:nvPr>
        </p:nvSpPr>
        <p:spPr>
          <a:xfrm>
            <a:off x="762000" y="1752600"/>
            <a:ext cx="7924800" cy="3886200"/>
          </a:xfrm>
        </p:spPr>
        <p:txBody>
          <a:bodyPr/>
          <a:lstStyle/>
          <a:p>
            <a:pPr>
              <a:defRPr/>
            </a:pPr>
            <a:r>
              <a:rPr lang="en-US" dirty="0" smtClean="0"/>
              <a:t>To </a:t>
            </a:r>
            <a:r>
              <a:rPr lang="en-US" dirty="0"/>
              <a:t>select and adapt methods and strategies for teaching CT </a:t>
            </a:r>
            <a:r>
              <a:rPr lang="en-US" dirty="0" smtClean="0"/>
              <a:t>at beginning and advanced levels</a:t>
            </a:r>
            <a:endParaRPr lang="en-US" dirty="0"/>
          </a:p>
          <a:p>
            <a:pPr>
              <a:defRPr/>
            </a:pPr>
            <a:r>
              <a:rPr lang="en-US" dirty="0" smtClean="0"/>
              <a:t>To </a:t>
            </a:r>
            <a:r>
              <a:rPr lang="en-US" dirty="0"/>
              <a:t>compose true/false, matching, multiple choice, and multiple true/false items that assess most </a:t>
            </a:r>
            <a:r>
              <a:rPr lang="en-US" dirty="0" smtClean="0"/>
              <a:t>of your students’ CT </a:t>
            </a:r>
            <a:r>
              <a:rPr lang="en-US" dirty="0"/>
              <a:t>skills</a:t>
            </a:r>
            <a:endParaRPr lang="en-US" i="1" dirty="0">
              <a:solidFill>
                <a:schemeClr val="tx2"/>
              </a:solidFill>
            </a:endParaRPr>
          </a:p>
          <a:p>
            <a:pPr>
              <a:defRPr/>
            </a:pPr>
            <a:endParaRPr lang="en-US" dirty="0"/>
          </a:p>
          <a:p>
            <a:pPr eaLnBrk="1" hangingPunct="1">
              <a:defRPr/>
            </a:pPr>
            <a:endParaRPr lang="en-US" dirty="0" smtClean="0"/>
          </a:p>
          <a:p>
            <a:pPr marL="0" indent="0" eaLnBrk="1" hangingPunct="1">
              <a:buFontTx/>
              <a:buNone/>
              <a:defRPr/>
            </a:pPr>
            <a:endParaRPr lang="en-US" sz="1200" dirty="0" smtClean="0"/>
          </a:p>
          <a:p>
            <a:pPr marL="0" indent="0" eaLnBrk="1" hangingPunct="1">
              <a:buFontTx/>
              <a:buNone/>
              <a:defRPr/>
            </a:pPr>
            <a:r>
              <a:rPr lang="en-US" sz="2800" dirty="0" smtClean="0"/>
              <a:t>	</a:t>
            </a:r>
            <a:endParaRPr lang="en-US" sz="2600" i="1" dirty="0" smtClean="0">
              <a:solidFill>
                <a:schemeClr val="tx2"/>
              </a:solidFill>
            </a:endParaRPr>
          </a:p>
        </p:txBody>
      </p:sp>
    </p:spTree>
    <p:extLst>
      <p:ext uri="{BB962C8B-B14F-4D97-AF65-F5344CB8AC3E}">
        <p14:creationId xmlns:p14="http://schemas.microsoft.com/office/powerpoint/2010/main" val="41103691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Title 1"/>
          <p:cNvSpPr>
            <a:spLocks noGrp="1"/>
          </p:cNvSpPr>
          <p:nvPr>
            <p:ph type="title"/>
          </p:nvPr>
        </p:nvSpPr>
        <p:spPr>
          <a:xfrm>
            <a:off x="457200" y="762000"/>
            <a:ext cx="8458200" cy="1447800"/>
          </a:xfrm>
        </p:spPr>
        <p:txBody>
          <a:bodyPr rtlCol="0">
            <a:normAutofit fontScale="90000"/>
          </a:bodyPr>
          <a:lstStyle/>
          <a:p>
            <a:pPr eaLnBrk="1" fontAlgn="auto" hangingPunct="1">
              <a:spcAft>
                <a:spcPts val="0"/>
              </a:spcAft>
              <a:defRPr/>
            </a:pPr>
            <a:r>
              <a:rPr lang="en-US" sz="4800" b="1" dirty="0" smtClean="0"/>
              <a:t>Assessments Should </a:t>
            </a:r>
            <a:r>
              <a:rPr lang="en-US" sz="4800" b="1" i="1" dirty="0" smtClean="0"/>
              <a:t>Mirror</a:t>
            </a:r>
            <a:r>
              <a:rPr lang="en-US" sz="4800" b="1" dirty="0" smtClean="0"/>
              <a:t> Outcomes. </a:t>
            </a:r>
            <a:endParaRPr lang="en-US" b="1" dirty="0" smtClean="0"/>
          </a:p>
        </p:txBody>
      </p:sp>
      <p:pic>
        <p:nvPicPr>
          <p:cNvPr id="29699" name="Picture 2" descr="C:\Users\NILSON\AppData\Local\Microsoft\Windows\Temporary Internet Files\Content.IE5\ESDKLHOI\MC900290952[1].wmf"/>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3352800" y="2362200"/>
            <a:ext cx="2560638" cy="3962400"/>
          </a:xfrm>
          <a:noFill/>
        </p:spPr>
      </p:pic>
      <p:sp>
        <p:nvSpPr>
          <p:cNvPr id="29700" name="TextBox 3"/>
          <p:cNvSpPr txBox="1">
            <a:spLocks noChangeArrowheads="1"/>
          </p:cNvSpPr>
          <p:nvPr/>
        </p:nvSpPr>
        <p:spPr bwMode="auto">
          <a:xfrm>
            <a:off x="852488" y="3830638"/>
            <a:ext cx="2438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000" b="1">
                <a:latin typeface="Calibri" panose="020F0502020204030204" pitchFamily="34" charset="0"/>
              </a:rPr>
              <a:t>Outcome</a:t>
            </a:r>
          </a:p>
        </p:txBody>
      </p:sp>
      <p:sp>
        <p:nvSpPr>
          <p:cNvPr id="29701" name="TextBox 4"/>
          <p:cNvSpPr txBox="1">
            <a:spLocks noChangeArrowheads="1"/>
          </p:cNvSpPr>
          <p:nvPr/>
        </p:nvSpPr>
        <p:spPr bwMode="auto">
          <a:xfrm>
            <a:off x="5997575" y="3151188"/>
            <a:ext cx="2895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000" b="1">
                <a:latin typeface="Calibri" panose="020F0502020204030204" pitchFamily="34" charset="0"/>
              </a:rPr>
              <a:t>Assessment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066800"/>
            <a:ext cx="8229600" cy="1143000"/>
          </a:xfrm>
        </p:spPr>
        <p:txBody>
          <a:bodyPr/>
          <a:lstStyle/>
          <a:p>
            <a:pPr eaLnBrk="1" hangingPunct="1"/>
            <a:r>
              <a:rPr lang="en-US" altLang="en-US" sz="4800" b="1" dirty="0" smtClean="0"/>
              <a:t>That is …. </a:t>
            </a:r>
          </a:p>
        </p:txBody>
      </p:sp>
      <p:sp>
        <p:nvSpPr>
          <p:cNvPr id="8195" name="Content Placeholder 2"/>
          <p:cNvSpPr>
            <a:spLocks noGrp="1"/>
          </p:cNvSpPr>
          <p:nvPr>
            <p:ph idx="1"/>
          </p:nvPr>
        </p:nvSpPr>
        <p:spPr>
          <a:xfrm>
            <a:off x="990600" y="2223304"/>
            <a:ext cx="7162800" cy="3962400"/>
          </a:xfrm>
        </p:spPr>
        <p:txBody>
          <a:bodyPr/>
          <a:lstStyle/>
          <a:p>
            <a:pPr eaLnBrk="1" hangingPunct="1">
              <a:buFont typeface="Arial" panose="020B0604020202020204" pitchFamily="34" charset="0"/>
              <a:buNone/>
            </a:pPr>
            <a:r>
              <a:rPr lang="en-US" altLang="en-US" sz="4200" i="1" dirty="0" smtClean="0"/>
              <a:t>   </a:t>
            </a:r>
          </a:p>
          <a:p>
            <a:pPr eaLnBrk="1" hangingPunct="1">
              <a:buFont typeface="Arial" panose="020B0604020202020204" pitchFamily="34" charset="0"/>
              <a:buNone/>
            </a:pPr>
            <a:r>
              <a:rPr lang="en-US" altLang="en-US" sz="4200" i="1" dirty="0"/>
              <a:t> </a:t>
            </a:r>
            <a:r>
              <a:rPr lang="en-US" altLang="en-US" sz="4200" i="1" dirty="0" smtClean="0"/>
              <a:t>  </a:t>
            </a:r>
            <a:r>
              <a:rPr lang="en-US" altLang="en-US" sz="4000" i="1" dirty="0" smtClean="0"/>
              <a:t>If you want your students to be able to do X, Y, and Z, have them do X, Y, and Z to assess whether they can.</a:t>
            </a:r>
          </a:p>
          <a:p>
            <a:pPr eaLnBrk="1" hangingPunct="1">
              <a:buFont typeface="Arial" panose="020B0604020202020204" pitchFamily="34" charset="0"/>
              <a:buNone/>
            </a:pPr>
            <a:r>
              <a:rPr lang="en-US" altLang="en-US" sz="3000" dirty="0" smtClean="0"/>
              <a:t>   </a:t>
            </a:r>
          </a:p>
          <a:p>
            <a:pPr eaLnBrk="1" hangingPunct="1">
              <a:buFont typeface="Arial" panose="020B0604020202020204" pitchFamily="34" charset="0"/>
              <a:buNone/>
            </a:pPr>
            <a:r>
              <a:rPr lang="en-US" altLang="en-US" sz="3600" dirty="0" smtClean="0"/>
              <a:t> </a:t>
            </a:r>
            <a:endParaRPr lang="en-US" altLang="en-US" sz="3600" dirty="0" smtClean="0">
              <a:solidFill>
                <a:srgbClr val="0070C0"/>
              </a:solidFill>
            </a:endParaRPr>
          </a:p>
        </p:txBody>
      </p:sp>
    </p:spTree>
    <p:extLst>
      <p:ext uri="{BB962C8B-B14F-4D97-AF65-F5344CB8AC3E}">
        <p14:creationId xmlns:p14="http://schemas.microsoft.com/office/powerpoint/2010/main" val="7075409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5"/>
          <p:cNvSpPr>
            <a:spLocks noGrp="1" noChangeArrowheads="1"/>
          </p:cNvSpPr>
          <p:nvPr>
            <p:ph type="title"/>
          </p:nvPr>
        </p:nvSpPr>
        <p:spPr>
          <a:xfrm>
            <a:off x="983848" y="609600"/>
            <a:ext cx="7467600" cy="1143000"/>
          </a:xfrm>
        </p:spPr>
        <p:txBody>
          <a:bodyPr/>
          <a:lstStyle/>
          <a:p>
            <a:pPr eaLnBrk="1" hangingPunct="1"/>
            <a:r>
              <a:rPr lang="en-US" altLang="en-US" sz="4600" b="1" dirty="0" smtClean="0"/>
              <a:t>Assessment Guidelines</a:t>
            </a:r>
          </a:p>
        </p:txBody>
      </p:sp>
      <p:sp>
        <p:nvSpPr>
          <p:cNvPr id="9219" name="Rectangle 6"/>
          <p:cNvSpPr>
            <a:spLocks noGrp="1" noChangeArrowheads="1"/>
          </p:cNvSpPr>
          <p:nvPr>
            <p:ph idx="1"/>
          </p:nvPr>
        </p:nvSpPr>
        <p:spPr>
          <a:xfrm>
            <a:off x="983848" y="2209800"/>
            <a:ext cx="7467600" cy="4191000"/>
          </a:xfrm>
        </p:spPr>
        <p:txBody>
          <a:bodyPr/>
          <a:lstStyle/>
          <a:p>
            <a:pPr eaLnBrk="1" hangingPunct="1">
              <a:lnSpc>
                <a:spcPct val="90000"/>
              </a:lnSpc>
            </a:pPr>
            <a:r>
              <a:rPr lang="en-US" altLang="en-US" dirty="0" smtClean="0"/>
              <a:t>Each outcome deserves assessment: formative (</a:t>
            </a:r>
            <a:r>
              <a:rPr lang="en-US" altLang="en-US" dirty="0" smtClean="0">
                <a:cs typeface="Times New Roman" panose="02020603050405020304" pitchFamily="18" charset="0"/>
              </a:rPr>
              <a:t>informal/ungraded/low-stakes) or summative (</a:t>
            </a:r>
            <a:r>
              <a:rPr lang="en-US" altLang="en-US" dirty="0" smtClean="0"/>
              <a:t>formal/graded). </a:t>
            </a:r>
          </a:p>
          <a:p>
            <a:pPr marL="0" indent="0" eaLnBrk="1" hangingPunct="1">
              <a:lnSpc>
                <a:spcPct val="90000"/>
              </a:lnSpc>
              <a:buNone/>
            </a:pPr>
            <a:endParaRPr lang="en-US" altLang="en-US" sz="1200" dirty="0" smtClean="0"/>
          </a:p>
          <a:p>
            <a:pPr eaLnBrk="1" hangingPunct="1">
              <a:lnSpc>
                <a:spcPct val="90000"/>
              </a:lnSpc>
            </a:pPr>
            <a:r>
              <a:rPr lang="en-US" altLang="en-US" dirty="0"/>
              <a:t>Assess authentically: real-life </a:t>
            </a:r>
            <a:r>
              <a:rPr lang="en-US" altLang="en-US" dirty="0" smtClean="0"/>
              <a:t>skills, knowledge</a:t>
            </a:r>
            <a:r>
              <a:rPr lang="en-US" altLang="en-US" dirty="0"/>
              <a:t>, </a:t>
            </a:r>
            <a:r>
              <a:rPr lang="en-US" altLang="en-US" dirty="0" smtClean="0"/>
              <a:t>situations.</a:t>
            </a:r>
          </a:p>
          <a:p>
            <a:pPr marL="0" indent="0" eaLnBrk="1" hangingPunct="1">
              <a:lnSpc>
                <a:spcPct val="90000"/>
              </a:lnSpc>
              <a:buNone/>
            </a:pPr>
            <a:endParaRPr lang="en-US" altLang="en-US" sz="1200" dirty="0"/>
          </a:p>
          <a:p>
            <a:pPr eaLnBrk="1" hangingPunct="1">
              <a:lnSpc>
                <a:spcPct val="90000"/>
              </a:lnSpc>
            </a:pPr>
            <a:r>
              <a:rPr lang="en-US" altLang="en-US" dirty="0" smtClean="0"/>
              <a:t>Align cognitive levels of assessments with those of outcomes and teaching. </a:t>
            </a:r>
          </a:p>
        </p:txBody>
      </p:sp>
    </p:spTree>
    <p:extLst>
      <p:ext uri="{BB962C8B-B14F-4D97-AF65-F5344CB8AC3E}">
        <p14:creationId xmlns:p14="http://schemas.microsoft.com/office/powerpoint/2010/main" val="17779190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609600"/>
            <a:ext cx="7772400" cy="228600"/>
          </a:xfrm>
        </p:spPr>
        <p:txBody>
          <a:bodyPr/>
          <a:lstStyle/>
          <a:p>
            <a:pPr eaLnBrk="1" hangingPunct="1"/>
            <a:endParaRPr lang="en-US" altLang="en-US" sz="3400" smtClean="0"/>
          </a:p>
        </p:txBody>
      </p:sp>
      <p:sp>
        <p:nvSpPr>
          <p:cNvPr id="9219" name="Rectangle 3"/>
          <p:cNvSpPr>
            <a:spLocks noGrp="1" noChangeArrowheads="1"/>
          </p:cNvSpPr>
          <p:nvPr>
            <p:ph idx="1"/>
          </p:nvPr>
        </p:nvSpPr>
        <p:spPr>
          <a:xfrm>
            <a:off x="990600" y="1905000"/>
            <a:ext cx="7620000" cy="4114800"/>
          </a:xfrm>
        </p:spPr>
        <p:txBody>
          <a:bodyPr/>
          <a:lstStyle/>
          <a:p>
            <a:pPr eaLnBrk="1" hangingPunct="1">
              <a:buFont typeface="Arial" charset="0"/>
              <a:buChar char="•"/>
              <a:defRPr/>
            </a:pPr>
            <a:r>
              <a:rPr lang="en-US" altLang="en-US" sz="3300" dirty="0" smtClean="0"/>
              <a:t>Before you assess </a:t>
            </a:r>
            <a:r>
              <a:rPr lang="en-US" altLang="en-US" sz="3300" i="1" dirty="0" err="1" smtClean="0"/>
              <a:t>summatively</a:t>
            </a:r>
            <a:r>
              <a:rPr lang="en-US" altLang="en-US" sz="3300" i="1" dirty="0" smtClean="0"/>
              <a:t>,</a:t>
            </a:r>
            <a:r>
              <a:rPr lang="en-US" altLang="en-US" sz="3300" dirty="0" smtClean="0"/>
              <a:t> assess </a:t>
            </a:r>
            <a:r>
              <a:rPr lang="en-US" altLang="en-US" sz="3300" i="1" dirty="0" smtClean="0"/>
              <a:t>formatively</a:t>
            </a:r>
            <a:r>
              <a:rPr lang="en-US" altLang="en-US" sz="3300" dirty="0" smtClean="0"/>
              <a:t> to:</a:t>
            </a:r>
          </a:p>
          <a:p>
            <a:pPr lvl="1" eaLnBrk="1" hangingPunct="1">
              <a:buFont typeface="Arial" charset="0"/>
              <a:buChar char="–"/>
              <a:defRPr/>
            </a:pPr>
            <a:r>
              <a:rPr lang="en-US" altLang="en-US" sz="3000" dirty="0" smtClean="0"/>
              <a:t>Give students </a:t>
            </a:r>
            <a:r>
              <a:rPr lang="en-US" altLang="en-US" sz="3000" i="1" dirty="0" smtClean="0"/>
              <a:t>practice with feedback </a:t>
            </a:r>
            <a:r>
              <a:rPr lang="en-US" altLang="en-US" sz="3000" dirty="0" smtClean="0"/>
              <a:t>from you, peers, or computer program.</a:t>
            </a:r>
          </a:p>
          <a:p>
            <a:pPr lvl="1" eaLnBrk="1" hangingPunct="1">
              <a:buFont typeface="Arial" charset="0"/>
              <a:buChar char="–"/>
              <a:defRPr/>
            </a:pPr>
            <a:r>
              <a:rPr lang="en-US" altLang="en-US" sz="3000" dirty="0" smtClean="0"/>
              <a:t>Get frequent </a:t>
            </a:r>
            <a:r>
              <a:rPr lang="en-US" altLang="en-US" sz="3000" i="1" dirty="0" smtClean="0"/>
              <a:t>feedback</a:t>
            </a:r>
            <a:r>
              <a:rPr lang="en-US" altLang="en-US" sz="3000" b="1" i="1" dirty="0" smtClean="0"/>
              <a:t> </a:t>
            </a:r>
            <a:r>
              <a:rPr lang="en-US" altLang="en-US" sz="3000" i="1" dirty="0" smtClean="0"/>
              <a:t>for yourself </a:t>
            </a:r>
            <a:r>
              <a:rPr lang="en-US" altLang="en-US" sz="3000" dirty="0" smtClean="0"/>
              <a:t>on their progress. </a:t>
            </a:r>
          </a:p>
          <a:p>
            <a:pPr marL="0" indent="0" eaLnBrk="1" hangingPunct="1">
              <a:buFont typeface="Arial" charset="0"/>
              <a:buNone/>
              <a:defRPr/>
            </a:pPr>
            <a:endParaRPr lang="en-US" altLang="en-US" dirty="0" smtClean="0"/>
          </a:p>
          <a:p>
            <a:pPr lvl="1" eaLnBrk="1" hangingPunct="1">
              <a:buFont typeface="Arial" charset="0"/>
              <a:buChar char="–"/>
              <a:defRPr/>
            </a:pPr>
            <a:endParaRPr lang="en-US" altLang="en-US" sz="3000" dirty="0" smtClean="0"/>
          </a:p>
        </p:txBody>
      </p:sp>
    </p:spTree>
    <p:extLst>
      <p:ext uri="{BB962C8B-B14F-4D97-AF65-F5344CB8AC3E}">
        <p14:creationId xmlns:p14="http://schemas.microsoft.com/office/powerpoint/2010/main" val="1114348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609600"/>
            <a:ext cx="7772400" cy="228600"/>
          </a:xfrm>
        </p:spPr>
        <p:txBody>
          <a:bodyPr/>
          <a:lstStyle/>
          <a:p>
            <a:pPr eaLnBrk="1" hangingPunct="1"/>
            <a:endParaRPr lang="en-US" altLang="en-US" sz="3400" smtClean="0"/>
          </a:p>
        </p:txBody>
      </p:sp>
      <p:sp>
        <p:nvSpPr>
          <p:cNvPr id="11267" name="Rectangle 3"/>
          <p:cNvSpPr>
            <a:spLocks noGrp="1" noChangeArrowheads="1"/>
          </p:cNvSpPr>
          <p:nvPr>
            <p:ph idx="1"/>
          </p:nvPr>
        </p:nvSpPr>
        <p:spPr>
          <a:xfrm>
            <a:off x="914400" y="1905000"/>
            <a:ext cx="7848600" cy="4267200"/>
          </a:xfrm>
        </p:spPr>
        <p:txBody>
          <a:bodyPr/>
          <a:lstStyle/>
          <a:p>
            <a:pPr eaLnBrk="1" hangingPunct="1"/>
            <a:r>
              <a:rPr lang="en-US" altLang="en-US" dirty="0" smtClean="0"/>
              <a:t>Don’t move on until almost all students have made acceptable progress. </a:t>
            </a:r>
          </a:p>
          <a:p>
            <a:pPr marL="0" indent="0" eaLnBrk="1" hangingPunct="1">
              <a:buNone/>
            </a:pPr>
            <a:endParaRPr lang="en-US" altLang="en-US" sz="1200" dirty="0" smtClean="0"/>
          </a:p>
          <a:p>
            <a:pPr eaLnBrk="1" hangingPunct="1"/>
            <a:r>
              <a:rPr lang="en-US" altLang="en-US" dirty="0" smtClean="0"/>
              <a:t>Set performance standards of </a:t>
            </a:r>
            <a:r>
              <a:rPr lang="en-US" altLang="en-US" dirty="0"/>
              <a:t>“</a:t>
            </a:r>
            <a:r>
              <a:rPr lang="en-US" altLang="en-US" dirty="0" smtClean="0"/>
              <a:t>acceptable/unacceptable” for formative assessments and points/grades for summative assessments.</a:t>
            </a:r>
          </a:p>
          <a:p>
            <a:pPr lvl="1" eaLnBrk="1" hangingPunct="1"/>
            <a:endParaRPr lang="en-US" altLang="en-US" sz="3000" dirty="0" smtClean="0"/>
          </a:p>
        </p:txBody>
      </p:sp>
    </p:spTree>
    <p:extLst>
      <p:ext uri="{BB962C8B-B14F-4D97-AF65-F5344CB8AC3E}">
        <p14:creationId xmlns:p14="http://schemas.microsoft.com/office/powerpoint/2010/main" val="31004798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le 1"/>
          <p:cNvSpPr>
            <a:spLocks noGrp="1"/>
          </p:cNvSpPr>
          <p:nvPr>
            <p:ph type="title"/>
          </p:nvPr>
        </p:nvSpPr>
        <p:spPr>
          <a:xfrm>
            <a:off x="381000" y="457200"/>
            <a:ext cx="8229600" cy="1401763"/>
          </a:xfrm>
        </p:spPr>
        <p:txBody>
          <a:bodyPr/>
          <a:lstStyle/>
          <a:p>
            <a:pPr eaLnBrk="1" hangingPunct="1"/>
            <a:r>
              <a:rPr lang="en-US" altLang="en-US" sz="4600" b="1" dirty="0" smtClean="0"/>
              <a:t>Assessment Instruments</a:t>
            </a:r>
          </a:p>
        </p:txBody>
      </p:sp>
      <p:sp>
        <p:nvSpPr>
          <p:cNvPr id="3" name="Content Placeholder 2"/>
          <p:cNvSpPr>
            <a:spLocks noGrp="1"/>
          </p:cNvSpPr>
          <p:nvPr>
            <p:ph idx="1"/>
          </p:nvPr>
        </p:nvSpPr>
        <p:spPr>
          <a:xfrm>
            <a:off x="685800" y="1858963"/>
            <a:ext cx="8229600" cy="4373563"/>
          </a:xfrm>
        </p:spPr>
        <p:txBody>
          <a:bodyPr rtlCol="0">
            <a:normAutofit/>
          </a:bodyPr>
          <a:lstStyle/>
          <a:p>
            <a:pPr eaLnBrk="1" fontAlgn="auto" hangingPunct="1">
              <a:spcAft>
                <a:spcPts val="0"/>
              </a:spcAft>
              <a:defRPr/>
            </a:pPr>
            <a:r>
              <a:rPr lang="en-US" sz="3600" dirty="0" smtClean="0"/>
              <a:t>Objective items </a:t>
            </a:r>
          </a:p>
          <a:p>
            <a:pPr marL="400050" lvl="1" indent="0" eaLnBrk="1" fontAlgn="auto" hangingPunct="1">
              <a:spcAft>
                <a:spcPts val="0"/>
              </a:spcAft>
              <a:buFont typeface="Arial" charset="0"/>
              <a:buNone/>
              <a:defRPr/>
            </a:pPr>
            <a:r>
              <a:rPr lang="en-US" sz="3000" dirty="0" smtClean="0"/>
              <a:t>= fill-in-the-blank (completion), T/F, matching, multiple choice, multiple T/F </a:t>
            </a:r>
          </a:p>
          <a:p>
            <a:pPr marL="457200" lvl="1" indent="0" eaLnBrk="1" fontAlgn="auto" hangingPunct="1">
              <a:spcAft>
                <a:spcPts val="0"/>
              </a:spcAft>
              <a:buFont typeface="Arial" charset="0"/>
              <a:buNone/>
              <a:defRPr/>
            </a:pPr>
            <a:endParaRPr lang="en-US" sz="1500" dirty="0"/>
          </a:p>
          <a:p>
            <a:pPr eaLnBrk="1" fontAlgn="auto" hangingPunct="1">
              <a:spcAft>
                <a:spcPts val="0"/>
              </a:spcAft>
              <a:defRPr/>
            </a:pPr>
            <a:r>
              <a:rPr lang="en-US" sz="3600" dirty="0" smtClean="0"/>
              <a:t>(Student-) Constructed responses</a:t>
            </a:r>
          </a:p>
          <a:p>
            <a:pPr marL="400050" lvl="1" indent="0" eaLnBrk="1" fontAlgn="auto" hangingPunct="1">
              <a:spcAft>
                <a:spcPts val="0"/>
              </a:spcAft>
              <a:buFont typeface="Arial" charset="0"/>
              <a:buNone/>
              <a:defRPr/>
            </a:pPr>
            <a:r>
              <a:rPr lang="en-US" dirty="0" smtClean="0"/>
              <a:t>= writing assignments, essay test questions, oral or </a:t>
            </a:r>
            <a:r>
              <a:rPr lang="en-US" dirty="0"/>
              <a:t>multimedia </a:t>
            </a:r>
            <a:r>
              <a:rPr lang="en-US" dirty="0" smtClean="0"/>
              <a:t>presentations, programs, projects, research reports, designs, artistic works or performances, portfolios, etc.</a:t>
            </a:r>
          </a:p>
        </p:txBody>
      </p:sp>
    </p:spTree>
    <p:extLst>
      <p:ext uri="{BB962C8B-B14F-4D97-AF65-F5344CB8AC3E}">
        <p14:creationId xmlns:p14="http://schemas.microsoft.com/office/powerpoint/2010/main" val="6058489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4"/>
          <p:cNvSpPr>
            <a:spLocks noGrp="1" noChangeArrowheads="1"/>
          </p:cNvSpPr>
          <p:nvPr>
            <p:ph type="title"/>
          </p:nvPr>
        </p:nvSpPr>
        <p:spPr>
          <a:xfrm>
            <a:off x="758825" y="838200"/>
            <a:ext cx="7543800" cy="1371600"/>
          </a:xfrm>
        </p:spPr>
        <p:txBody>
          <a:bodyPr/>
          <a:lstStyle/>
          <a:p>
            <a:pPr eaLnBrk="1" hangingPunct="1"/>
            <a:r>
              <a:rPr lang="en-US" altLang="en-US" sz="4000" b="1" smtClean="0"/>
              <a:t>Most Types of Objective Items Can </a:t>
            </a:r>
            <a:r>
              <a:rPr lang="en-US" altLang="en-US" sz="4000" b="1" i="1" smtClean="0"/>
              <a:t>Require and Assess</a:t>
            </a:r>
            <a:r>
              <a:rPr lang="en-US" altLang="en-US" sz="4000" b="1" smtClean="0"/>
              <a:t> …</a:t>
            </a:r>
          </a:p>
        </p:txBody>
      </p:sp>
      <p:sp>
        <p:nvSpPr>
          <p:cNvPr id="30723" name="Rectangle 5"/>
          <p:cNvSpPr>
            <a:spLocks noGrp="1" noChangeArrowheads="1"/>
          </p:cNvSpPr>
          <p:nvPr>
            <p:ph sz="half" idx="1"/>
          </p:nvPr>
        </p:nvSpPr>
        <p:spPr>
          <a:xfrm>
            <a:off x="762000" y="2819400"/>
            <a:ext cx="4343400" cy="3200400"/>
          </a:xfrm>
        </p:spPr>
        <p:txBody>
          <a:bodyPr/>
          <a:lstStyle/>
          <a:p>
            <a:pPr eaLnBrk="1" hangingPunct="1"/>
            <a:r>
              <a:rPr lang="en-US" altLang="en-US" sz="3000" smtClean="0"/>
              <a:t>Interpretation</a:t>
            </a:r>
          </a:p>
          <a:p>
            <a:pPr eaLnBrk="1" hangingPunct="1"/>
            <a:r>
              <a:rPr lang="en-US" altLang="en-US" sz="3000" smtClean="0"/>
              <a:t>Generalization</a:t>
            </a:r>
          </a:p>
          <a:p>
            <a:pPr eaLnBrk="1" hangingPunct="1"/>
            <a:r>
              <a:rPr lang="en-US" altLang="en-US" sz="3000" smtClean="0"/>
              <a:t>Inference</a:t>
            </a:r>
          </a:p>
          <a:p>
            <a:pPr eaLnBrk="1" hangingPunct="1"/>
            <a:r>
              <a:rPr lang="en-US" altLang="en-US" sz="3000" smtClean="0"/>
              <a:t>Problem solving</a:t>
            </a:r>
          </a:p>
          <a:p>
            <a:pPr eaLnBrk="1" hangingPunct="1"/>
            <a:r>
              <a:rPr lang="en-US" altLang="en-US" sz="3000" smtClean="0"/>
              <a:t>Conclusion drawing</a:t>
            </a:r>
          </a:p>
          <a:p>
            <a:pPr eaLnBrk="1" hangingPunct="1"/>
            <a:endParaRPr lang="en-US" altLang="en-US" smtClean="0"/>
          </a:p>
        </p:txBody>
      </p:sp>
      <p:sp>
        <p:nvSpPr>
          <p:cNvPr id="30724" name="Rectangle 6"/>
          <p:cNvSpPr>
            <a:spLocks noGrp="1" noChangeArrowheads="1"/>
          </p:cNvSpPr>
          <p:nvPr>
            <p:ph sz="half" idx="2"/>
          </p:nvPr>
        </p:nvSpPr>
        <p:spPr>
          <a:xfrm>
            <a:off x="4953000" y="2819400"/>
            <a:ext cx="3567113" cy="3429000"/>
          </a:xfrm>
        </p:spPr>
        <p:txBody>
          <a:bodyPr/>
          <a:lstStyle/>
          <a:p>
            <a:pPr eaLnBrk="1" hangingPunct="1"/>
            <a:r>
              <a:rPr lang="en-US" altLang="en-US" sz="3000" smtClean="0"/>
              <a:t>Comprehension</a:t>
            </a:r>
          </a:p>
          <a:p>
            <a:pPr eaLnBrk="1" hangingPunct="1"/>
            <a:r>
              <a:rPr lang="en-US" altLang="en-US" sz="3000" smtClean="0"/>
              <a:t>Application</a:t>
            </a:r>
          </a:p>
          <a:p>
            <a:pPr eaLnBrk="1" hangingPunct="1"/>
            <a:r>
              <a:rPr lang="en-US" altLang="en-US" sz="3000" smtClean="0"/>
              <a:t>Analysis</a:t>
            </a:r>
          </a:p>
          <a:p>
            <a:pPr eaLnBrk="1" hangingPunct="1"/>
            <a:r>
              <a:rPr lang="en-US" altLang="en-US" sz="3000" smtClean="0"/>
              <a:t>Synthesis</a:t>
            </a:r>
          </a:p>
          <a:p>
            <a:pPr eaLnBrk="1" hangingPunct="1"/>
            <a:r>
              <a:rPr lang="en-US" altLang="en-US" sz="3000" smtClean="0"/>
              <a:t>Evaluation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066800" y="152400"/>
            <a:ext cx="7239000" cy="228600"/>
          </a:xfrm>
        </p:spPr>
        <p:txBody>
          <a:bodyPr/>
          <a:lstStyle/>
          <a:p>
            <a:pPr eaLnBrk="1" hangingPunct="1"/>
            <a:endParaRPr lang="en-US" altLang="en-US" smtClean="0"/>
          </a:p>
        </p:txBody>
      </p:sp>
      <p:sp>
        <p:nvSpPr>
          <p:cNvPr id="7171" name="Rectangle 3"/>
          <p:cNvSpPr>
            <a:spLocks noGrp="1" noChangeArrowheads="1"/>
          </p:cNvSpPr>
          <p:nvPr>
            <p:ph idx="1"/>
          </p:nvPr>
        </p:nvSpPr>
        <p:spPr>
          <a:xfrm>
            <a:off x="838200" y="1447800"/>
            <a:ext cx="7896225" cy="4800600"/>
          </a:xfrm>
        </p:spPr>
        <p:txBody>
          <a:bodyPr>
            <a:normAutofit/>
          </a:bodyPr>
          <a:lstStyle/>
          <a:p>
            <a:pPr marL="36576" indent="0" eaLnBrk="1" fontAlgn="auto" hangingPunct="1">
              <a:lnSpc>
                <a:spcPct val="80000"/>
              </a:lnSpc>
              <a:spcAft>
                <a:spcPts val="0"/>
              </a:spcAft>
              <a:buFont typeface="Wingdings 2"/>
              <a:buNone/>
              <a:defRPr/>
            </a:pPr>
            <a:r>
              <a:rPr lang="en-US" sz="4400" b="1" dirty="0" smtClean="0">
                <a:solidFill>
                  <a:schemeClr val="tx2"/>
                </a:solidFill>
              </a:rPr>
              <a:t>Fill-in-the-Blank/Completion</a:t>
            </a:r>
          </a:p>
          <a:p>
            <a:pPr marL="493776" indent="-457200" eaLnBrk="1" fontAlgn="auto" hangingPunct="1">
              <a:lnSpc>
                <a:spcPct val="80000"/>
              </a:lnSpc>
              <a:spcAft>
                <a:spcPts val="0"/>
              </a:spcAft>
              <a:defRPr/>
            </a:pPr>
            <a:r>
              <a:rPr lang="en-US" dirty="0" smtClean="0">
                <a:solidFill>
                  <a:schemeClr val="tx1">
                    <a:lumMod val="85000"/>
                  </a:schemeClr>
                </a:solidFill>
              </a:rPr>
              <a:t>Focus on memorization (which you may want) – </a:t>
            </a:r>
            <a:r>
              <a:rPr lang="en-US" i="1" dirty="0" smtClean="0">
                <a:solidFill>
                  <a:schemeClr val="tx1">
                    <a:lumMod val="85000"/>
                  </a:schemeClr>
                </a:solidFill>
              </a:rPr>
              <a:t>not CT.</a:t>
            </a:r>
          </a:p>
          <a:p>
            <a:pPr marL="420624" indent="-384048" eaLnBrk="1" fontAlgn="auto" hangingPunct="1">
              <a:lnSpc>
                <a:spcPct val="80000"/>
              </a:lnSpc>
              <a:spcAft>
                <a:spcPts val="0"/>
              </a:spcAft>
              <a:buFont typeface="Wingdings" pitchFamily="2" charset="2"/>
              <a:buNone/>
              <a:defRPr/>
            </a:pPr>
            <a:endParaRPr lang="en-US" sz="4000" i="1" dirty="0" smtClean="0">
              <a:solidFill>
                <a:schemeClr val="tx2"/>
              </a:solidFill>
            </a:endParaRPr>
          </a:p>
          <a:p>
            <a:pPr marL="36576" indent="0" eaLnBrk="1" fontAlgn="auto" hangingPunct="1">
              <a:lnSpc>
                <a:spcPct val="80000"/>
              </a:lnSpc>
              <a:spcAft>
                <a:spcPts val="0"/>
              </a:spcAft>
              <a:buFont typeface="Wingdings 2"/>
              <a:buNone/>
              <a:defRPr/>
            </a:pPr>
            <a:r>
              <a:rPr lang="en-US" sz="4400" b="1" dirty="0" smtClean="0">
                <a:solidFill>
                  <a:schemeClr val="tx2"/>
                </a:solidFill>
              </a:rPr>
              <a:t>True/False</a:t>
            </a:r>
          </a:p>
          <a:p>
            <a:pPr marL="493776" indent="-457200" eaLnBrk="1" fontAlgn="auto" hangingPunct="1">
              <a:lnSpc>
                <a:spcPct val="80000"/>
              </a:lnSpc>
              <a:spcAft>
                <a:spcPts val="0"/>
              </a:spcAft>
              <a:defRPr/>
            </a:pPr>
            <a:r>
              <a:rPr lang="en-US" dirty="0" smtClean="0">
                <a:solidFill>
                  <a:schemeClr val="accent3">
                    <a:lumMod val="40000"/>
                    <a:lumOff val="60000"/>
                  </a:schemeClr>
                </a:solidFill>
              </a:rPr>
              <a:t>Can assess CT </a:t>
            </a:r>
            <a:r>
              <a:rPr lang="en-US" b="1" i="1" dirty="0" smtClean="0">
                <a:solidFill>
                  <a:schemeClr val="accent3">
                    <a:lumMod val="40000"/>
                    <a:lumOff val="60000"/>
                  </a:schemeClr>
                </a:solidFill>
              </a:rPr>
              <a:t>IF</a:t>
            </a:r>
            <a:r>
              <a:rPr lang="en-US" dirty="0" smtClean="0">
                <a:solidFill>
                  <a:schemeClr val="accent3">
                    <a:lumMod val="40000"/>
                    <a:lumOff val="60000"/>
                  </a:schemeClr>
                </a:solidFill>
              </a:rPr>
              <a:t> “stimulus-based”; see multiple choice and multiple true/false below.</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600200" y="533400"/>
            <a:ext cx="5105400" cy="1295400"/>
          </a:xfrm>
        </p:spPr>
        <p:txBody>
          <a:bodyPr/>
          <a:lstStyle/>
          <a:p>
            <a:pPr eaLnBrk="1" hangingPunct="1"/>
            <a:r>
              <a:rPr lang="en-US" altLang="en-US" sz="4500" b="1" smtClean="0"/>
              <a:t>Matching Items</a:t>
            </a:r>
          </a:p>
        </p:txBody>
      </p:sp>
      <p:sp>
        <p:nvSpPr>
          <p:cNvPr id="8195" name="Rectangle 3"/>
          <p:cNvSpPr>
            <a:spLocks noGrp="1" noChangeArrowheads="1"/>
          </p:cNvSpPr>
          <p:nvPr>
            <p:ph idx="1"/>
          </p:nvPr>
        </p:nvSpPr>
        <p:spPr>
          <a:xfrm>
            <a:off x="533400" y="2057400"/>
            <a:ext cx="8001000" cy="4495800"/>
          </a:xfrm>
        </p:spPr>
        <p:txBody>
          <a:bodyPr>
            <a:normAutofit fontScale="77500" lnSpcReduction="20000"/>
          </a:bodyPr>
          <a:lstStyle/>
          <a:p>
            <a:pPr marL="36576" indent="0" eaLnBrk="1" fontAlgn="auto" hangingPunct="1">
              <a:spcAft>
                <a:spcPts val="0"/>
              </a:spcAft>
              <a:buFontTx/>
              <a:buNone/>
              <a:defRPr/>
            </a:pPr>
            <a:r>
              <a:rPr lang="en-US" sz="4500" dirty="0" smtClean="0"/>
              <a:t>Homogenous items within set−every option plausible for every item in list</a:t>
            </a:r>
            <a:br>
              <a:rPr lang="en-US" sz="4500" dirty="0" smtClean="0"/>
            </a:br>
            <a:endParaRPr lang="en-US" sz="3700" dirty="0" smtClean="0"/>
          </a:p>
          <a:p>
            <a:pPr marL="36576" indent="0" eaLnBrk="1" fontAlgn="auto" hangingPunct="1">
              <a:spcAft>
                <a:spcPts val="0"/>
              </a:spcAft>
              <a:buFont typeface="Wingdings 2"/>
              <a:buNone/>
              <a:defRPr/>
            </a:pPr>
            <a:r>
              <a:rPr lang="en-US" sz="1000" dirty="0" smtClean="0"/>
              <a:t> </a:t>
            </a:r>
            <a:endParaRPr lang="en-US" sz="1400" dirty="0" smtClean="0"/>
          </a:p>
          <a:p>
            <a:pPr marL="338328" lvl="1" indent="0" eaLnBrk="1" fontAlgn="auto" hangingPunct="1">
              <a:spcAft>
                <a:spcPts val="0"/>
              </a:spcAft>
              <a:buFont typeface="Wingdings 2"/>
              <a:buNone/>
              <a:defRPr/>
            </a:pPr>
            <a:r>
              <a:rPr lang="en-US" sz="4100" i="1" dirty="0" smtClean="0">
                <a:solidFill>
                  <a:schemeClr val="accent2">
                    <a:lumMod val="10000"/>
                    <a:lumOff val="90000"/>
                  </a:schemeClr>
                </a:solidFill>
              </a:rPr>
              <a:t>–  </a:t>
            </a:r>
            <a:r>
              <a:rPr lang="en-US" sz="4100" i="1" dirty="0" smtClean="0">
                <a:solidFill>
                  <a:schemeClr val="tx2"/>
                </a:solidFill>
              </a:rPr>
              <a:t> </a:t>
            </a:r>
            <a:r>
              <a:rPr lang="en-US" sz="4100" i="1" dirty="0" smtClean="0">
                <a:solidFill>
                  <a:schemeClr val="accent3">
                    <a:lumMod val="40000"/>
                    <a:lumOff val="60000"/>
                  </a:schemeClr>
                </a:solidFill>
              </a:rPr>
              <a:t>“Match each theory with its originator.”           </a:t>
            </a:r>
          </a:p>
          <a:p>
            <a:pPr marL="338328" lvl="1" indent="0" eaLnBrk="1" fontAlgn="auto" hangingPunct="1">
              <a:spcAft>
                <a:spcPts val="0"/>
              </a:spcAft>
              <a:buFont typeface="Wingdings 2"/>
              <a:buNone/>
              <a:defRPr/>
            </a:pPr>
            <a:r>
              <a:rPr lang="en-US" sz="4100" i="1" dirty="0" smtClean="0">
                <a:solidFill>
                  <a:schemeClr val="accent3">
                    <a:lumMod val="40000"/>
                    <a:lumOff val="60000"/>
                  </a:schemeClr>
                </a:solidFill>
              </a:rPr>
              <a:t>–   Cause with effect                                           </a:t>
            </a:r>
          </a:p>
          <a:p>
            <a:pPr marL="338328" lvl="1" indent="0" eaLnBrk="1" fontAlgn="auto" hangingPunct="1">
              <a:spcAft>
                <a:spcPts val="0"/>
              </a:spcAft>
              <a:buFont typeface="Wingdings 2"/>
              <a:buNone/>
              <a:defRPr/>
            </a:pPr>
            <a:r>
              <a:rPr lang="en-US" sz="4100" i="1" dirty="0" smtClean="0">
                <a:solidFill>
                  <a:schemeClr val="accent3">
                    <a:lumMod val="40000"/>
                    <a:lumOff val="60000"/>
                  </a:schemeClr>
                </a:solidFill>
              </a:rPr>
              <a:t>–   Definition with term                                        </a:t>
            </a:r>
          </a:p>
          <a:p>
            <a:pPr marL="338328" lvl="1" indent="0" eaLnBrk="1" fontAlgn="auto" hangingPunct="1">
              <a:spcAft>
                <a:spcPts val="0"/>
              </a:spcAft>
              <a:buFont typeface="Wingdings 2"/>
              <a:buNone/>
              <a:defRPr/>
            </a:pPr>
            <a:r>
              <a:rPr lang="en-US" sz="4100" i="1" dirty="0" smtClean="0">
                <a:solidFill>
                  <a:schemeClr val="accent3">
                    <a:lumMod val="40000"/>
                    <a:lumOff val="60000"/>
                  </a:schemeClr>
                </a:solidFill>
              </a:rPr>
              <a:t>–   Achievement/work with person/author      </a:t>
            </a:r>
          </a:p>
          <a:p>
            <a:pPr marL="338328" lvl="1" indent="0" eaLnBrk="1" fontAlgn="auto" hangingPunct="1">
              <a:spcAft>
                <a:spcPts val="0"/>
              </a:spcAft>
              <a:buFont typeface="Wingdings 2"/>
              <a:buNone/>
              <a:defRPr/>
            </a:pPr>
            <a:r>
              <a:rPr lang="en-US" sz="3000" i="1" dirty="0" smtClean="0">
                <a:solidFill>
                  <a:schemeClr val="accent3">
                    <a:lumMod val="40000"/>
                    <a:lumOff val="60000"/>
                  </a:schemeClr>
                </a:solidFill>
              </a:rPr>
              <a:t>         </a:t>
            </a:r>
          </a:p>
          <a:p>
            <a:pPr marL="338328" lvl="1" indent="0" eaLnBrk="1" fontAlgn="auto" hangingPunct="1">
              <a:spcAft>
                <a:spcPts val="0"/>
              </a:spcAft>
              <a:buFont typeface="Wingdings 2"/>
              <a:buNone/>
              <a:defRPr/>
            </a:pPr>
            <a:endParaRPr lang="en-US" sz="2400" i="1" dirty="0" smtClean="0">
              <a:solidFill>
                <a:schemeClr val="tx2"/>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06362"/>
          </a:xfrm>
        </p:spPr>
        <p:txBody>
          <a:bodyPr>
            <a:normAutofit fontScale="90000"/>
          </a:bodyPr>
          <a:lstStyle/>
          <a:p>
            <a:pPr eaLnBrk="1" fontAlgn="auto" hangingPunct="1">
              <a:spcAft>
                <a:spcPts val="0"/>
              </a:spcAft>
              <a:defRPr/>
            </a:pPr>
            <a:endParaRPr lang="en-US" dirty="0"/>
          </a:p>
        </p:txBody>
      </p:sp>
      <p:sp>
        <p:nvSpPr>
          <p:cNvPr id="3" name="Content Placeholder 2"/>
          <p:cNvSpPr>
            <a:spLocks noGrp="1"/>
          </p:cNvSpPr>
          <p:nvPr>
            <p:ph idx="1"/>
          </p:nvPr>
        </p:nvSpPr>
        <p:spPr>
          <a:xfrm>
            <a:off x="914400" y="1447800"/>
            <a:ext cx="7543800" cy="4114800"/>
          </a:xfrm>
        </p:spPr>
        <p:txBody>
          <a:bodyPr>
            <a:normAutofit/>
          </a:bodyPr>
          <a:lstStyle/>
          <a:p>
            <a:pPr marL="338328" lvl="1" indent="0" eaLnBrk="1" fontAlgn="auto" hangingPunct="1">
              <a:spcAft>
                <a:spcPts val="0"/>
              </a:spcAft>
              <a:buNone/>
              <a:defRPr/>
            </a:pPr>
            <a:r>
              <a:rPr lang="en-US" sz="3200" i="1" dirty="0" smtClean="0">
                <a:solidFill>
                  <a:schemeClr val="accent3">
                    <a:lumMod val="40000"/>
                    <a:lumOff val="60000"/>
                  </a:schemeClr>
                </a:solidFill>
              </a:rPr>
              <a:t>–  Pictures </a:t>
            </a:r>
            <a:r>
              <a:rPr lang="en-US" sz="3200" i="1" dirty="0">
                <a:solidFill>
                  <a:schemeClr val="accent3">
                    <a:lumMod val="40000"/>
                    <a:lumOff val="60000"/>
                  </a:schemeClr>
                </a:solidFill>
              </a:rPr>
              <a:t>of objects with </a:t>
            </a:r>
            <a:r>
              <a:rPr lang="en-US" sz="3200" i="1" dirty="0" smtClean="0">
                <a:solidFill>
                  <a:schemeClr val="accent3">
                    <a:lumMod val="40000"/>
                    <a:lumOff val="60000"/>
                  </a:schemeClr>
                </a:solidFill>
              </a:rPr>
              <a:t>names</a:t>
            </a:r>
          </a:p>
          <a:p>
            <a:pPr marL="795528" lvl="1" indent="-457200" eaLnBrk="1" fontAlgn="auto" hangingPunct="1">
              <a:spcAft>
                <a:spcPts val="0"/>
              </a:spcAft>
              <a:defRPr/>
            </a:pPr>
            <a:r>
              <a:rPr lang="en-US" sz="3200" i="1" dirty="0" smtClean="0">
                <a:solidFill>
                  <a:schemeClr val="accent3">
                    <a:lumMod val="40000"/>
                    <a:lumOff val="60000"/>
                  </a:schemeClr>
                </a:solidFill>
              </a:rPr>
              <a:t>Symbol with concept</a:t>
            </a:r>
          </a:p>
          <a:p>
            <a:pPr marL="795528" lvl="1" indent="-457200" eaLnBrk="1" fontAlgn="auto" hangingPunct="1">
              <a:spcAft>
                <a:spcPts val="0"/>
              </a:spcAft>
              <a:defRPr/>
            </a:pPr>
            <a:r>
              <a:rPr lang="en-US" sz="3200" i="1" dirty="0">
                <a:solidFill>
                  <a:schemeClr val="accent3">
                    <a:lumMod val="40000"/>
                    <a:lumOff val="60000"/>
                  </a:schemeClr>
                </a:solidFill>
              </a:rPr>
              <a:t>Organ/equipment/tool/apparatus with use or </a:t>
            </a:r>
            <a:r>
              <a:rPr lang="en-US" sz="3200" i="1" dirty="0" smtClean="0">
                <a:solidFill>
                  <a:schemeClr val="accent3">
                    <a:lumMod val="40000"/>
                    <a:lumOff val="60000"/>
                  </a:schemeClr>
                </a:solidFill>
              </a:rPr>
              <a:t>function</a:t>
            </a:r>
          </a:p>
          <a:p>
            <a:pPr marL="795528" lvl="1" indent="-457200" eaLnBrk="1" fontAlgn="auto" hangingPunct="1">
              <a:spcAft>
                <a:spcPts val="0"/>
              </a:spcAft>
              <a:defRPr/>
            </a:pPr>
            <a:r>
              <a:rPr lang="en-US" sz="3200" i="1" dirty="0">
                <a:solidFill>
                  <a:schemeClr val="accent3">
                    <a:lumMod val="40000"/>
                    <a:lumOff val="60000"/>
                  </a:schemeClr>
                </a:solidFill>
              </a:rPr>
              <a:t>Foreign word with translation  </a:t>
            </a:r>
          </a:p>
          <a:p>
            <a:pPr marL="795528" lvl="1" indent="-457200" eaLnBrk="1" fontAlgn="auto" hangingPunct="1">
              <a:spcAft>
                <a:spcPts val="0"/>
              </a:spcAft>
              <a:defRPr/>
            </a:pPr>
            <a:r>
              <a:rPr lang="en-US" sz="3200" i="1" dirty="0" smtClean="0">
                <a:solidFill>
                  <a:schemeClr val="accent3">
                    <a:lumMod val="40000"/>
                    <a:lumOff val="60000"/>
                  </a:schemeClr>
                </a:solidFill>
              </a:rPr>
              <a:t>Labeled parts </a:t>
            </a:r>
            <a:r>
              <a:rPr lang="en-US" sz="3200" i="1" dirty="0">
                <a:solidFill>
                  <a:schemeClr val="accent3">
                    <a:lumMod val="40000"/>
                    <a:lumOff val="60000"/>
                  </a:schemeClr>
                </a:solidFill>
              </a:rPr>
              <a:t>in </a:t>
            </a:r>
            <a:r>
              <a:rPr lang="en-US" sz="3200" i="1" dirty="0" smtClean="0">
                <a:solidFill>
                  <a:schemeClr val="accent3">
                    <a:lumMod val="40000"/>
                    <a:lumOff val="60000"/>
                  </a:schemeClr>
                </a:solidFill>
              </a:rPr>
              <a:t>a picture </a:t>
            </a:r>
            <a:r>
              <a:rPr lang="en-US" sz="3200" i="1" dirty="0">
                <a:solidFill>
                  <a:schemeClr val="accent3">
                    <a:lumMod val="40000"/>
                    <a:lumOff val="60000"/>
                  </a:schemeClr>
                </a:solidFill>
              </a:rPr>
              <a:t>with </a:t>
            </a:r>
            <a:r>
              <a:rPr lang="en-US" sz="3200" i="1" dirty="0" smtClean="0">
                <a:solidFill>
                  <a:schemeClr val="accent3">
                    <a:lumMod val="40000"/>
                    <a:lumOff val="60000"/>
                  </a:schemeClr>
                </a:solidFill>
              </a:rPr>
              <a:t>function</a:t>
            </a:r>
          </a:p>
          <a:p>
            <a:pPr marL="338328" lvl="1" indent="0" eaLnBrk="1" fontAlgn="auto" hangingPunct="1">
              <a:spcAft>
                <a:spcPts val="0"/>
              </a:spcAft>
              <a:buFont typeface="Wingdings 2"/>
              <a:buNone/>
              <a:defRPr/>
            </a:pPr>
            <a:endParaRPr lang="en-US" sz="3200" i="1" dirty="0">
              <a:solidFill>
                <a:schemeClr val="accent3">
                  <a:lumMod val="40000"/>
                  <a:lumOff val="60000"/>
                </a:schemeClr>
              </a:solidFill>
            </a:endParaRPr>
          </a:p>
          <a:p>
            <a:pPr marL="36576" indent="0" eaLnBrk="1" fontAlgn="auto" hangingPunct="1">
              <a:spcAft>
                <a:spcPts val="0"/>
              </a:spcAft>
              <a:buFont typeface="Wingdings 2"/>
              <a:buNone/>
              <a:defRP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2225"/>
            <a:ext cx="8229600" cy="457200"/>
          </a:xfrm>
        </p:spPr>
        <p:txBody>
          <a:bodyPr/>
          <a:lstStyle/>
          <a:p>
            <a:pPr eaLnBrk="1" hangingPunct="1"/>
            <a:endParaRPr lang="en-US" altLang="en-US" sz="5000" b="1" smtClean="0"/>
          </a:p>
        </p:txBody>
      </p:sp>
      <p:sp>
        <p:nvSpPr>
          <p:cNvPr id="4099" name="Rectangle 3"/>
          <p:cNvSpPr>
            <a:spLocks noGrp="1" noChangeArrowheads="1"/>
          </p:cNvSpPr>
          <p:nvPr>
            <p:ph idx="1"/>
          </p:nvPr>
        </p:nvSpPr>
        <p:spPr>
          <a:xfrm>
            <a:off x="762000" y="990600"/>
            <a:ext cx="8153400" cy="4876800"/>
          </a:xfrm>
        </p:spPr>
        <p:txBody>
          <a:bodyPr/>
          <a:lstStyle/>
          <a:p>
            <a:pPr marL="0" indent="0" eaLnBrk="1" hangingPunct="1">
              <a:buFontTx/>
              <a:buNone/>
              <a:defRPr/>
            </a:pPr>
            <a:endParaRPr lang="en-US" sz="1200" dirty="0" smtClean="0"/>
          </a:p>
          <a:p>
            <a:pPr eaLnBrk="1" hangingPunct="1">
              <a:defRPr/>
            </a:pPr>
            <a:r>
              <a:rPr lang="en-US" sz="3100" dirty="0" smtClean="0"/>
              <a:t>To </a:t>
            </a:r>
            <a:r>
              <a:rPr lang="en-US" sz="3100" dirty="0"/>
              <a:t>design constructed response </a:t>
            </a:r>
            <a:r>
              <a:rPr lang="en-US" sz="3100" dirty="0" smtClean="0"/>
              <a:t>prompts that </a:t>
            </a:r>
            <a:r>
              <a:rPr lang="en-US" sz="3100" dirty="0"/>
              <a:t>give sufficient guidance, </a:t>
            </a:r>
            <a:r>
              <a:rPr lang="en-US" sz="3100" dirty="0" smtClean="0"/>
              <a:t>assess all </a:t>
            </a:r>
            <a:r>
              <a:rPr lang="en-US" sz="3100" dirty="0"/>
              <a:t>CT skills </a:t>
            </a:r>
            <a:r>
              <a:rPr lang="en-US" sz="3100" dirty="0" smtClean="0"/>
              <a:t>authentically, </a:t>
            </a:r>
            <a:r>
              <a:rPr lang="en-US" sz="3100" dirty="0"/>
              <a:t>and enhance students’ self-awareness of their </a:t>
            </a:r>
            <a:r>
              <a:rPr lang="en-US" sz="3100" dirty="0" smtClean="0"/>
              <a:t>thinking processes.</a:t>
            </a:r>
            <a:endParaRPr lang="en-US" sz="3100" dirty="0"/>
          </a:p>
          <a:p>
            <a:pPr eaLnBrk="1" hangingPunct="1">
              <a:defRPr/>
            </a:pPr>
            <a:r>
              <a:rPr lang="en-US" sz="3100" dirty="0"/>
              <a:t>To </a:t>
            </a:r>
            <a:r>
              <a:rPr lang="en-US" sz="3100" dirty="0" smtClean="0"/>
              <a:t>develop high-quality, </a:t>
            </a:r>
            <a:r>
              <a:rPr lang="en-US" sz="3100" dirty="0"/>
              <a:t>CT-focused assessment </a:t>
            </a:r>
            <a:r>
              <a:rPr lang="en-US" sz="3100" dirty="0" smtClean="0"/>
              <a:t>rubrics </a:t>
            </a:r>
          </a:p>
          <a:p>
            <a:pPr eaLnBrk="1" hangingPunct="1">
              <a:defRPr/>
            </a:pPr>
            <a:r>
              <a:rPr lang="en-US" sz="3100" dirty="0" smtClean="0"/>
              <a:t>To obtain artifacts </a:t>
            </a:r>
            <a:r>
              <a:rPr lang="en-US" sz="3100" dirty="0"/>
              <a:t>relevant to the </a:t>
            </a:r>
            <a:r>
              <a:rPr lang="en-US" sz="3100" dirty="0" smtClean="0"/>
              <a:t>CT VALUE Rubric </a:t>
            </a:r>
            <a:endParaRPr lang="en-US" sz="3100" dirty="0"/>
          </a:p>
          <a:p>
            <a:pPr eaLnBrk="1" hangingPunct="1">
              <a:defRPr/>
            </a:pPr>
            <a:endParaRPr lang="en-US" sz="3100" dirty="0"/>
          </a:p>
          <a:p>
            <a:pPr eaLnBrk="1" hangingPunct="1">
              <a:defRPr/>
            </a:pPr>
            <a:endParaRPr lang="en-US" sz="3000" dirty="0"/>
          </a:p>
          <a:p>
            <a:pPr>
              <a:defRPr/>
            </a:pPr>
            <a:endParaRPr lang="en-US" sz="2600" i="1" dirty="0" smtClean="0">
              <a:solidFill>
                <a:schemeClr val="tx2"/>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Title 1"/>
          <p:cNvSpPr>
            <a:spLocks noGrp="1"/>
          </p:cNvSpPr>
          <p:nvPr>
            <p:ph type="title"/>
          </p:nvPr>
        </p:nvSpPr>
        <p:spPr>
          <a:xfrm>
            <a:off x="738188" y="914400"/>
            <a:ext cx="7772400" cy="1143000"/>
          </a:xfrm>
        </p:spPr>
        <p:txBody>
          <a:bodyPr/>
          <a:lstStyle/>
          <a:p>
            <a:r>
              <a:rPr lang="en-US" altLang="en-US" b="1" smtClean="0"/>
              <a:t>To Assess CT, Have Students Match …</a:t>
            </a:r>
          </a:p>
        </p:txBody>
      </p:sp>
      <p:sp>
        <p:nvSpPr>
          <p:cNvPr id="3" name="Content Placeholder 2"/>
          <p:cNvSpPr>
            <a:spLocks noGrp="1"/>
          </p:cNvSpPr>
          <p:nvPr>
            <p:ph idx="1"/>
          </p:nvPr>
        </p:nvSpPr>
        <p:spPr>
          <a:xfrm>
            <a:off x="762000" y="2590800"/>
            <a:ext cx="7772400" cy="3733800"/>
          </a:xfrm>
        </p:spPr>
        <p:txBody>
          <a:bodyPr/>
          <a:lstStyle/>
          <a:p>
            <a:pPr marL="338328" lvl="1" indent="0" eaLnBrk="1" fontAlgn="auto" hangingPunct="1">
              <a:spcAft>
                <a:spcPts val="0"/>
              </a:spcAft>
              <a:buFont typeface="Wingdings 2"/>
              <a:buNone/>
              <a:defRPr/>
            </a:pPr>
            <a:r>
              <a:rPr lang="en-US" sz="2400" i="1" dirty="0" smtClean="0">
                <a:solidFill>
                  <a:schemeClr val="tx1">
                    <a:lumMod val="85000"/>
                  </a:schemeClr>
                </a:solidFill>
              </a:rPr>
              <a:t>–</a:t>
            </a:r>
            <a:r>
              <a:rPr lang="en-US" sz="3200" i="1" dirty="0" smtClean="0"/>
              <a:t>Causes with </a:t>
            </a:r>
            <a:r>
              <a:rPr lang="en-US" sz="3200" dirty="0" smtClean="0"/>
              <a:t>likely effects  </a:t>
            </a:r>
            <a:r>
              <a:rPr lang="en-US" sz="3200" i="1" dirty="0" smtClean="0"/>
              <a:t>                             –Concepts with </a:t>
            </a:r>
            <a:r>
              <a:rPr lang="en-US" sz="3200" dirty="0" smtClean="0"/>
              <a:t>new examples</a:t>
            </a:r>
            <a:r>
              <a:rPr lang="en-US" sz="3200" i="1" dirty="0" smtClean="0"/>
              <a:t> of them                    </a:t>
            </a:r>
          </a:p>
          <a:p>
            <a:pPr marL="338328" lvl="1" indent="0" eaLnBrk="1" fontAlgn="auto" hangingPunct="1">
              <a:spcAft>
                <a:spcPts val="0"/>
              </a:spcAft>
              <a:buFont typeface="Wingdings 2"/>
              <a:buNone/>
              <a:defRPr/>
            </a:pPr>
            <a:r>
              <a:rPr lang="en-US" sz="3200" i="1" dirty="0" smtClean="0"/>
              <a:t>–</a:t>
            </a:r>
            <a:r>
              <a:rPr lang="en-US" sz="3200" dirty="0" smtClean="0"/>
              <a:t>New, hypothetical problems </a:t>
            </a:r>
            <a:r>
              <a:rPr lang="en-US" sz="3200" i="1" dirty="0" smtClean="0"/>
              <a:t>with tools, concepts, or approaches needed to solve them  </a:t>
            </a:r>
            <a:br>
              <a:rPr lang="en-US" sz="3200" i="1" dirty="0" smtClean="0"/>
            </a:br>
            <a:r>
              <a:rPr lang="en-US" sz="2200" dirty="0" smtClean="0">
                <a:solidFill>
                  <a:schemeClr val="accent3">
                    <a:lumMod val="75000"/>
                  </a:schemeClr>
                </a:solidFill>
              </a:rPr>
              <a:t>(</a:t>
            </a:r>
            <a:r>
              <a:rPr lang="en-US" sz="2200" dirty="0" err="1">
                <a:solidFill>
                  <a:schemeClr val="accent3">
                    <a:lumMod val="75000"/>
                  </a:schemeClr>
                </a:solidFill>
              </a:rPr>
              <a:t>Suskie</a:t>
            </a:r>
            <a:r>
              <a:rPr lang="en-US" sz="2200" dirty="0">
                <a:solidFill>
                  <a:schemeClr val="accent3">
                    <a:lumMod val="75000"/>
                  </a:schemeClr>
                </a:solidFill>
              </a:rPr>
              <a:t>, L. (2009). </a:t>
            </a:r>
            <a:r>
              <a:rPr lang="en-US" sz="2200" i="1" dirty="0">
                <a:solidFill>
                  <a:schemeClr val="accent3">
                    <a:lumMod val="75000"/>
                  </a:schemeClr>
                </a:solidFill>
              </a:rPr>
              <a:t>Assessing student learning (</a:t>
            </a:r>
            <a:r>
              <a:rPr lang="en-US" sz="2200" dirty="0">
                <a:solidFill>
                  <a:schemeClr val="accent3">
                    <a:lumMod val="75000"/>
                  </a:schemeClr>
                </a:solidFill>
              </a:rPr>
              <a:t>2</a:t>
            </a:r>
            <a:r>
              <a:rPr lang="en-US" sz="2200" baseline="30000" dirty="0">
                <a:solidFill>
                  <a:schemeClr val="accent3">
                    <a:lumMod val="75000"/>
                  </a:schemeClr>
                </a:solidFill>
              </a:rPr>
              <a:t>nd</a:t>
            </a:r>
            <a:r>
              <a:rPr lang="en-US" sz="2200" dirty="0">
                <a:solidFill>
                  <a:schemeClr val="accent3">
                    <a:lumMod val="75000"/>
                  </a:schemeClr>
                </a:solidFill>
              </a:rPr>
              <a:t> ed.). San Francisco: </a:t>
            </a:r>
            <a:r>
              <a:rPr lang="en-US" sz="2200" dirty="0" err="1">
                <a:solidFill>
                  <a:schemeClr val="accent3">
                    <a:lumMod val="75000"/>
                  </a:schemeClr>
                </a:solidFill>
              </a:rPr>
              <a:t>Jossey</a:t>
            </a:r>
            <a:r>
              <a:rPr lang="en-US" sz="2200" dirty="0">
                <a:solidFill>
                  <a:schemeClr val="accent3">
                    <a:lumMod val="75000"/>
                  </a:schemeClr>
                </a:solidFill>
              </a:rPr>
              <a:t>-Bass.)</a:t>
            </a:r>
            <a:endParaRPr lang="en-US" sz="2200" i="1" dirty="0">
              <a:solidFill>
                <a:schemeClr val="accent3">
                  <a:lumMod val="75000"/>
                </a:schemeClr>
              </a:solidFill>
            </a:endParaRPr>
          </a:p>
          <a:p>
            <a:pPr>
              <a:defRPr/>
            </a:pP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371600" y="457200"/>
            <a:ext cx="6096000" cy="1463675"/>
          </a:xfrm>
        </p:spPr>
        <p:txBody>
          <a:bodyPr/>
          <a:lstStyle/>
          <a:p>
            <a:pPr eaLnBrk="1" hangingPunct="1"/>
            <a:r>
              <a:rPr lang="en-US" altLang="en-US" b="1" smtClean="0"/>
              <a:t>Guidelines for Writing Matching Items</a:t>
            </a:r>
          </a:p>
        </p:txBody>
      </p:sp>
      <p:sp>
        <p:nvSpPr>
          <p:cNvPr id="36867" name="Rectangle 3"/>
          <p:cNvSpPr>
            <a:spLocks noGrp="1" noChangeArrowheads="1"/>
          </p:cNvSpPr>
          <p:nvPr>
            <p:ph idx="1"/>
          </p:nvPr>
        </p:nvSpPr>
        <p:spPr>
          <a:xfrm>
            <a:off x="685800" y="2209800"/>
            <a:ext cx="7772400" cy="4038600"/>
          </a:xfrm>
        </p:spPr>
        <p:txBody>
          <a:bodyPr/>
          <a:lstStyle/>
          <a:p>
            <a:pPr marL="493713" indent="-457200" eaLnBrk="1" hangingPunct="1"/>
            <a:r>
              <a:rPr lang="en-US" altLang="en-US" dirty="0" smtClean="0"/>
              <a:t>Imperfect match between columns:      </a:t>
            </a:r>
            <a:r>
              <a:rPr lang="en-US" altLang="en-US" sz="2900" i="1" dirty="0" smtClean="0"/>
              <a:t>“Some options may be used more than once, and others, not at all.”</a:t>
            </a:r>
          </a:p>
          <a:p>
            <a:pPr marL="493713" indent="-457200" eaLnBrk="1" hangingPunct="1"/>
            <a:r>
              <a:rPr lang="en-US" altLang="en-US" dirty="0" smtClean="0"/>
              <a:t>Short options (1-3 words, phrase) </a:t>
            </a:r>
          </a:p>
          <a:p>
            <a:pPr marL="493713" indent="-457200" eaLnBrk="1" hangingPunct="1"/>
            <a:r>
              <a:rPr lang="en-US" altLang="en-US" dirty="0" smtClean="0"/>
              <a:t>Up to 15-17 items, all on 1 page</a:t>
            </a:r>
          </a:p>
          <a:p>
            <a:pPr marL="493713" indent="-457200" eaLnBrk="1" hangingPunct="1"/>
            <a:r>
              <a:rPr lang="en-US" altLang="en-US" dirty="0" smtClean="0"/>
              <a:t>List options alphabetically, numerically, or chronologically.</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Title 1"/>
          <p:cNvSpPr>
            <a:spLocks noGrp="1"/>
          </p:cNvSpPr>
          <p:nvPr>
            <p:ph type="title"/>
          </p:nvPr>
        </p:nvSpPr>
        <p:spPr>
          <a:xfrm>
            <a:off x="838200" y="1066800"/>
            <a:ext cx="7467600" cy="381000"/>
          </a:xfrm>
        </p:spPr>
        <p:txBody>
          <a:bodyPr/>
          <a:lstStyle/>
          <a:p>
            <a:pPr eaLnBrk="1" hangingPunct="1"/>
            <a:endParaRPr lang="en-US" altLang="en-US" sz="4600" b="1" smtClean="0"/>
          </a:p>
        </p:txBody>
      </p:sp>
      <p:sp>
        <p:nvSpPr>
          <p:cNvPr id="37891" name="Content Placeholder 2"/>
          <p:cNvSpPr>
            <a:spLocks noGrp="1"/>
          </p:cNvSpPr>
          <p:nvPr>
            <p:ph idx="1"/>
          </p:nvPr>
        </p:nvSpPr>
        <p:spPr>
          <a:xfrm>
            <a:off x="811213" y="2209800"/>
            <a:ext cx="7467600" cy="2743200"/>
          </a:xfrm>
        </p:spPr>
        <p:txBody>
          <a:bodyPr/>
          <a:lstStyle/>
          <a:p>
            <a:pPr marL="36513" indent="0" algn="ctr" eaLnBrk="1" hangingPunct="1">
              <a:buFont typeface="Wingdings 2" panose="05020102010507070707" pitchFamily="18" charset="2"/>
              <a:buNone/>
            </a:pPr>
            <a:r>
              <a:rPr lang="en-US" altLang="en-US" sz="4000" smtClean="0"/>
              <a:t>What two sets of items could you have your students match to assess their CT skills?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295400" y="685800"/>
            <a:ext cx="6257925" cy="1495425"/>
          </a:xfrm>
        </p:spPr>
        <p:txBody>
          <a:bodyPr/>
          <a:lstStyle/>
          <a:p>
            <a:pPr eaLnBrk="1" hangingPunct="1"/>
            <a:r>
              <a:rPr lang="en-US" altLang="en-US" b="1" smtClean="0"/>
              <a:t>Guidelines for Writing Multiple Choice Items</a:t>
            </a:r>
          </a:p>
        </p:txBody>
      </p:sp>
      <p:sp>
        <p:nvSpPr>
          <p:cNvPr id="11267" name="Rectangle 3"/>
          <p:cNvSpPr>
            <a:spLocks noGrp="1" noChangeArrowheads="1"/>
          </p:cNvSpPr>
          <p:nvPr>
            <p:ph idx="1"/>
          </p:nvPr>
        </p:nvSpPr>
        <p:spPr>
          <a:xfrm>
            <a:off x="685800" y="2667000"/>
            <a:ext cx="7848600" cy="3581400"/>
          </a:xfrm>
        </p:spPr>
        <p:txBody>
          <a:bodyPr>
            <a:normAutofit/>
          </a:bodyPr>
          <a:lstStyle/>
          <a:p>
            <a:pPr marL="493776" indent="-457200" eaLnBrk="1" fontAlgn="auto" hangingPunct="1">
              <a:spcAft>
                <a:spcPts val="0"/>
              </a:spcAft>
              <a:defRPr/>
            </a:pPr>
            <a:r>
              <a:rPr lang="en-US" dirty="0" smtClean="0"/>
              <a:t>Avoid phraseology and distracters that would prevent a knowledgeable student from answering the item correctly.</a:t>
            </a:r>
          </a:p>
          <a:p>
            <a:pPr marL="493776" indent="-457200" eaLnBrk="1" fontAlgn="auto" hangingPunct="1">
              <a:spcAft>
                <a:spcPts val="0"/>
              </a:spcAft>
              <a:defRPr/>
            </a:pPr>
            <a:r>
              <a:rPr lang="en-US" dirty="0" smtClean="0"/>
              <a:t>Avoid giving clues that would help a poorly prepared student answer the item correctly.  </a:t>
            </a:r>
            <a:r>
              <a:rPr lang="en-US" dirty="0" smtClean="0">
                <a:solidFill>
                  <a:schemeClr val="tx1">
                    <a:lumMod val="85000"/>
                  </a:schemeClr>
                </a:solidFill>
              </a:rPr>
              <a:t> </a:t>
            </a:r>
            <a:r>
              <a:rPr lang="en-US" sz="2200" dirty="0" smtClean="0">
                <a:solidFill>
                  <a:schemeClr val="accent3">
                    <a:lumMod val="75000"/>
                  </a:schemeClr>
                </a:solidFill>
              </a:rPr>
              <a:t>(</a:t>
            </a:r>
            <a:r>
              <a:rPr lang="en-US" sz="2200" dirty="0" err="1" smtClean="0">
                <a:solidFill>
                  <a:schemeClr val="accent3">
                    <a:lumMod val="75000"/>
                  </a:schemeClr>
                </a:solidFill>
              </a:rPr>
              <a:t>Suskie</a:t>
            </a:r>
            <a:r>
              <a:rPr lang="en-US" sz="2200" dirty="0" smtClean="0">
                <a:solidFill>
                  <a:schemeClr val="accent3">
                    <a:lumMod val="75000"/>
                  </a:schemeClr>
                </a:solidFill>
              </a:rPr>
              <a:t>, 2009)</a:t>
            </a:r>
            <a:endParaRPr lang="en-US" dirty="0" smtClean="0">
              <a:solidFill>
                <a:schemeClr val="tx1">
                  <a:lumMod val="85000"/>
                </a:schemeClr>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981200" y="762000"/>
            <a:ext cx="5562600" cy="793750"/>
          </a:xfrm>
        </p:spPr>
        <p:txBody>
          <a:bodyPr/>
          <a:lstStyle/>
          <a:p>
            <a:pPr eaLnBrk="1" hangingPunct="1"/>
            <a:r>
              <a:rPr lang="en-US" altLang="en-US" smtClean="0"/>
              <a:t>More specifically:</a:t>
            </a:r>
          </a:p>
        </p:txBody>
      </p:sp>
      <p:sp>
        <p:nvSpPr>
          <p:cNvPr id="39939" name="Rectangle 3"/>
          <p:cNvSpPr>
            <a:spLocks noGrp="1" noChangeArrowheads="1"/>
          </p:cNvSpPr>
          <p:nvPr>
            <p:ph idx="1"/>
          </p:nvPr>
        </p:nvSpPr>
        <p:spPr>
          <a:xfrm>
            <a:off x="838200" y="2133600"/>
            <a:ext cx="7772400" cy="4191000"/>
          </a:xfrm>
        </p:spPr>
        <p:txBody>
          <a:bodyPr/>
          <a:lstStyle/>
          <a:p>
            <a:pPr marL="493713" indent="-457200" eaLnBrk="1" hangingPunct="1"/>
            <a:r>
              <a:rPr lang="en-US" altLang="en-US" dirty="0" smtClean="0"/>
              <a:t>List options alphabetically, numerically, chronologically.</a:t>
            </a:r>
          </a:p>
          <a:p>
            <a:pPr marL="493713" indent="-457200" eaLnBrk="1" hangingPunct="1"/>
            <a:r>
              <a:rPr lang="en-US" altLang="en-US" dirty="0" smtClean="0"/>
              <a:t>Make all distracters plausible,  grammatically parallel, and just as long as correct response. </a:t>
            </a:r>
          </a:p>
          <a:p>
            <a:pPr marL="493713" indent="-457200" eaLnBrk="1" hangingPunct="1"/>
            <a:r>
              <a:rPr lang="en-US" altLang="en-US" dirty="0" smtClean="0"/>
              <a:t>Create distracters from elements of correct response.</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838200" y="381000"/>
            <a:ext cx="8077200" cy="381000"/>
          </a:xfrm>
        </p:spPr>
        <p:txBody>
          <a:bodyPr>
            <a:normAutofit fontScale="90000"/>
          </a:bodyPr>
          <a:lstStyle/>
          <a:p>
            <a:pPr eaLnBrk="1" fontAlgn="auto" hangingPunct="1">
              <a:spcAft>
                <a:spcPts val="0"/>
              </a:spcAft>
              <a:defRPr/>
            </a:pPr>
            <a:endParaRPr lang="en-US" sz="3400" dirty="0" smtClean="0"/>
          </a:p>
        </p:txBody>
      </p:sp>
      <p:sp>
        <p:nvSpPr>
          <p:cNvPr id="13315" name="Rectangle 3"/>
          <p:cNvSpPr>
            <a:spLocks noGrp="1" noChangeArrowheads="1"/>
          </p:cNvSpPr>
          <p:nvPr>
            <p:ph idx="1"/>
          </p:nvPr>
        </p:nvSpPr>
        <p:spPr>
          <a:xfrm>
            <a:off x="1143000" y="1905000"/>
            <a:ext cx="7162800" cy="3657600"/>
          </a:xfrm>
        </p:spPr>
        <p:txBody>
          <a:bodyPr>
            <a:normAutofit lnSpcReduction="10000"/>
          </a:bodyPr>
          <a:lstStyle/>
          <a:p>
            <a:pPr marL="493776" indent="-457200" eaLnBrk="1" fontAlgn="auto" hangingPunct="1">
              <a:spcAft>
                <a:spcPts val="0"/>
              </a:spcAft>
              <a:defRPr/>
            </a:pPr>
            <a:r>
              <a:rPr lang="en-US" dirty="0" smtClean="0"/>
              <a:t>Use sparingly:</a:t>
            </a:r>
            <a:r>
              <a:rPr lang="en-US" sz="2800" dirty="0" smtClean="0"/>
              <a:t>                                        - </a:t>
            </a:r>
            <a:r>
              <a:rPr lang="en-US" sz="2800" b="1" i="1" u="sng" dirty="0" smtClean="0"/>
              <a:t>no</a:t>
            </a:r>
            <a:r>
              <a:rPr lang="en-US" sz="2800" b="1" i="1" dirty="0" smtClean="0"/>
              <a:t>, </a:t>
            </a:r>
            <a:r>
              <a:rPr lang="en-US" sz="2800" b="1" i="1" u="sng" dirty="0" smtClean="0"/>
              <a:t>not</a:t>
            </a:r>
            <a:r>
              <a:rPr lang="en-US" sz="2800" b="1" i="1" dirty="0" smtClean="0"/>
              <a:t>, </a:t>
            </a:r>
            <a:r>
              <a:rPr lang="en-US" sz="2800" b="1" i="1" u="sng" dirty="0" smtClean="0"/>
              <a:t>never</a:t>
            </a:r>
            <a:r>
              <a:rPr lang="en-US" sz="2800" b="1" i="1" dirty="0" smtClean="0"/>
              <a:t>, </a:t>
            </a:r>
            <a:r>
              <a:rPr lang="en-US" sz="2800" b="1" i="1" u="sng" dirty="0" smtClean="0"/>
              <a:t>none</a:t>
            </a:r>
            <a:r>
              <a:rPr lang="en-US" sz="2800" b="1" i="1" dirty="0" smtClean="0"/>
              <a:t>, </a:t>
            </a:r>
            <a:r>
              <a:rPr lang="en-US" sz="2800" b="1" i="1" u="sng" dirty="0" smtClean="0"/>
              <a:t>except</a:t>
            </a:r>
          </a:p>
          <a:p>
            <a:pPr marL="36576" indent="0" eaLnBrk="1" fontAlgn="auto" hangingPunct="1">
              <a:spcAft>
                <a:spcPts val="0"/>
              </a:spcAft>
              <a:buFontTx/>
              <a:buNone/>
              <a:defRPr/>
            </a:pPr>
            <a:endParaRPr lang="en-US" sz="1400" b="1" i="1" u="sng" dirty="0" smtClean="0"/>
          </a:p>
          <a:p>
            <a:pPr marL="493776" indent="-457200" eaLnBrk="1" fontAlgn="auto" hangingPunct="1">
              <a:spcAft>
                <a:spcPts val="0"/>
              </a:spcAft>
              <a:defRPr/>
            </a:pPr>
            <a:r>
              <a:rPr lang="en-US" dirty="0" smtClean="0"/>
              <a:t>Use generously – not just when correct</a:t>
            </a:r>
            <a:r>
              <a:rPr lang="en-US" sz="2500" dirty="0" smtClean="0"/>
              <a:t>: </a:t>
            </a:r>
          </a:p>
          <a:p>
            <a:pPr marL="893826" lvl="1" indent="-457200" eaLnBrk="1" fontAlgn="auto" hangingPunct="1">
              <a:spcAft>
                <a:spcPts val="0"/>
              </a:spcAft>
              <a:defRPr/>
            </a:pPr>
            <a:r>
              <a:rPr lang="en-US" dirty="0"/>
              <a:t>a</a:t>
            </a:r>
            <a:r>
              <a:rPr lang="en-US" dirty="0" smtClean="0"/>
              <a:t>ll of the above</a:t>
            </a:r>
          </a:p>
          <a:p>
            <a:pPr marL="893826" lvl="1" indent="-457200" eaLnBrk="1" fontAlgn="auto" hangingPunct="1">
              <a:spcAft>
                <a:spcPts val="0"/>
              </a:spcAft>
              <a:defRPr/>
            </a:pPr>
            <a:r>
              <a:rPr lang="en-US" dirty="0"/>
              <a:t>n</a:t>
            </a:r>
            <a:r>
              <a:rPr lang="en-US" dirty="0" smtClean="0"/>
              <a:t>one of the above</a:t>
            </a:r>
          </a:p>
          <a:p>
            <a:pPr marL="36576" indent="0" eaLnBrk="1" fontAlgn="auto" hangingPunct="1">
              <a:spcAft>
                <a:spcPts val="0"/>
              </a:spcAft>
              <a:buFontTx/>
              <a:buNone/>
              <a:defRPr/>
            </a:pPr>
            <a:r>
              <a:rPr lang="en-US" sz="2500" dirty="0" smtClean="0"/>
              <a:t>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altLang="en-US" sz="4500" b="1" smtClean="0"/>
              <a:t>Multiple True/False</a:t>
            </a:r>
          </a:p>
        </p:txBody>
      </p:sp>
      <p:sp>
        <p:nvSpPr>
          <p:cNvPr id="41987" name="Content Placeholder 2"/>
          <p:cNvSpPr>
            <a:spLocks noGrp="1"/>
          </p:cNvSpPr>
          <p:nvPr>
            <p:ph idx="1"/>
          </p:nvPr>
        </p:nvSpPr>
        <p:spPr>
          <a:xfrm>
            <a:off x="838200" y="2286000"/>
            <a:ext cx="7772400" cy="3962400"/>
          </a:xfrm>
        </p:spPr>
        <p:txBody>
          <a:bodyPr/>
          <a:lstStyle/>
          <a:p>
            <a:pPr marL="504825" indent="-457200" eaLnBrk="1" hangingPunct="1"/>
            <a:r>
              <a:rPr lang="en-US" altLang="en-US" dirty="0" smtClean="0"/>
              <a:t>Each option below stem is a T/F item.</a:t>
            </a:r>
          </a:p>
          <a:p>
            <a:pPr marL="504825" indent="-457200" eaLnBrk="1" hangingPunct="1"/>
            <a:r>
              <a:rPr lang="en-US" altLang="en-US" dirty="0" smtClean="0"/>
              <a:t>Superior flexible, efficiency, reliability</a:t>
            </a:r>
          </a:p>
          <a:p>
            <a:pPr marL="504825" indent="-457200" eaLnBrk="1" hangingPunct="1"/>
            <a:r>
              <a:rPr lang="en-US" altLang="en-US" dirty="0" smtClean="0"/>
              <a:t>Easier and quicker to develop</a:t>
            </a:r>
          </a:p>
          <a:p>
            <a:pPr marL="504825" indent="-457200" eaLnBrk="1" hangingPunct="1"/>
            <a:r>
              <a:rPr lang="en-US" altLang="en-US" dirty="0" smtClean="0"/>
              <a:t>More challenge, no process-of-elimination</a:t>
            </a:r>
          </a:p>
          <a:p>
            <a:pPr marL="504825" indent="-457200" eaLnBrk="1" hangingPunct="1"/>
            <a:r>
              <a:rPr lang="en-US" altLang="en-US" dirty="0" smtClean="0"/>
              <a:t>Stem </a:t>
            </a:r>
            <a:r>
              <a:rPr lang="en-US" altLang="en-US" u="sng" dirty="0" smtClean="0"/>
              <a:t>must</a:t>
            </a:r>
            <a:r>
              <a:rPr lang="en-US" altLang="en-US" dirty="0" smtClean="0"/>
              <a:t> be clear.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762000"/>
            <a:ext cx="8153400" cy="1371600"/>
          </a:xfrm>
        </p:spPr>
        <p:txBody>
          <a:bodyPr/>
          <a:lstStyle/>
          <a:p>
            <a:pPr eaLnBrk="1" hangingPunct="1"/>
            <a:r>
              <a:rPr lang="en-US" altLang="en-US" sz="4300" b="1" smtClean="0"/>
              <a:t>To Assess CT, Compose:</a:t>
            </a:r>
          </a:p>
        </p:txBody>
      </p:sp>
      <p:sp>
        <p:nvSpPr>
          <p:cNvPr id="14339" name="Rectangle 3"/>
          <p:cNvSpPr>
            <a:spLocks noGrp="1" noChangeArrowheads="1"/>
          </p:cNvSpPr>
          <p:nvPr>
            <p:ph idx="1"/>
          </p:nvPr>
        </p:nvSpPr>
        <p:spPr>
          <a:xfrm>
            <a:off x="990600" y="2438400"/>
            <a:ext cx="7086600" cy="3886200"/>
          </a:xfrm>
        </p:spPr>
        <p:txBody>
          <a:bodyPr>
            <a:normAutofit/>
          </a:bodyPr>
          <a:lstStyle/>
          <a:p>
            <a:pPr marL="420624" indent="-384048" eaLnBrk="1" fontAlgn="auto" hangingPunct="1">
              <a:spcAft>
                <a:spcPts val="0"/>
              </a:spcAft>
              <a:buFont typeface="Wingdings" pitchFamily="2" charset="2"/>
              <a:buNone/>
              <a:defRPr/>
            </a:pPr>
            <a:r>
              <a:rPr lang="en-US" sz="2800" b="1" dirty="0" smtClean="0">
                <a:solidFill>
                  <a:schemeClr val="tx1">
                    <a:lumMod val="85000"/>
                  </a:schemeClr>
                </a:solidFill>
              </a:rPr>
              <a:t>	</a:t>
            </a:r>
            <a:r>
              <a:rPr lang="en-US" sz="2800" b="1" dirty="0" smtClean="0"/>
              <a:t>… a</a:t>
            </a:r>
            <a:r>
              <a:rPr lang="en-US" sz="3300" dirty="0" smtClean="0"/>
              <a:t> </a:t>
            </a:r>
            <a:r>
              <a:rPr lang="en-US" sz="3300" b="1" i="1" dirty="0"/>
              <a:t>series</a:t>
            </a:r>
            <a:r>
              <a:rPr lang="en-US" sz="3300" dirty="0"/>
              <a:t> of multiple choice or multiple T/F </a:t>
            </a:r>
            <a:r>
              <a:rPr lang="en-US" sz="3300" dirty="0" smtClean="0"/>
              <a:t>items (or both) around a </a:t>
            </a:r>
            <a:r>
              <a:rPr lang="en-US" sz="3300" dirty="0"/>
              <a:t>new*, realistic </a:t>
            </a:r>
            <a:r>
              <a:rPr lang="en-US" sz="3300" b="1" i="1" dirty="0"/>
              <a:t>stimulus</a:t>
            </a:r>
            <a:r>
              <a:rPr lang="en-US" sz="3300" dirty="0"/>
              <a:t> </a:t>
            </a:r>
            <a:r>
              <a:rPr lang="en-US" sz="3300" dirty="0" smtClean="0"/>
              <a:t>that </a:t>
            </a:r>
            <a:r>
              <a:rPr lang="en-US" sz="3300" dirty="0"/>
              <a:t>students must </a:t>
            </a:r>
            <a:r>
              <a:rPr lang="en-US" sz="3300" dirty="0" smtClean="0"/>
              <a:t>interpret/analyze correctly </a:t>
            </a:r>
            <a:r>
              <a:rPr lang="en-US" sz="3300" dirty="0"/>
              <a:t>to answer the items </a:t>
            </a:r>
            <a:r>
              <a:rPr lang="en-US" sz="3300" dirty="0" smtClean="0"/>
              <a:t>accurately. </a:t>
            </a:r>
            <a:endParaRPr lang="en-US" sz="3300" dirty="0"/>
          </a:p>
          <a:p>
            <a:pPr marL="420624" indent="-384048" eaLnBrk="1" fontAlgn="auto" hangingPunct="1">
              <a:spcAft>
                <a:spcPts val="0"/>
              </a:spcAft>
              <a:buFont typeface="Wingdings" pitchFamily="2" charset="2"/>
              <a:buNone/>
              <a:defRPr/>
            </a:pPr>
            <a:r>
              <a:rPr lang="en-US" sz="2200" dirty="0">
                <a:solidFill>
                  <a:schemeClr val="accent3">
                    <a:lumMod val="75000"/>
                  </a:schemeClr>
                </a:solidFill>
              </a:rPr>
              <a:t>* </a:t>
            </a:r>
            <a:r>
              <a:rPr lang="en-US" sz="2200" i="1" dirty="0">
                <a:solidFill>
                  <a:schemeClr val="accent3">
                    <a:lumMod val="75000"/>
                  </a:schemeClr>
                </a:solidFill>
              </a:rPr>
              <a:t>New to the students</a:t>
            </a:r>
            <a:endParaRPr lang="en-US" sz="2200" i="1" dirty="0" smtClean="0">
              <a:solidFill>
                <a:schemeClr val="accent3">
                  <a:lumMod val="75000"/>
                </a:schemeClr>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Title 1"/>
          <p:cNvSpPr>
            <a:spLocks noGrp="1"/>
          </p:cNvSpPr>
          <p:nvPr>
            <p:ph type="title"/>
          </p:nvPr>
        </p:nvSpPr>
        <p:spPr>
          <a:xfrm>
            <a:off x="609600" y="533400"/>
            <a:ext cx="7772400" cy="1143000"/>
          </a:xfrm>
        </p:spPr>
        <p:txBody>
          <a:bodyPr/>
          <a:lstStyle/>
          <a:p>
            <a:r>
              <a:rPr lang="en-US" altLang="en-US" b="1" smtClean="0"/>
              <a:t>Possible Stimuli</a:t>
            </a:r>
          </a:p>
        </p:txBody>
      </p:sp>
      <p:sp>
        <p:nvSpPr>
          <p:cNvPr id="3" name="Content Placeholder 2"/>
          <p:cNvSpPr>
            <a:spLocks noGrp="1"/>
          </p:cNvSpPr>
          <p:nvPr>
            <p:ph idx="1"/>
          </p:nvPr>
        </p:nvSpPr>
        <p:spPr>
          <a:xfrm>
            <a:off x="762000" y="2133600"/>
            <a:ext cx="7772400" cy="4495800"/>
          </a:xfrm>
        </p:spPr>
        <p:txBody>
          <a:bodyPr/>
          <a:lstStyle/>
          <a:p>
            <a:pPr>
              <a:defRPr/>
            </a:pPr>
            <a:r>
              <a:rPr lang="en-US" altLang="en-US" sz="3400" i="1" dirty="0" smtClean="0"/>
              <a:t>Text:</a:t>
            </a:r>
            <a:r>
              <a:rPr lang="en-US" altLang="en-US" sz="3400" dirty="0" smtClean="0"/>
              <a:t> claim, </a:t>
            </a:r>
            <a:r>
              <a:rPr lang="en-US" sz="3400" dirty="0" smtClean="0"/>
              <a:t>statement, passage, mini-case, quote, report, text-based data set, description of an experiment</a:t>
            </a:r>
          </a:p>
          <a:p>
            <a:pPr marL="0" indent="0">
              <a:buFontTx/>
              <a:buNone/>
              <a:defRPr/>
            </a:pPr>
            <a:endParaRPr lang="en-US" sz="1800" dirty="0" smtClean="0"/>
          </a:p>
          <a:p>
            <a:pPr>
              <a:defRPr/>
            </a:pPr>
            <a:r>
              <a:rPr lang="en-US" altLang="en-US" sz="3400" i="1" dirty="0" smtClean="0"/>
              <a:t>Graphic:</a:t>
            </a:r>
            <a:r>
              <a:rPr lang="en-US" altLang="en-US" sz="3400" dirty="0" smtClean="0"/>
              <a:t> chart, graph, table, map, picture, model, diagram, drawing, schematic, spreadsheet</a:t>
            </a:r>
            <a:endParaRPr lang="en-US" sz="34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143000" y="685800"/>
            <a:ext cx="6410325" cy="1495425"/>
          </a:xfrm>
        </p:spPr>
        <p:txBody>
          <a:bodyPr/>
          <a:lstStyle/>
          <a:p>
            <a:pPr eaLnBrk="1" hangingPunct="1"/>
            <a:r>
              <a:rPr lang="en-US" altLang="en-US" sz="4300" b="1" smtClean="0"/>
              <a:t>Guidelines for Writing Stimulus-Based Items</a:t>
            </a:r>
          </a:p>
        </p:txBody>
      </p:sp>
      <p:sp>
        <p:nvSpPr>
          <p:cNvPr id="23555" name="Rectangle 3"/>
          <p:cNvSpPr>
            <a:spLocks noGrp="1" noChangeArrowheads="1"/>
          </p:cNvSpPr>
          <p:nvPr>
            <p:ph idx="1"/>
          </p:nvPr>
        </p:nvSpPr>
        <p:spPr>
          <a:xfrm>
            <a:off x="1112838" y="2819400"/>
            <a:ext cx="6997700" cy="3352800"/>
          </a:xfrm>
        </p:spPr>
        <p:txBody>
          <a:bodyPr/>
          <a:lstStyle/>
          <a:p>
            <a:pPr eaLnBrk="1" hangingPunct="1">
              <a:lnSpc>
                <a:spcPct val="90000"/>
              </a:lnSpc>
              <a:defRPr/>
            </a:pPr>
            <a:r>
              <a:rPr lang="en-US" altLang="en-US" dirty="0" smtClean="0"/>
              <a:t>New stimulus, but students must have </a:t>
            </a:r>
            <a:r>
              <a:rPr lang="en-US" altLang="en-US" b="1" i="1" dirty="0" smtClean="0"/>
              <a:t>prior practice</a:t>
            </a:r>
            <a:r>
              <a:rPr lang="en-US" altLang="en-US" i="1" dirty="0" smtClean="0"/>
              <a:t> </a:t>
            </a:r>
            <a:r>
              <a:rPr lang="en-US" altLang="en-US" dirty="0" smtClean="0"/>
              <a:t>in the CT skills assessed</a:t>
            </a:r>
          </a:p>
          <a:p>
            <a:pPr eaLnBrk="1" hangingPunct="1">
              <a:lnSpc>
                <a:spcPct val="90000"/>
              </a:lnSpc>
              <a:defRPr/>
            </a:pPr>
            <a:r>
              <a:rPr lang="en-US" altLang="en-US" dirty="0" smtClean="0"/>
              <a:t>Few interlocking items</a:t>
            </a:r>
          </a:p>
          <a:p>
            <a:pPr eaLnBrk="1" hangingPunct="1">
              <a:lnSpc>
                <a:spcPct val="90000"/>
              </a:lnSpc>
              <a:defRPr/>
            </a:pPr>
            <a:r>
              <a:rPr lang="en-US" altLang="en-US" dirty="0" smtClean="0"/>
              <a:t>Be creative with stimulus! </a:t>
            </a:r>
            <a:r>
              <a:rPr lang="en-US" altLang="en-US" dirty="0"/>
              <a:t/>
            </a:r>
            <a:br>
              <a:rPr lang="en-US" altLang="en-US" dirty="0"/>
            </a:br>
            <a:endParaRPr lang="en-US" altLang="en-US" sz="1200" dirty="0" smtClean="0"/>
          </a:p>
          <a:p>
            <a:pPr marL="0" indent="0" algn="ctr" eaLnBrk="1" hangingPunct="1">
              <a:lnSpc>
                <a:spcPct val="90000"/>
              </a:lnSpc>
              <a:buFontTx/>
              <a:buNone/>
              <a:defRPr/>
            </a:pPr>
            <a:r>
              <a:rPr lang="en-US" sz="2500" dirty="0">
                <a:solidFill>
                  <a:schemeClr val="tx2"/>
                </a:solidFill>
              </a:rPr>
              <a:t>(Supplementary Material)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a:xfrm>
            <a:off x="685800" y="533400"/>
            <a:ext cx="7772400" cy="1295400"/>
          </a:xfrm>
        </p:spPr>
        <p:txBody>
          <a:bodyPr/>
          <a:lstStyle/>
          <a:p>
            <a:pPr marL="342900" indent="-342900"/>
            <a:r>
              <a:rPr lang="en-US" altLang="en-US" sz="4600" b="1" smtClean="0"/>
              <a:t>Where CT doesn’t apply</a:t>
            </a:r>
          </a:p>
        </p:txBody>
      </p:sp>
      <p:sp>
        <p:nvSpPr>
          <p:cNvPr id="3" name="Content Placeholder 2"/>
          <p:cNvSpPr>
            <a:spLocks noGrp="1"/>
          </p:cNvSpPr>
          <p:nvPr>
            <p:ph idx="1"/>
          </p:nvPr>
        </p:nvSpPr>
        <p:spPr>
          <a:xfrm>
            <a:off x="685800" y="2209800"/>
            <a:ext cx="8001000" cy="3962400"/>
          </a:xfrm>
        </p:spPr>
        <p:txBody>
          <a:bodyPr/>
          <a:lstStyle/>
          <a:p>
            <a:pPr>
              <a:defRPr/>
            </a:pPr>
            <a:r>
              <a:rPr lang="en-US" dirty="0" smtClean="0"/>
              <a:t>Lower-level thinking/learning: knowledge, remembering, recognizing, reproducing, simple (non-interpretive) comprehension /understanding </a:t>
            </a:r>
          </a:p>
          <a:p>
            <a:pPr marL="0" indent="0">
              <a:buFontTx/>
              <a:buNone/>
              <a:defRPr/>
            </a:pPr>
            <a:endParaRPr lang="en-US" sz="1600" dirty="0" smtClean="0"/>
          </a:p>
          <a:p>
            <a:pPr>
              <a:defRPr/>
            </a:pPr>
            <a:r>
              <a:rPr lang="en-US" dirty="0" smtClean="0"/>
              <a:t>“Cookbook” or “plug-&amp;-chug” procedures and solutions</a:t>
            </a:r>
          </a:p>
          <a:p>
            <a:pPr>
              <a:buFontTx/>
              <a:buNone/>
              <a:defRPr/>
            </a:pPr>
            <a:endParaRPr lang="en-US" sz="1600" dirty="0" smtClean="0"/>
          </a:p>
          <a:p>
            <a:pPr>
              <a:defRPr/>
            </a:pP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Title 1"/>
          <p:cNvSpPr>
            <a:spLocks noGrp="1"/>
          </p:cNvSpPr>
          <p:nvPr>
            <p:ph type="title"/>
          </p:nvPr>
        </p:nvSpPr>
        <p:spPr>
          <a:xfrm>
            <a:off x="838200" y="685800"/>
            <a:ext cx="7467600" cy="228600"/>
          </a:xfrm>
        </p:spPr>
        <p:txBody>
          <a:bodyPr/>
          <a:lstStyle/>
          <a:p>
            <a:pPr eaLnBrk="1" hangingPunct="1"/>
            <a:endParaRPr lang="en-US" altLang="en-US" sz="4600" b="1" smtClean="0"/>
          </a:p>
        </p:txBody>
      </p:sp>
      <p:sp>
        <p:nvSpPr>
          <p:cNvPr id="46083" name="Content Placeholder 2"/>
          <p:cNvSpPr>
            <a:spLocks noGrp="1"/>
          </p:cNvSpPr>
          <p:nvPr>
            <p:ph idx="1"/>
          </p:nvPr>
        </p:nvSpPr>
        <p:spPr>
          <a:xfrm>
            <a:off x="838200" y="1600200"/>
            <a:ext cx="7239000" cy="4419600"/>
          </a:xfrm>
        </p:spPr>
        <p:txBody>
          <a:bodyPr/>
          <a:lstStyle/>
          <a:p>
            <a:pPr marL="36513" indent="0" algn="ctr" eaLnBrk="1" hangingPunct="1">
              <a:buFont typeface="Wingdings 2" panose="05020102010507070707" pitchFamily="18" charset="2"/>
              <a:buNone/>
            </a:pPr>
            <a:r>
              <a:rPr lang="en-US" altLang="en-US" sz="3800" smtClean="0"/>
              <a:t>What stimuli could you use for a series of multiple choice or multiple T/F items to assess your students’ CT skills?</a:t>
            </a:r>
          </a:p>
          <a:p>
            <a:pPr marL="36513" indent="0" algn="ctr" eaLnBrk="1" hangingPunct="1">
              <a:buFont typeface="Wingdings 2" panose="05020102010507070707" pitchFamily="18" charset="2"/>
              <a:buNone/>
            </a:pPr>
            <a:endParaRPr lang="en-US" altLang="en-US" sz="1200" smtClean="0"/>
          </a:p>
          <a:p>
            <a:pPr marL="36513" indent="0" algn="ctr" eaLnBrk="1" hangingPunct="1">
              <a:buFont typeface="Wingdings 2" panose="05020102010507070707" pitchFamily="18" charset="2"/>
              <a:buNone/>
            </a:pPr>
            <a:r>
              <a:rPr lang="en-US" altLang="en-US" sz="3800" smtClean="0"/>
              <a:t>Write a series of multiple T/F items for it.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50875" y="533400"/>
            <a:ext cx="7548563" cy="1495425"/>
          </a:xfrm>
        </p:spPr>
        <p:txBody>
          <a:bodyPr/>
          <a:lstStyle/>
          <a:p>
            <a:pPr eaLnBrk="1" hangingPunct="1"/>
            <a:r>
              <a:rPr lang="en-US" altLang="en-US" sz="4300" b="1" smtClean="0"/>
              <a:t>Strengths and Limitations of Stimulus-Based Items</a:t>
            </a:r>
          </a:p>
        </p:txBody>
      </p:sp>
      <p:sp>
        <p:nvSpPr>
          <p:cNvPr id="47107" name="Rectangle 3"/>
          <p:cNvSpPr>
            <a:spLocks noGrp="1" noChangeArrowheads="1"/>
          </p:cNvSpPr>
          <p:nvPr>
            <p:ph idx="1"/>
          </p:nvPr>
        </p:nvSpPr>
        <p:spPr>
          <a:xfrm>
            <a:off x="685800" y="2514600"/>
            <a:ext cx="8110538" cy="3276600"/>
          </a:xfrm>
        </p:spPr>
        <p:txBody>
          <a:bodyPr/>
          <a:lstStyle/>
          <a:p>
            <a:pPr eaLnBrk="1" hangingPunct="1">
              <a:buFont typeface="Wingdings" panose="05000000000000000000" pitchFamily="2" charset="2"/>
              <a:buNone/>
            </a:pPr>
            <a:r>
              <a:rPr lang="en-US" altLang="en-US" b="1" smtClean="0">
                <a:solidFill>
                  <a:srgbClr val="FFFF00"/>
                </a:solidFill>
              </a:rPr>
              <a:t>+</a:t>
            </a:r>
            <a:r>
              <a:rPr lang="en-US" altLang="en-US" smtClean="0"/>
              <a:t> Assess more CT skills more efficiently than constructed responses</a:t>
            </a:r>
          </a:p>
          <a:p>
            <a:pPr eaLnBrk="1" hangingPunct="1">
              <a:buFont typeface="Wingdings" panose="05000000000000000000" pitchFamily="2" charset="2"/>
              <a:buNone/>
            </a:pPr>
            <a:endParaRPr lang="en-US" altLang="en-US" sz="1200" smtClean="0"/>
          </a:p>
          <a:p>
            <a:pPr eaLnBrk="1" hangingPunct="1">
              <a:buFont typeface="Wingdings 2" panose="05020102010507070707" pitchFamily="18" charset="2"/>
              <a:buNone/>
            </a:pPr>
            <a:r>
              <a:rPr lang="en-US" altLang="en-US" b="1" smtClean="0">
                <a:solidFill>
                  <a:srgbClr val="FFFF00"/>
                </a:solidFill>
              </a:rPr>
              <a:t>-</a:t>
            </a:r>
            <a:r>
              <a:rPr lang="en-US" altLang="en-US" smtClean="0">
                <a:solidFill>
                  <a:srgbClr val="FFFF00"/>
                </a:solidFill>
              </a:rPr>
              <a:t> </a:t>
            </a:r>
            <a:r>
              <a:rPr lang="en-US" altLang="en-US" smtClean="0"/>
              <a:t>Can</a:t>
            </a:r>
            <a:r>
              <a:rPr lang="en-US" altLang="en-US" i="1" smtClean="0"/>
              <a:t>not</a:t>
            </a:r>
            <a:r>
              <a:rPr lang="en-US" altLang="en-US" smtClean="0"/>
              <a:t> assess abilities to communicate, create, organize, define problems, or conduct research. </a:t>
            </a:r>
            <a:r>
              <a:rPr lang="en-US" altLang="en-US" i="1" smtClean="0"/>
              <a:t>Only constructed responses can.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609600"/>
            <a:ext cx="8226425" cy="1143000"/>
          </a:xfrm>
        </p:spPr>
        <p:txBody>
          <a:bodyPr/>
          <a:lstStyle/>
          <a:p>
            <a:pPr eaLnBrk="1" hangingPunct="1"/>
            <a:r>
              <a:rPr lang="en-US" altLang="en-US" b="1" smtClean="0"/>
              <a:t>What are Constructed Responses? </a:t>
            </a:r>
          </a:p>
        </p:txBody>
      </p:sp>
      <p:sp>
        <p:nvSpPr>
          <p:cNvPr id="24579" name="Content Placeholder 2"/>
          <p:cNvSpPr>
            <a:spLocks noGrp="1"/>
          </p:cNvSpPr>
          <p:nvPr>
            <p:ph idx="1"/>
          </p:nvPr>
        </p:nvSpPr>
        <p:spPr>
          <a:xfrm>
            <a:off x="606425" y="2209800"/>
            <a:ext cx="8077200" cy="3733800"/>
          </a:xfrm>
        </p:spPr>
        <p:txBody>
          <a:bodyPr/>
          <a:lstStyle/>
          <a:p>
            <a:pPr marL="0" indent="0" eaLnBrk="1" hangingPunct="1">
              <a:buFontTx/>
              <a:buNone/>
              <a:defRPr/>
            </a:pPr>
            <a:r>
              <a:rPr lang="en-US" altLang="en-US" sz="3300" dirty="0" smtClean="0"/>
              <a:t>Students generate a product:</a:t>
            </a:r>
          </a:p>
          <a:p>
            <a:pPr marL="400050" lvl="1" indent="0" eaLnBrk="1" hangingPunct="1">
              <a:buFontTx/>
              <a:buNone/>
              <a:defRPr/>
            </a:pPr>
            <a:r>
              <a:rPr lang="en-US" altLang="en-US" sz="2900" dirty="0" smtClean="0"/>
              <a:t>e.g., answer to question, essay, paper, report, project, portfolio, design, oral or multimedia presentation, artistic work or performance, or demonstration </a:t>
            </a:r>
            <a:r>
              <a:rPr lang="en-US" altLang="en-US" sz="2400" dirty="0" smtClean="0"/>
              <a:t>(e.g., of technical problem solving)</a:t>
            </a:r>
            <a:r>
              <a:rPr lang="en-US" altLang="en-US" dirty="0" smtClean="0"/>
              <a:t>. </a:t>
            </a:r>
          </a:p>
          <a:p>
            <a:pPr marL="400050" lvl="1" indent="0" eaLnBrk="1" hangingPunct="1">
              <a:buFontTx/>
              <a:buNone/>
              <a:defRPr/>
            </a:pPr>
            <a:endParaRPr lang="en-US" altLang="en-US" sz="1800" dirty="0" smtClean="0"/>
          </a:p>
          <a:p>
            <a:pPr lvl="1" eaLnBrk="1" hangingPunct="1">
              <a:defRPr/>
            </a:pPr>
            <a:r>
              <a:rPr lang="en-US" altLang="en-US" sz="2900" dirty="0" smtClean="0"/>
              <a:t>For CT, students should also reflect and report on how they did it</a:t>
            </a:r>
            <a:r>
              <a:rPr lang="en-US" altLang="en-US" sz="2200" dirty="0" smtClean="0"/>
              <a: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4"/>
          <p:cNvSpPr>
            <a:spLocks noGrp="1" noChangeArrowheads="1"/>
          </p:cNvSpPr>
          <p:nvPr>
            <p:ph type="title"/>
          </p:nvPr>
        </p:nvSpPr>
        <p:spPr>
          <a:xfrm>
            <a:off x="762000" y="28575"/>
            <a:ext cx="7543800" cy="1814513"/>
          </a:xfrm>
        </p:spPr>
        <p:txBody>
          <a:bodyPr/>
          <a:lstStyle/>
          <a:p>
            <a:pPr eaLnBrk="1" hangingPunct="1"/>
            <a:r>
              <a:rPr lang="en-US" altLang="en-US" sz="4300" b="1" dirty="0" smtClean="0"/>
              <a:t>Constructed Responses Can </a:t>
            </a:r>
            <a:r>
              <a:rPr lang="en-US" altLang="en-US" sz="4300" b="1" i="1" dirty="0" smtClean="0"/>
              <a:t>Require</a:t>
            </a:r>
            <a:r>
              <a:rPr lang="en-US" altLang="en-US" sz="4300" b="1" dirty="0" smtClean="0"/>
              <a:t> and </a:t>
            </a:r>
            <a:r>
              <a:rPr lang="en-US" altLang="en-US" sz="4300" b="1" i="1" dirty="0" smtClean="0"/>
              <a:t>Assess</a:t>
            </a:r>
            <a:r>
              <a:rPr lang="en-US" altLang="en-US" sz="4300" b="1" dirty="0" smtClean="0"/>
              <a:t>…</a:t>
            </a:r>
          </a:p>
        </p:txBody>
      </p:sp>
      <p:sp>
        <p:nvSpPr>
          <p:cNvPr id="49155" name="Rectangle 5"/>
          <p:cNvSpPr>
            <a:spLocks noGrp="1" noChangeArrowheads="1"/>
          </p:cNvSpPr>
          <p:nvPr>
            <p:ph sz="half" idx="1"/>
          </p:nvPr>
        </p:nvSpPr>
        <p:spPr>
          <a:xfrm>
            <a:off x="638175" y="2006600"/>
            <a:ext cx="4343400" cy="4459288"/>
          </a:xfrm>
        </p:spPr>
        <p:txBody>
          <a:bodyPr/>
          <a:lstStyle/>
          <a:p>
            <a:pPr eaLnBrk="1" hangingPunct="1"/>
            <a:r>
              <a:rPr lang="en-US" altLang="en-US" sz="3000" dirty="0" smtClean="0"/>
              <a:t>Interpretation</a:t>
            </a:r>
          </a:p>
          <a:p>
            <a:pPr eaLnBrk="1" hangingPunct="1"/>
            <a:r>
              <a:rPr lang="en-US" altLang="en-US" sz="3000" dirty="0" smtClean="0"/>
              <a:t>Generalization</a:t>
            </a:r>
          </a:p>
          <a:p>
            <a:pPr eaLnBrk="1" hangingPunct="1"/>
            <a:r>
              <a:rPr lang="en-US" altLang="en-US" sz="3000" dirty="0" smtClean="0"/>
              <a:t>Inference</a:t>
            </a:r>
          </a:p>
          <a:p>
            <a:pPr eaLnBrk="1" hangingPunct="1"/>
            <a:r>
              <a:rPr lang="en-US" altLang="en-US" sz="3000" dirty="0" smtClean="0"/>
              <a:t>Problem defining</a:t>
            </a:r>
          </a:p>
          <a:p>
            <a:pPr eaLnBrk="1" hangingPunct="1"/>
            <a:r>
              <a:rPr lang="en-US" altLang="en-US" sz="3000" dirty="0" smtClean="0"/>
              <a:t>Problem solving</a:t>
            </a:r>
          </a:p>
          <a:p>
            <a:pPr eaLnBrk="1" hangingPunct="1"/>
            <a:r>
              <a:rPr lang="en-US" altLang="en-US" sz="3000" dirty="0" smtClean="0"/>
              <a:t>Conclusion drawing</a:t>
            </a:r>
          </a:p>
          <a:p>
            <a:pPr eaLnBrk="1" hangingPunct="1"/>
            <a:r>
              <a:rPr lang="en-US" altLang="en-US" sz="3000" dirty="0" smtClean="0"/>
              <a:t>Organization</a:t>
            </a:r>
          </a:p>
          <a:p>
            <a:pPr eaLnBrk="1" hangingPunct="1"/>
            <a:r>
              <a:rPr lang="en-US" altLang="en-US" sz="3000" dirty="0" smtClean="0"/>
              <a:t>Research</a:t>
            </a:r>
          </a:p>
        </p:txBody>
      </p:sp>
      <p:sp>
        <p:nvSpPr>
          <p:cNvPr id="49156" name="Rectangle 6"/>
          <p:cNvSpPr>
            <a:spLocks noGrp="1" noChangeArrowheads="1"/>
          </p:cNvSpPr>
          <p:nvPr>
            <p:ph sz="half" idx="2"/>
          </p:nvPr>
        </p:nvSpPr>
        <p:spPr>
          <a:xfrm>
            <a:off x="4981575" y="2286000"/>
            <a:ext cx="3567113" cy="4343400"/>
          </a:xfrm>
        </p:spPr>
        <p:txBody>
          <a:bodyPr/>
          <a:lstStyle/>
          <a:p>
            <a:pPr eaLnBrk="1" hangingPunct="1"/>
            <a:r>
              <a:rPr lang="en-US" altLang="en-US" sz="3000" smtClean="0"/>
              <a:t>Communication </a:t>
            </a:r>
          </a:p>
          <a:p>
            <a:pPr eaLnBrk="1" hangingPunct="1"/>
            <a:r>
              <a:rPr lang="en-US" altLang="en-US" sz="3000" smtClean="0"/>
              <a:t>Comprehension</a:t>
            </a:r>
          </a:p>
          <a:p>
            <a:pPr eaLnBrk="1" hangingPunct="1"/>
            <a:r>
              <a:rPr lang="en-US" altLang="en-US" sz="3000" smtClean="0"/>
              <a:t>Application</a:t>
            </a:r>
          </a:p>
          <a:p>
            <a:pPr eaLnBrk="1" hangingPunct="1"/>
            <a:r>
              <a:rPr lang="en-US" altLang="en-US" sz="3000" smtClean="0"/>
              <a:t>Analysis</a:t>
            </a:r>
          </a:p>
          <a:p>
            <a:pPr eaLnBrk="1" hangingPunct="1"/>
            <a:r>
              <a:rPr lang="en-US" altLang="en-US" sz="3000" smtClean="0"/>
              <a:t>Synthesis</a:t>
            </a:r>
          </a:p>
          <a:p>
            <a:pPr eaLnBrk="1" hangingPunct="1"/>
            <a:r>
              <a:rPr lang="en-US" altLang="en-US" sz="3000" smtClean="0"/>
              <a:t>Creation</a:t>
            </a:r>
          </a:p>
          <a:p>
            <a:pPr eaLnBrk="1" hangingPunct="1"/>
            <a:r>
              <a:rPr lang="en-US" altLang="en-US" sz="3000" smtClean="0"/>
              <a:t>Evaluation</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09600" y="381000"/>
            <a:ext cx="8001000" cy="1905000"/>
          </a:xfrm>
        </p:spPr>
        <p:txBody>
          <a:bodyPr/>
          <a:lstStyle/>
          <a:p>
            <a:pPr eaLnBrk="1" hangingPunct="1"/>
            <a:r>
              <a:rPr lang="en-US" altLang="en-US" b="1" dirty="0" smtClean="0"/>
              <a:t>Well-Designed Constructed Response Prompt for CT</a:t>
            </a:r>
            <a:endParaRPr lang="en-US" altLang="en-US" dirty="0" smtClean="0"/>
          </a:p>
        </p:txBody>
      </p:sp>
      <p:sp>
        <p:nvSpPr>
          <p:cNvPr id="50179" name="Rectangle 3"/>
          <p:cNvSpPr>
            <a:spLocks noGrp="1" noChangeArrowheads="1"/>
          </p:cNvSpPr>
          <p:nvPr>
            <p:ph type="body" idx="1"/>
          </p:nvPr>
        </p:nvSpPr>
        <p:spPr>
          <a:xfrm>
            <a:off x="838200" y="2438400"/>
            <a:ext cx="7620000" cy="3505200"/>
          </a:xfrm>
        </p:spPr>
        <p:txBody>
          <a:bodyPr/>
          <a:lstStyle/>
          <a:p>
            <a:pPr eaLnBrk="1" hangingPunct="1"/>
            <a:r>
              <a:rPr lang="en-US" altLang="en-US" sz="3400" dirty="0" smtClean="0"/>
              <a:t>= Question or task assessing one or more of your CT outcomes</a:t>
            </a:r>
          </a:p>
          <a:p>
            <a:pPr marL="0" indent="0" eaLnBrk="1" hangingPunct="1">
              <a:buNone/>
            </a:pPr>
            <a:endParaRPr lang="en-US" altLang="en-US" sz="1200" dirty="0" smtClean="0"/>
          </a:p>
          <a:p>
            <a:pPr eaLnBrk="1" hangingPunct="1"/>
            <a:r>
              <a:rPr lang="en-US" altLang="en-US" sz="3400" dirty="0" smtClean="0"/>
              <a:t>Non-standardized answers/products</a:t>
            </a:r>
          </a:p>
          <a:p>
            <a:pPr marL="0" indent="0" eaLnBrk="1" hangingPunct="1">
              <a:buNone/>
            </a:pPr>
            <a:endParaRPr lang="en-US" altLang="en-US" sz="1200" dirty="0" smtClean="0"/>
          </a:p>
          <a:p>
            <a:pPr eaLnBrk="1" hangingPunct="1"/>
            <a:r>
              <a:rPr lang="en-US" altLang="en-US" sz="3400" dirty="0" smtClean="0"/>
              <a:t>Professional judgment needed for assessment</a:t>
            </a:r>
          </a:p>
          <a:p>
            <a:pPr eaLnBrk="1" hangingPunct="1"/>
            <a:endParaRPr lang="en-US" altLang="en-US"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838200" y="609600"/>
            <a:ext cx="7543800" cy="152400"/>
          </a:xfrm>
        </p:spPr>
        <p:txBody>
          <a:bodyPr/>
          <a:lstStyle/>
          <a:p>
            <a:pPr eaLnBrk="1" hangingPunct="1"/>
            <a:endParaRPr lang="en-US" altLang="en-US" sz="3600" i="1" smtClean="0"/>
          </a:p>
        </p:txBody>
      </p:sp>
      <p:sp>
        <p:nvSpPr>
          <p:cNvPr id="28675" name="Rectangle 3"/>
          <p:cNvSpPr>
            <a:spLocks noGrp="1" noChangeArrowheads="1"/>
          </p:cNvSpPr>
          <p:nvPr>
            <p:ph type="body" idx="1"/>
          </p:nvPr>
        </p:nvSpPr>
        <p:spPr>
          <a:xfrm>
            <a:off x="914400" y="1905000"/>
            <a:ext cx="7315200" cy="3581400"/>
          </a:xfrm>
        </p:spPr>
        <p:txBody>
          <a:bodyPr/>
          <a:lstStyle/>
          <a:p>
            <a:pPr eaLnBrk="1" hangingPunct="1">
              <a:lnSpc>
                <a:spcPct val="90000"/>
              </a:lnSpc>
              <a:defRPr/>
            </a:pPr>
            <a:r>
              <a:rPr lang="en-US" sz="3400" dirty="0" smtClean="0"/>
              <a:t>Well-defined and focused; OK to recommend types of thinking and content to use.</a:t>
            </a:r>
          </a:p>
          <a:p>
            <a:pPr marL="0" indent="0" eaLnBrk="1" hangingPunct="1">
              <a:lnSpc>
                <a:spcPct val="90000"/>
              </a:lnSpc>
              <a:buNone/>
              <a:defRPr/>
            </a:pPr>
            <a:endParaRPr lang="en-US" sz="1200" dirty="0" smtClean="0"/>
          </a:p>
          <a:p>
            <a:pPr eaLnBrk="1" hangingPunct="1">
              <a:lnSpc>
                <a:spcPct val="90000"/>
              </a:lnSpc>
              <a:defRPr/>
            </a:pPr>
            <a:r>
              <a:rPr lang="en-US" sz="3400" dirty="0" smtClean="0"/>
              <a:t>Situate the question or task in a relevant, real-world problem or situation. </a:t>
            </a:r>
            <a:r>
              <a:rPr lang="en-US" sz="2800" dirty="0" smtClean="0">
                <a:solidFill>
                  <a:schemeClr val="accent1">
                    <a:lumMod val="40000"/>
                    <a:lumOff val="60000"/>
                  </a:schemeClr>
                </a:solidFill>
              </a:rPr>
              <a:t>	</a:t>
            </a:r>
            <a:r>
              <a:rPr lang="en-US" sz="2200" dirty="0" smtClean="0"/>
              <a:t>	</a:t>
            </a:r>
            <a:r>
              <a:rPr lang="en-US" sz="2700" dirty="0" smtClean="0"/>
              <a: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Title 1"/>
          <p:cNvSpPr>
            <a:spLocks noGrp="1"/>
          </p:cNvSpPr>
          <p:nvPr>
            <p:ph type="title"/>
          </p:nvPr>
        </p:nvSpPr>
        <p:spPr>
          <a:xfrm>
            <a:off x="533400" y="1066800"/>
            <a:ext cx="8077200" cy="990600"/>
          </a:xfrm>
        </p:spPr>
        <p:txBody>
          <a:bodyPr/>
          <a:lstStyle/>
          <a:p>
            <a:r>
              <a:rPr lang="en-US" altLang="en-US" sz="3800" b="1" dirty="0" smtClean="0"/>
              <a:t>Examples of Poor and Improved Constructed Response Prompts</a:t>
            </a:r>
            <a:r>
              <a:rPr lang="en-US" altLang="en-US" dirty="0" smtClean="0"/>
              <a:t/>
            </a:r>
            <a:br>
              <a:rPr lang="en-US" altLang="en-US" dirty="0" smtClean="0"/>
            </a:br>
            <a:endParaRPr lang="en-US" altLang="en-US" dirty="0" smtClean="0"/>
          </a:p>
        </p:txBody>
      </p:sp>
      <p:sp>
        <p:nvSpPr>
          <p:cNvPr id="3" name="Content Placeholder 2"/>
          <p:cNvSpPr>
            <a:spLocks noGrp="1"/>
          </p:cNvSpPr>
          <p:nvPr>
            <p:ph idx="1"/>
          </p:nvPr>
        </p:nvSpPr>
        <p:spPr>
          <a:xfrm>
            <a:off x="809625" y="2438400"/>
            <a:ext cx="7772400" cy="3810000"/>
          </a:xfrm>
        </p:spPr>
        <p:txBody>
          <a:bodyPr/>
          <a:lstStyle/>
          <a:p>
            <a:pPr>
              <a:defRPr/>
            </a:pPr>
            <a:r>
              <a:rPr lang="en-US" sz="2800" dirty="0"/>
              <a:t>VAGUE:  </a:t>
            </a:r>
            <a:r>
              <a:rPr lang="en-US" sz="2800" dirty="0" smtClean="0"/>
              <a:t>To what factors have historians attributed the decline of the Roman Empire?</a:t>
            </a:r>
          </a:p>
          <a:p>
            <a:pPr marL="0" indent="0">
              <a:buFontTx/>
              <a:buNone/>
              <a:defRPr/>
            </a:pPr>
            <a:endParaRPr lang="en-US" sz="1000" dirty="0" smtClean="0"/>
          </a:p>
          <a:p>
            <a:pPr>
              <a:defRPr/>
            </a:pPr>
            <a:r>
              <a:rPr lang="en-US" sz="2800" dirty="0" smtClean="0"/>
              <a:t>IMPROVED:  Some people argue that the United States is following the same path of decline as the </a:t>
            </a:r>
            <a:r>
              <a:rPr lang="en-US" sz="2800" dirty="0"/>
              <a:t>Roman </a:t>
            </a:r>
            <a:r>
              <a:rPr lang="en-US" sz="2800" dirty="0" smtClean="0"/>
              <a:t>Empire. Write a critical examination of this claim analyzing how the United States is and is not declining due to similar factors. </a:t>
            </a:r>
            <a:br>
              <a:rPr lang="en-US" sz="2800" dirty="0" smtClean="0"/>
            </a:br>
            <a:r>
              <a:rPr lang="en-US" sz="2800" dirty="0" smtClean="0"/>
              <a:t/>
            </a:r>
            <a:br>
              <a:rPr lang="en-US" sz="2800" dirty="0" smtClean="0"/>
            </a:br>
            <a:endParaRPr lang="en-US" sz="2800" dirty="0"/>
          </a:p>
        </p:txBody>
      </p:sp>
    </p:spTree>
    <p:extLst>
      <p:ext uri="{BB962C8B-B14F-4D97-AF65-F5344CB8AC3E}">
        <p14:creationId xmlns:p14="http://schemas.microsoft.com/office/powerpoint/2010/main" val="28332749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Title 1"/>
          <p:cNvSpPr>
            <a:spLocks noGrp="1"/>
          </p:cNvSpPr>
          <p:nvPr>
            <p:ph type="title"/>
          </p:nvPr>
        </p:nvSpPr>
        <p:spPr>
          <a:xfrm>
            <a:off x="685800" y="609600"/>
            <a:ext cx="7772400" cy="228600"/>
          </a:xfrm>
        </p:spPr>
        <p:txBody>
          <a:bodyPr/>
          <a:lstStyle/>
          <a:p>
            <a:endParaRPr lang="en-US" altLang="en-US" smtClean="0"/>
          </a:p>
        </p:txBody>
      </p:sp>
      <p:sp>
        <p:nvSpPr>
          <p:cNvPr id="3" name="Content Placeholder 2"/>
          <p:cNvSpPr>
            <a:spLocks noGrp="1"/>
          </p:cNvSpPr>
          <p:nvPr>
            <p:ph idx="1"/>
          </p:nvPr>
        </p:nvSpPr>
        <p:spPr>
          <a:xfrm>
            <a:off x="746125" y="1219200"/>
            <a:ext cx="7772400" cy="5257800"/>
          </a:xfrm>
        </p:spPr>
        <p:txBody>
          <a:bodyPr/>
          <a:lstStyle/>
          <a:p>
            <a:pPr>
              <a:defRPr/>
            </a:pPr>
            <a:r>
              <a:rPr lang="en-US" sz="2800" dirty="0" smtClean="0"/>
              <a:t>VAGUE, LOW-LEVEL: What should a nurse do when a patient has a bad reaction to an immunotherapy injection? </a:t>
            </a:r>
          </a:p>
          <a:p>
            <a:pPr marL="0" indent="0">
              <a:buFontTx/>
              <a:buNone/>
              <a:defRPr/>
            </a:pPr>
            <a:endParaRPr lang="en-US" sz="1000" dirty="0" smtClean="0"/>
          </a:p>
          <a:p>
            <a:pPr>
              <a:defRPr/>
            </a:pPr>
            <a:r>
              <a:rPr lang="en-US" sz="2800" dirty="0"/>
              <a:t>IMPROVED; PROBLEM-FOCUSED: </a:t>
            </a:r>
            <a:r>
              <a:rPr lang="en-US" sz="2800" dirty="0" smtClean="0"/>
              <a:t>After the first injection of an immunotherapy program, you notice a large, red wheal on your patient’s arm. Then the patient begins coughing and expiratory wheezing. What series of interventions should you implement? Justify your interventions and their sequence. </a:t>
            </a:r>
            <a:endParaRPr lang="en-US" sz="2800" dirty="0"/>
          </a:p>
        </p:txBody>
      </p:sp>
    </p:spTree>
    <p:extLst>
      <p:ext uri="{BB962C8B-B14F-4D97-AF65-F5344CB8AC3E}">
        <p14:creationId xmlns:p14="http://schemas.microsoft.com/office/powerpoint/2010/main" val="40180828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Title 1"/>
          <p:cNvSpPr>
            <a:spLocks noGrp="1"/>
          </p:cNvSpPr>
          <p:nvPr>
            <p:ph type="title"/>
          </p:nvPr>
        </p:nvSpPr>
        <p:spPr>
          <a:xfrm flipV="1">
            <a:off x="685800" y="533400"/>
            <a:ext cx="7772400" cy="76200"/>
          </a:xfrm>
        </p:spPr>
        <p:txBody>
          <a:bodyPr/>
          <a:lstStyle/>
          <a:p>
            <a:endParaRPr lang="en-US" altLang="en-US" smtClean="0"/>
          </a:p>
        </p:txBody>
      </p:sp>
      <p:sp>
        <p:nvSpPr>
          <p:cNvPr id="3" name="Content Placeholder 2"/>
          <p:cNvSpPr>
            <a:spLocks noGrp="1"/>
          </p:cNvSpPr>
          <p:nvPr>
            <p:ph idx="1"/>
          </p:nvPr>
        </p:nvSpPr>
        <p:spPr>
          <a:xfrm>
            <a:off x="914400" y="1143000"/>
            <a:ext cx="7696200" cy="5486400"/>
          </a:xfrm>
        </p:spPr>
        <p:txBody>
          <a:bodyPr/>
          <a:lstStyle/>
          <a:p>
            <a:pPr>
              <a:defRPr/>
            </a:pPr>
            <a:r>
              <a:rPr lang="en-US" sz="2800" dirty="0" smtClean="0"/>
              <a:t>LOW-LEVEL: What is the relationship between education and income? To what extent has it changed recently?</a:t>
            </a:r>
          </a:p>
          <a:p>
            <a:pPr marL="0" indent="0">
              <a:buFontTx/>
              <a:buNone/>
              <a:defRPr/>
            </a:pPr>
            <a:endParaRPr lang="en-US" sz="1000" dirty="0" smtClean="0"/>
          </a:p>
          <a:p>
            <a:pPr>
              <a:defRPr/>
            </a:pPr>
            <a:r>
              <a:rPr lang="en-US" sz="2800" dirty="0" smtClean="0"/>
              <a:t>IMPROVED PARADOX-FOCUSED: The education of the working and middle classes has been increasing for decades while their income has been flat or decreasing for the past decade. How can you resolve this trend and the well-established positive relationship between education and income? (Consider other factors that may affect income.)</a:t>
            </a:r>
            <a:endParaRPr lang="en-US" sz="2800" dirty="0"/>
          </a:p>
        </p:txBody>
      </p:sp>
    </p:spTree>
    <p:extLst>
      <p:ext uri="{BB962C8B-B14F-4D97-AF65-F5344CB8AC3E}">
        <p14:creationId xmlns:p14="http://schemas.microsoft.com/office/powerpoint/2010/main" val="870866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Title 1"/>
          <p:cNvSpPr>
            <a:spLocks noGrp="1"/>
          </p:cNvSpPr>
          <p:nvPr>
            <p:ph type="title"/>
          </p:nvPr>
        </p:nvSpPr>
        <p:spPr>
          <a:xfrm>
            <a:off x="685800" y="609600"/>
            <a:ext cx="7772400" cy="228600"/>
          </a:xfrm>
        </p:spPr>
        <p:txBody>
          <a:bodyPr/>
          <a:lstStyle/>
          <a:p>
            <a:endParaRPr lang="en-US" altLang="en-US" smtClean="0"/>
          </a:p>
        </p:txBody>
      </p:sp>
      <p:sp>
        <p:nvSpPr>
          <p:cNvPr id="82947" name="Content Placeholder 2"/>
          <p:cNvSpPr>
            <a:spLocks noGrp="1"/>
          </p:cNvSpPr>
          <p:nvPr>
            <p:ph idx="1"/>
          </p:nvPr>
        </p:nvSpPr>
        <p:spPr>
          <a:xfrm>
            <a:off x="838200" y="2133600"/>
            <a:ext cx="7772400" cy="3505200"/>
          </a:xfrm>
        </p:spPr>
        <p:txBody>
          <a:bodyPr/>
          <a:lstStyle/>
          <a:p>
            <a:r>
              <a:rPr lang="en-US" altLang="en-US" sz="2800" dirty="0" smtClean="0"/>
              <a:t>VAGUE, LOW-LEVEL: What will happen to the hydrosphere, the geosphere, and the biosphere if a large amount of sulfur dioxide is released into the atmosphere?</a:t>
            </a:r>
          </a:p>
        </p:txBody>
      </p:sp>
    </p:spTree>
    <p:extLst>
      <p:ext uri="{BB962C8B-B14F-4D97-AF65-F5344CB8AC3E}">
        <p14:creationId xmlns:p14="http://schemas.microsoft.com/office/powerpoint/2010/main" val="1686804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itle 1"/>
          <p:cNvSpPr>
            <a:spLocks noGrp="1"/>
          </p:cNvSpPr>
          <p:nvPr>
            <p:ph type="title"/>
          </p:nvPr>
        </p:nvSpPr>
        <p:spPr>
          <a:xfrm>
            <a:off x="652463" y="228600"/>
            <a:ext cx="7772400" cy="1295400"/>
          </a:xfrm>
        </p:spPr>
        <p:txBody>
          <a:bodyPr/>
          <a:lstStyle/>
          <a:p>
            <a:pPr marL="342900" indent="-342900"/>
            <a:r>
              <a:rPr lang="en-US" altLang="en-US" sz="4600" b="1" smtClean="0"/>
              <a:t>Where CT </a:t>
            </a:r>
            <a:r>
              <a:rPr lang="en-US" altLang="en-US" sz="4600" b="1" i="1" smtClean="0"/>
              <a:t>Does</a:t>
            </a:r>
            <a:r>
              <a:rPr lang="en-US" altLang="en-US" sz="4600" b="1" smtClean="0"/>
              <a:t> Apply</a:t>
            </a:r>
          </a:p>
        </p:txBody>
      </p:sp>
      <p:sp>
        <p:nvSpPr>
          <p:cNvPr id="7171" name="Content Placeholder 2"/>
          <p:cNvSpPr>
            <a:spLocks noGrp="1"/>
          </p:cNvSpPr>
          <p:nvPr>
            <p:ph idx="1"/>
          </p:nvPr>
        </p:nvSpPr>
        <p:spPr>
          <a:xfrm>
            <a:off x="838200" y="1752600"/>
            <a:ext cx="7848600" cy="4724400"/>
          </a:xfrm>
        </p:spPr>
        <p:txBody>
          <a:bodyPr/>
          <a:lstStyle/>
          <a:p>
            <a:pPr marL="0" indent="0">
              <a:buFontTx/>
              <a:buNone/>
            </a:pPr>
            <a:r>
              <a:rPr lang="en-US" altLang="en-US" sz="3600" dirty="0" smtClean="0"/>
              <a:t>When  a “claim” may or may not be valid, complete, or the best possible. </a:t>
            </a:r>
          </a:p>
          <a:p>
            <a:pPr marL="0" indent="0">
              <a:buFontTx/>
              <a:buNone/>
            </a:pPr>
            <a:r>
              <a:rPr lang="en-US" altLang="en-US" sz="1500" dirty="0" smtClean="0"/>
              <a:t> </a:t>
            </a:r>
          </a:p>
          <a:p>
            <a:pPr marL="400050" lvl="1" indent="0">
              <a:buFontTx/>
              <a:buNone/>
            </a:pPr>
            <a:r>
              <a:rPr lang="en-US" altLang="en-US" sz="3000" dirty="0" smtClean="0"/>
              <a:t>“Claim” = belief, value, assumption, </a:t>
            </a:r>
            <a:r>
              <a:rPr lang="en-US" altLang="en-US" sz="3000" dirty="0"/>
              <a:t>theory, interpretation</a:t>
            </a:r>
            <a:r>
              <a:rPr lang="en-US" altLang="en-US" sz="3000" dirty="0" smtClean="0"/>
              <a:t>, problem definition, </a:t>
            </a:r>
            <a:r>
              <a:rPr lang="en-US" altLang="en-US" sz="3000" dirty="0"/>
              <a:t>analysis, generalization</a:t>
            </a:r>
            <a:r>
              <a:rPr lang="en-US" altLang="en-US" sz="3000" dirty="0" smtClean="0"/>
              <a:t>, viewpoint, contention, </a:t>
            </a:r>
            <a:r>
              <a:rPr lang="en-US" altLang="en-US" sz="3000" dirty="0"/>
              <a:t>opinion, hypothesis</a:t>
            </a:r>
            <a:r>
              <a:rPr lang="en-US" altLang="en-US" sz="3000" dirty="0" smtClean="0"/>
              <a:t>, solution, inference, decision, prediction, or conclusion – </a:t>
            </a:r>
            <a:r>
              <a:rPr lang="en-US" altLang="en-US" sz="3000" b="1" i="1" dirty="0" smtClean="0"/>
              <a:t>not</a:t>
            </a:r>
            <a:r>
              <a:rPr lang="en-US" altLang="en-US" sz="3000" dirty="0" smtClean="0"/>
              <a:t> a fact or agreed-upon definition.</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Title 1"/>
          <p:cNvSpPr>
            <a:spLocks noGrp="1"/>
          </p:cNvSpPr>
          <p:nvPr>
            <p:ph type="title"/>
          </p:nvPr>
        </p:nvSpPr>
        <p:spPr>
          <a:xfrm>
            <a:off x="669925" y="0"/>
            <a:ext cx="7772400" cy="228600"/>
          </a:xfrm>
        </p:spPr>
        <p:txBody>
          <a:bodyPr/>
          <a:lstStyle/>
          <a:p>
            <a:endParaRPr lang="en-US" altLang="en-US" smtClean="0"/>
          </a:p>
        </p:txBody>
      </p:sp>
      <p:sp>
        <p:nvSpPr>
          <p:cNvPr id="83971" name="Content Placeholder 2"/>
          <p:cNvSpPr>
            <a:spLocks noGrp="1"/>
          </p:cNvSpPr>
          <p:nvPr>
            <p:ph idx="1"/>
          </p:nvPr>
        </p:nvSpPr>
        <p:spPr>
          <a:xfrm>
            <a:off x="838200" y="838200"/>
            <a:ext cx="7848600" cy="5410200"/>
          </a:xfrm>
        </p:spPr>
        <p:txBody>
          <a:bodyPr/>
          <a:lstStyle/>
          <a:p>
            <a:endParaRPr lang="en-US" altLang="en-US" sz="2600" dirty="0" smtClean="0"/>
          </a:p>
          <a:p>
            <a:r>
              <a:rPr lang="en-US" altLang="en-US" sz="2600" dirty="0" smtClean="0"/>
              <a:t>IMPROVED; PROBLEM-FOCUSED:  Some geoscientists maintain that the mega-magna chamber below Yellowstone National Park is leaking increasing amounts of sulfur dioxide into the atmosphere and will cause a mass extinction within 70,000 years. They rest this claim on the mass extinction that happened 250 million years  ago. Why or why not do you accept this claim? To what extent are the </a:t>
            </a:r>
            <a:r>
              <a:rPr lang="en-US" altLang="en-US" sz="2600" dirty="0" err="1" smtClean="0"/>
              <a:t>hydrospheric</a:t>
            </a:r>
            <a:r>
              <a:rPr lang="en-US" altLang="en-US" sz="2600" dirty="0" smtClean="0"/>
              <a:t>,</a:t>
            </a:r>
            <a:r>
              <a:rPr lang="en-US" altLang="en-US" sz="2400" dirty="0" smtClean="0"/>
              <a:t> </a:t>
            </a:r>
            <a:r>
              <a:rPr lang="en-US" altLang="en-US" sz="2600" dirty="0" smtClean="0"/>
              <a:t>atmospheric, and </a:t>
            </a:r>
            <a:r>
              <a:rPr lang="en-US" altLang="en-US" sz="2600" dirty="0" err="1" smtClean="0"/>
              <a:t>biospheric</a:t>
            </a:r>
            <a:r>
              <a:rPr lang="en-US" altLang="en-US" sz="2600" dirty="0" smtClean="0"/>
              <a:t> conditions comparable to those </a:t>
            </a:r>
            <a:r>
              <a:rPr lang="en-US" altLang="en-US" sz="2600" dirty="0"/>
              <a:t>250 million years </a:t>
            </a:r>
            <a:r>
              <a:rPr lang="en-US" altLang="en-US" sz="2600" dirty="0" smtClean="0"/>
              <a:t>ago?    </a:t>
            </a:r>
          </a:p>
        </p:txBody>
      </p:sp>
    </p:spTree>
    <p:extLst>
      <p:ext uri="{BB962C8B-B14F-4D97-AF65-F5344CB8AC3E}">
        <p14:creationId xmlns:p14="http://schemas.microsoft.com/office/powerpoint/2010/main" val="390705098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1676400" y="533400"/>
            <a:ext cx="5867400" cy="1219200"/>
          </a:xfrm>
        </p:spPr>
        <p:txBody>
          <a:bodyPr/>
          <a:lstStyle/>
          <a:p>
            <a:pPr eaLnBrk="1" hangingPunct="1"/>
            <a:r>
              <a:rPr lang="en-US" altLang="en-US" sz="4000" b="1" dirty="0" smtClean="0"/>
              <a:t>Possible Reflective Meta-Assignments</a:t>
            </a:r>
            <a:r>
              <a:rPr lang="en-US" altLang="en-US" sz="4000" dirty="0" smtClean="0"/>
              <a:t/>
            </a:r>
            <a:br>
              <a:rPr lang="en-US" altLang="en-US" sz="4000" dirty="0" smtClean="0"/>
            </a:br>
            <a:endParaRPr lang="en-US" altLang="en-US" sz="4000" dirty="0" smtClean="0"/>
          </a:p>
        </p:txBody>
      </p:sp>
      <p:sp>
        <p:nvSpPr>
          <p:cNvPr id="84995" name="Rectangle 3"/>
          <p:cNvSpPr>
            <a:spLocks noGrp="1" noChangeArrowheads="1"/>
          </p:cNvSpPr>
          <p:nvPr>
            <p:ph type="body" idx="1"/>
          </p:nvPr>
        </p:nvSpPr>
        <p:spPr>
          <a:xfrm>
            <a:off x="-304800" y="1801813"/>
            <a:ext cx="8763000" cy="4419600"/>
          </a:xfrm>
        </p:spPr>
        <p:txBody>
          <a:bodyPr/>
          <a:lstStyle/>
          <a:p>
            <a:pPr lvl="2"/>
            <a:r>
              <a:rPr lang="en-US" altLang="en-US" sz="2600" i="1" smtClean="0"/>
              <a:t>How did you arrive at your response/solution?</a:t>
            </a:r>
            <a:endParaRPr lang="en-US" altLang="en-US" sz="2600" smtClean="0"/>
          </a:p>
          <a:p>
            <a:pPr lvl="2"/>
            <a:r>
              <a:rPr lang="en-US" altLang="en-US" sz="2600" i="1" smtClean="0"/>
              <a:t>How did you define the task/problem, decide which principles and concepts to apply, develop alternative approaches and solutions, and assess their feasibility, trade-offs, and relative worth?</a:t>
            </a:r>
            <a:endParaRPr lang="en-US" altLang="en-US" sz="2600" smtClean="0"/>
          </a:p>
          <a:p>
            <a:pPr lvl="2"/>
            <a:r>
              <a:rPr lang="en-US" altLang="en-US" sz="2600" i="1" smtClean="0"/>
              <a:t>How did you conduct your design/problem-solving/research process (steps taken, strategies used, problems encountered, how overcome)?</a:t>
            </a:r>
            <a:endParaRPr lang="en-US" altLang="en-US" sz="2600" smtClean="0"/>
          </a:p>
          <a:p>
            <a:pPr lvl="2"/>
            <a:r>
              <a:rPr lang="en-US" altLang="en-US" sz="2600" i="1" smtClean="0"/>
              <a:t>What skills did you use or improve, and when will they be useful in the future?</a:t>
            </a:r>
            <a:endParaRPr lang="en-US" altLang="en-US" sz="2600" smtClean="0"/>
          </a:p>
          <a:p>
            <a:pPr lvl="2"/>
            <a:endParaRPr lang="en-US" altLang="en-US" sz="2600" smtClean="0">
              <a:solidFill>
                <a:srgbClr val="FFC000"/>
              </a:solidFill>
            </a:endParaRPr>
          </a:p>
          <a:p>
            <a:pPr marL="0" indent="0">
              <a:buFontTx/>
              <a:buNone/>
            </a:pPr>
            <a:r>
              <a:rPr lang="en-US" altLang="en-US" sz="2800" smtClean="0"/>
              <a:t/>
            </a:r>
            <a:br>
              <a:rPr lang="en-US" altLang="en-US" sz="2800" smtClean="0"/>
            </a:br>
            <a:endParaRPr lang="en-US" altLang="en-US" sz="2800" smtClean="0"/>
          </a:p>
        </p:txBody>
      </p:sp>
    </p:spTree>
    <p:extLst>
      <p:ext uri="{BB962C8B-B14F-4D97-AF65-F5344CB8AC3E}">
        <p14:creationId xmlns:p14="http://schemas.microsoft.com/office/powerpoint/2010/main" val="99913507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533400" y="609600"/>
            <a:ext cx="8162925" cy="76200"/>
          </a:xfrm>
        </p:spPr>
        <p:txBody>
          <a:bodyPr/>
          <a:lstStyle/>
          <a:p>
            <a:pPr eaLnBrk="1" hangingPunct="1"/>
            <a:endParaRPr lang="en-US" altLang="en-US" sz="4000" smtClean="0"/>
          </a:p>
        </p:txBody>
      </p:sp>
      <p:sp>
        <p:nvSpPr>
          <p:cNvPr id="87043" name="Rectangle 3"/>
          <p:cNvSpPr>
            <a:spLocks noGrp="1" noChangeArrowheads="1"/>
          </p:cNvSpPr>
          <p:nvPr>
            <p:ph type="body" idx="1"/>
          </p:nvPr>
        </p:nvSpPr>
        <p:spPr>
          <a:xfrm>
            <a:off x="0" y="722313"/>
            <a:ext cx="8458200" cy="5715000"/>
          </a:xfrm>
        </p:spPr>
        <p:txBody>
          <a:bodyPr/>
          <a:lstStyle/>
          <a:p>
            <a:pPr lvl="2"/>
            <a:r>
              <a:rPr lang="en-US" altLang="en-US" sz="2600" i="1" dirty="0" smtClean="0"/>
              <a:t>Evaluate your strategies, performance, and success in achieving your goals. </a:t>
            </a:r>
            <a:endParaRPr lang="en-US" altLang="en-US" sz="2600" dirty="0" smtClean="0"/>
          </a:p>
          <a:p>
            <a:pPr lvl="2"/>
            <a:r>
              <a:rPr lang="en-US" altLang="en-US" sz="2600" i="1" dirty="0" smtClean="0"/>
              <a:t>What goals and strategies will guide your revision (if applicable)?</a:t>
            </a:r>
            <a:endParaRPr lang="en-US" altLang="en-US" sz="2600" dirty="0" smtClean="0"/>
          </a:p>
          <a:p>
            <a:pPr lvl="2"/>
            <a:r>
              <a:rPr lang="en-US" altLang="en-US" sz="2600" i="1" dirty="0" smtClean="0"/>
              <a:t>What learning value did this task have? What would you do differently?  </a:t>
            </a:r>
            <a:endParaRPr lang="en-US" altLang="en-US" sz="2600" dirty="0" smtClean="0"/>
          </a:p>
          <a:p>
            <a:pPr lvl="2"/>
            <a:r>
              <a:rPr lang="en-US" altLang="en-US" sz="2600" i="1" dirty="0" smtClean="0"/>
              <a:t>What part of the learning experience challenged what you thought about the subject? Did you find yourself resisting it? If so, how did you overcome your resistance?</a:t>
            </a:r>
            <a:endParaRPr lang="en-US" altLang="en-US" sz="2600" dirty="0" smtClean="0"/>
          </a:p>
          <a:p>
            <a:pPr lvl="2"/>
            <a:r>
              <a:rPr lang="en-US" altLang="en-US" sz="2600" i="1" dirty="0" smtClean="0"/>
              <a:t>What advice would you give next semester’s students before they do this assignment (preparation, strategies, pitfalls, value)?</a:t>
            </a:r>
            <a:endParaRPr lang="en-US" altLang="en-US" sz="2600" dirty="0" smtClean="0"/>
          </a:p>
          <a:p>
            <a:pPr marL="34925" indent="0">
              <a:buFontTx/>
              <a:buNone/>
            </a:pPr>
            <a:r>
              <a:rPr lang="en-US" altLang="en-US" sz="2600" dirty="0" smtClean="0">
                <a:solidFill>
                  <a:srgbClr val="FFC000"/>
                </a:solidFill>
              </a:rPr>
              <a:t>  </a:t>
            </a:r>
          </a:p>
        </p:txBody>
      </p:sp>
    </p:spTree>
    <p:extLst>
      <p:ext uri="{BB962C8B-B14F-4D97-AF65-F5344CB8AC3E}">
        <p14:creationId xmlns:p14="http://schemas.microsoft.com/office/powerpoint/2010/main" val="151940521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33400" y="685800"/>
            <a:ext cx="8162925" cy="228600"/>
          </a:xfrm>
        </p:spPr>
        <p:txBody>
          <a:bodyPr/>
          <a:lstStyle/>
          <a:p>
            <a:pPr eaLnBrk="1" hangingPunct="1"/>
            <a:r>
              <a:rPr lang="en-US" altLang="en-US" sz="4000" smtClean="0"/>
              <a:t/>
            </a:r>
            <a:br>
              <a:rPr lang="en-US" altLang="en-US" sz="4000" smtClean="0"/>
            </a:br>
            <a:endParaRPr lang="en-US" altLang="en-US" sz="4000" smtClean="0"/>
          </a:p>
        </p:txBody>
      </p:sp>
      <p:sp>
        <p:nvSpPr>
          <p:cNvPr id="31747" name="Rectangle 3"/>
          <p:cNvSpPr>
            <a:spLocks noGrp="1" noChangeArrowheads="1"/>
          </p:cNvSpPr>
          <p:nvPr>
            <p:ph type="body" idx="1"/>
          </p:nvPr>
        </p:nvSpPr>
        <p:spPr>
          <a:xfrm>
            <a:off x="554831" y="1066800"/>
            <a:ext cx="8120062" cy="5486400"/>
          </a:xfrm>
        </p:spPr>
        <p:txBody>
          <a:bodyPr/>
          <a:lstStyle/>
          <a:p>
            <a:pPr marL="34925" indent="0" algn="ctr">
              <a:buFont typeface="Wingdings 2" panose="05020102010507070707" pitchFamily="18" charset="2"/>
              <a:buNone/>
            </a:pPr>
            <a:r>
              <a:rPr lang="en-US" altLang="en-US" sz="3800" b="1" dirty="0" smtClean="0">
                <a:solidFill>
                  <a:schemeClr val="tx2"/>
                </a:solidFill>
              </a:rPr>
              <a:t>Think of a relevant, real-world problem or situation for your students to solve or resolve.</a:t>
            </a:r>
          </a:p>
          <a:p>
            <a:pPr marL="34925" indent="0" algn="ctr">
              <a:buFont typeface="Wingdings 2" panose="05020102010507070707" pitchFamily="18" charset="2"/>
              <a:buNone/>
            </a:pPr>
            <a:r>
              <a:rPr lang="en-US" altLang="en-US" sz="3000" dirty="0" smtClean="0">
                <a:solidFill>
                  <a:srgbClr val="FFC000"/>
                </a:solidFill>
              </a:rPr>
              <a:t> </a:t>
            </a:r>
            <a:r>
              <a:rPr lang="en-US" altLang="en-US" sz="2600" dirty="0" smtClean="0">
                <a:solidFill>
                  <a:srgbClr val="FFC000"/>
                </a:solidFill>
              </a:rPr>
              <a:t>   </a:t>
            </a:r>
          </a:p>
          <a:p>
            <a:pPr marL="0" lvl="1" indent="0" algn="ctr">
              <a:buFontTx/>
              <a:buNone/>
            </a:pPr>
            <a:r>
              <a:rPr lang="en-US" altLang="en-US" sz="3600" dirty="0" smtClean="0"/>
              <a:t>Choose an appropriate reflective meta-assignment (assignment “wrapper”) to raise your students’ awareness of their thinking while </a:t>
            </a:r>
            <a:r>
              <a:rPr lang="en-US" altLang="en-US" sz="3600" smtClean="0"/>
              <a:t>solving or resolving </a:t>
            </a:r>
            <a:r>
              <a:rPr lang="en-US" altLang="en-US" sz="3600" dirty="0" smtClean="0"/>
              <a:t>it.  </a:t>
            </a:r>
            <a:r>
              <a:rPr lang="en-US" altLang="en-US" dirty="0" smtClean="0"/>
              <a:t/>
            </a:r>
            <a:br>
              <a:rPr lang="en-US" altLang="en-US" dirty="0" smtClean="0"/>
            </a:br>
            <a:endParaRPr lang="en-US" altLang="en-US" dirty="0" smtClean="0"/>
          </a:p>
        </p:txBody>
      </p:sp>
    </p:spTree>
    <p:extLst>
      <p:ext uri="{BB962C8B-B14F-4D97-AF65-F5344CB8AC3E}">
        <p14:creationId xmlns:p14="http://schemas.microsoft.com/office/powerpoint/2010/main" val="9594126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524000" y="685800"/>
            <a:ext cx="5791200" cy="1401763"/>
          </a:xfrm>
        </p:spPr>
        <p:txBody>
          <a:bodyPr/>
          <a:lstStyle/>
          <a:p>
            <a:pPr eaLnBrk="1" hangingPunct="1"/>
            <a:r>
              <a:rPr lang="en-US" altLang="en-US" sz="4200" b="1" dirty="0" smtClean="0"/>
              <a:t>To Assess CT Questions and Tasks</a:t>
            </a:r>
          </a:p>
        </p:txBody>
      </p:sp>
      <p:sp>
        <p:nvSpPr>
          <p:cNvPr id="32771" name="Rectangle 3"/>
          <p:cNvSpPr>
            <a:spLocks noGrp="1" noChangeArrowheads="1"/>
          </p:cNvSpPr>
          <p:nvPr>
            <p:ph type="body" idx="1"/>
          </p:nvPr>
        </p:nvSpPr>
        <p:spPr>
          <a:xfrm>
            <a:off x="990600" y="2667000"/>
            <a:ext cx="7391400" cy="3581400"/>
          </a:xfrm>
        </p:spPr>
        <p:txBody>
          <a:bodyPr/>
          <a:lstStyle/>
          <a:p>
            <a:pPr eaLnBrk="1" hangingPunct="1">
              <a:defRPr/>
            </a:pPr>
            <a:r>
              <a:rPr lang="en-US" sz="3600" b="1" i="1" dirty="0" smtClean="0"/>
              <a:t>Analytical Rubric </a:t>
            </a:r>
            <a:r>
              <a:rPr lang="en-US" sz="3400" b="1" dirty="0" smtClean="0"/>
              <a:t>= </a:t>
            </a:r>
            <a:r>
              <a:rPr lang="en-US" sz="3400" dirty="0" smtClean="0"/>
              <a:t>an assessment/grading tool that lays out specific expectations for a piece of work and describes each level of performance quality on the selected assessment criteria/skills.</a:t>
            </a:r>
            <a:r>
              <a:rPr lang="en-US" sz="4000" dirty="0" smtClean="0"/>
              <a:t> </a:t>
            </a:r>
          </a:p>
          <a:p>
            <a:pPr marL="0" indent="0" eaLnBrk="1" hangingPunct="1">
              <a:buFont typeface="Arial" charset="0"/>
              <a:buNone/>
              <a:defRPr/>
            </a:pPr>
            <a:endParaRPr lang="en-US" sz="3800" dirty="0" smtClean="0">
              <a:cs typeface="Times New Roman" pitchFamily="18"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762000" y="838200"/>
            <a:ext cx="7620000" cy="990600"/>
          </a:xfrm>
        </p:spPr>
        <p:txBody>
          <a:bodyPr/>
          <a:lstStyle/>
          <a:p>
            <a:pPr eaLnBrk="1" hangingPunct="1"/>
            <a:r>
              <a:rPr lang="en-US" altLang="en-US" sz="4200" b="1" smtClean="0"/>
              <a:t>For Rubrics, Accept That:</a:t>
            </a:r>
            <a:r>
              <a:rPr lang="en-US" altLang="en-US" sz="4600" b="1" smtClean="0"/>
              <a:t> </a:t>
            </a:r>
            <a:r>
              <a:rPr lang="en-US" altLang="en-US" b="1" i="1" smtClean="0"/>
              <a:t/>
            </a:r>
            <a:br>
              <a:rPr lang="en-US" altLang="en-US" b="1" i="1" smtClean="0"/>
            </a:br>
            <a:endParaRPr lang="en-US" altLang="en-US" b="1" i="1" smtClean="0"/>
          </a:p>
        </p:txBody>
      </p:sp>
      <p:sp>
        <p:nvSpPr>
          <p:cNvPr id="54275" name="Rectangle 3"/>
          <p:cNvSpPr>
            <a:spLocks noGrp="1" noChangeArrowheads="1"/>
          </p:cNvSpPr>
          <p:nvPr>
            <p:ph type="body" idx="1"/>
          </p:nvPr>
        </p:nvSpPr>
        <p:spPr>
          <a:xfrm>
            <a:off x="609600" y="1828800"/>
            <a:ext cx="7924800" cy="4192588"/>
          </a:xfrm>
        </p:spPr>
        <p:txBody>
          <a:bodyPr/>
          <a:lstStyle/>
          <a:p>
            <a:pPr eaLnBrk="1" hangingPunct="1"/>
            <a:r>
              <a:rPr lang="en-US" altLang="en-US" dirty="0" smtClean="0"/>
              <a:t>You can’t assess/grade student work on every criterion/skill you can think of.  </a:t>
            </a:r>
          </a:p>
          <a:p>
            <a:pPr eaLnBrk="1" hangingPunct="1"/>
            <a:r>
              <a:rPr lang="en-US" altLang="en-US" dirty="0" smtClean="0"/>
              <a:t>Students can’t work on improving their performance on every criterion/skill. </a:t>
            </a:r>
            <a:r>
              <a:rPr lang="en-US" altLang="en-US" i="1" dirty="0" smtClean="0"/>
              <a:t>They don’t even know what those criteria/skills are.</a:t>
            </a:r>
            <a:r>
              <a:rPr lang="en-US" altLang="en-US" dirty="0" smtClean="0"/>
              <a:t> </a:t>
            </a:r>
          </a:p>
          <a:p>
            <a:pPr eaLnBrk="1" hangingPunct="1"/>
            <a:r>
              <a:rPr lang="en-US" altLang="en-US" dirty="0" smtClean="0"/>
              <a:t>You must chose </a:t>
            </a:r>
            <a:r>
              <a:rPr lang="en-US" altLang="en-US" u="sng" dirty="0" smtClean="0"/>
              <a:t>just </a:t>
            </a:r>
            <a:r>
              <a:rPr lang="en-US" altLang="en-US" sz="3000" u="sng" dirty="0" smtClean="0"/>
              <a:t>a few</a:t>
            </a:r>
            <a:r>
              <a:rPr lang="en-US" altLang="en-US" sz="3000" i="1" dirty="0" smtClean="0"/>
              <a:t> </a:t>
            </a:r>
            <a:r>
              <a:rPr lang="en-US" altLang="en-US" dirty="0" smtClean="0"/>
              <a:t>criteria/skills.</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381000" y="685800"/>
            <a:ext cx="8458200" cy="1676400"/>
          </a:xfrm>
        </p:spPr>
        <p:txBody>
          <a:bodyPr/>
          <a:lstStyle/>
          <a:p>
            <a:pPr eaLnBrk="1" hangingPunct="1"/>
            <a:r>
              <a:rPr lang="en-US" altLang="en-US" sz="4200" b="1" smtClean="0"/>
              <a:t>Step 1 : Choose CT Criteria Based on Your Outcomes.</a:t>
            </a:r>
          </a:p>
        </p:txBody>
      </p:sp>
      <p:sp>
        <p:nvSpPr>
          <p:cNvPr id="55299" name="Rectangle 3"/>
          <p:cNvSpPr>
            <a:spLocks noGrp="1" noChangeArrowheads="1"/>
          </p:cNvSpPr>
          <p:nvPr>
            <p:ph type="body" idx="1"/>
          </p:nvPr>
        </p:nvSpPr>
        <p:spPr>
          <a:xfrm>
            <a:off x="914400" y="2971800"/>
            <a:ext cx="7391400" cy="3276600"/>
          </a:xfrm>
        </p:spPr>
        <p:txBody>
          <a:bodyPr/>
          <a:lstStyle/>
          <a:p>
            <a:pPr eaLnBrk="1" hangingPunct="1">
              <a:lnSpc>
                <a:spcPct val="90000"/>
              </a:lnSpc>
              <a:buFontTx/>
              <a:buNone/>
            </a:pPr>
            <a:r>
              <a:rPr lang="en-US" altLang="en-US" dirty="0" smtClean="0"/>
              <a:t>   What CT skills/outcomes are most important for students to demonstrate in a given assignment or essay?  </a:t>
            </a:r>
          </a:p>
          <a:p>
            <a:pPr eaLnBrk="1" hangingPunct="1">
              <a:lnSpc>
                <a:spcPct val="90000"/>
              </a:lnSpc>
              <a:buFontTx/>
              <a:buNone/>
            </a:pPr>
            <a:endParaRPr lang="en-US" altLang="en-US" sz="700" dirty="0" smtClean="0"/>
          </a:p>
          <a:p>
            <a:pPr eaLnBrk="1" hangingPunct="1">
              <a:lnSpc>
                <a:spcPct val="90000"/>
              </a:lnSpc>
              <a:buFontTx/>
              <a:buNone/>
            </a:pPr>
            <a:r>
              <a:rPr lang="en-US" altLang="en-US" dirty="0" smtClean="0"/>
              <a:t>	What CT skills/outcomes is it supposed to assess? </a:t>
            </a:r>
          </a:p>
          <a:p>
            <a:pPr eaLnBrk="1" hangingPunct="1">
              <a:lnSpc>
                <a:spcPct val="90000"/>
              </a:lnSpc>
              <a:buFont typeface="Wingdings" panose="05000000000000000000" pitchFamily="2" charset="2"/>
              <a:buNone/>
            </a:pPr>
            <a:endParaRPr lang="en-US" altLang="en-US" sz="1200" dirty="0" smtClean="0"/>
          </a:p>
          <a:p>
            <a:pPr eaLnBrk="1" hangingPunct="1">
              <a:lnSpc>
                <a:spcPct val="90000"/>
              </a:lnSpc>
              <a:buFont typeface="Wingdings" panose="05000000000000000000" pitchFamily="2" charset="2"/>
              <a:buNone/>
            </a:pPr>
            <a:r>
              <a:rPr lang="en-US" altLang="en-US" sz="2600" i="1" dirty="0" smtClean="0"/>
              <a:t> </a:t>
            </a:r>
            <a:r>
              <a:rPr lang="en-US" altLang="en-US" sz="2400" dirty="0" smtClean="0">
                <a:solidFill>
                  <a:schemeClr val="tx2"/>
                </a:solidFill>
              </a:rPr>
              <a:t>  </a:t>
            </a:r>
            <a:endParaRPr lang="en-US" altLang="en-US" sz="1800" dirty="0" smtClean="0">
              <a:solidFill>
                <a:schemeClr val="tx2"/>
              </a:solidFill>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09600" y="609600"/>
            <a:ext cx="7705725" cy="1555750"/>
          </a:xfrm>
        </p:spPr>
        <p:txBody>
          <a:bodyPr/>
          <a:lstStyle/>
          <a:p>
            <a:pPr eaLnBrk="1" hangingPunct="1"/>
            <a:r>
              <a:rPr lang="en-US" altLang="en-US" sz="4200" b="1" smtClean="0"/>
              <a:t>Step 2:  Define Levels and Their Values. </a:t>
            </a:r>
          </a:p>
        </p:txBody>
      </p:sp>
      <p:sp>
        <p:nvSpPr>
          <p:cNvPr id="56323" name="Rectangle 3"/>
          <p:cNvSpPr>
            <a:spLocks noGrp="1" noChangeArrowheads="1"/>
          </p:cNvSpPr>
          <p:nvPr>
            <p:ph type="body" idx="1"/>
          </p:nvPr>
        </p:nvSpPr>
        <p:spPr>
          <a:xfrm>
            <a:off x="685800" y="2667000"/>
            <a:ext cx="8077200" cy="3352800"/>
          </a:xfrm>
        </p:spPr>
        <p:txBody>
          <a:bodyPr/>
          <a:lstStyle/>
          <a:p>
            <a:pPr eaLnBrk="1" hangingPunct="1">
              <a:lnSpc>
                <a:spcPct val="90000"/>
              </a:lnSpc>
            </a:pPr>
            <a:r>
              <a:rPr lang="en-US" altLang="en-US" smtClean="0"/>
              <a:t>Number or range of points for each level</a:t>
            </a:r>
          </a:p>
          <a:p>
            <a:pPr eaLnBrk="1" hangingPunct="1">
              <a:lnSpc>
                <a:spcPct val="90000"/>
              </a:lnSpc>
            </a:pPr>
            <a:r>
              <a:rPr lang="en-US" altLang="en-US" smtClean="0"/>
              <a:t>Grades (A, B, C, etc. or 4.0. 3.7, 3.3, etc.)</a:t>
            </a:r>
          </a:p>
          <a:p>
            <a:pPr eaLnBrk="1" hangingPunct="1">
              <a:lnSpc>
                <a:spcPct val="90000"/>
              </a:lnSpc>
            </a:pPr>
            <a:r>
              <a:rPr lang="en-US" altLang="en-US" smtClean="0"/>
              <a:t>Descriptive levels (e.g., high, average, low mastery; exemplary, competent, developing, unacceptable)</a:t>
            </a:r>
          </a:p>
          <a:p>
            <a:pPr eaLnBrk="1" hangingPunct="1">
              <a:lnSpc>
                <a:spcPct val="90000"/>
              </a:lnSpc>
            </a:pPr>
            <a:r>
              <a:rPr lang="en-US" altLang="en-US" smtClean="0"/>
              <a:t>Combination</a:t>
            </a:r>
          </a:p>
          <a:p>
            <a:pPr eaLnBrk="1" hangingPunct="1">
              <a:lnSpc>
                <a:spcPct val="90000"/>
              </a:lnSpc>
              <a:buFont typeface="Wingdings" panose="05000000000000000000" pitchFamily="2" charset="2"/>
              <a:buNone/>
            </a:pPr>
            <a:endParaRPr lang="en-US" altLang="en-US" sz="1200" smtClean="0">
              <a:solidFill>
                <a:schemeClr val="tx2"/>
              </a:solidFill>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533400" y="685800"/>
            <a:ext cx="8229600" cy="2011363"/>
          </a:xfrm>
        </p:spPr>
        <p:txBody>
          <a:bodyPr/>
          <a:lstStyle/>
          <a:p>
            <a:pPr eaLnBrk="1" hangingPunct="1"/>
            <a:r>
              <a:rPr lang="en-US" altLang="en-US" sz="4200" b="1" smtClean="0"/>
              <a:t>Step 3: Describe the Performance for Each Level on Each Criterion.</a:t>
            </a:r>
          </a:p>
        </p:txBody>
      </p:sp>
      <p:sp>
        <p:nvSpPr>
          <p:cNvPr id="43011" name="Rectangle 3"/>
          <p:cNvSpPr>
            <a:spLocks noGrp="1" noChangeArrowheads="1"/>
          </p:cNvSpPr>
          <p:nvPr>
            <p:ph type="body" idx="1"/>
          </p:nvPr>
        </p:nvSpPr>
        <p:spPr>
          <a:xfrm>
            <a:off x="609600" y="3124200"/>
            <a:ext cx="7924800" cy="3505200"/>
          </a:xfrm>
        </p:spPr>
        <p:txBody>
          <a:bodyPr/>
          <a:lstStyle/>
          <a:p>
            <a:pPr eaLnBrk="1" hangingPunct="1">
              <a:defRPr/>
            </a:pPr>
            <a:r>
              <a:rPr lang="en-US" dirty="0" smtClean="0"/>
              <a:t>Usually in a table in sentences, phrases, or lists; “all or most…” alternative.</a:t>
            </a:r>
          </a:p>
          <a:p>
            <a:pPr marL="0" indent="0" eaLnBrk="1" hangingPunct="1">
              <a:buFontTx/>
              <a:buNone/>
              <a:defRPr/>
            </a:pPr>
            <a:endParaRPr lang="en-US" sz="900" dirty="0" smtClean="0"/>
          </a:p>
          <a:p>
            <a:pPr eaLnBrk="1" hangingPunct="1">
              <a:defRPr/>
            </a:pPr>
            <a:r>
              <a:rPr lang="en-US" dirty="0" smtClean="0"/>
              <a:t>Write out descriptions of each level of performance on each assessment criterion. </a:t>
            </a:r>
            <a:r>
              <a:rPr lang="en-US" sz="2200" dirty="0"/>
              <a:t>	</a:t>
            </a:r>
            <a:r>
              <a:rPr lang="en-US" sz="2700" dirty="0" smtClean="0">
                <a:solidFill>
                  <a:schemeClr val="tx2"/>
                </a:solidFill>
              </a:rPr>
              <a:t>	</a:t>
            </a:r>
            <a:r>
              <a:rPr lang="en-US" sz="2700" dirty="0" smtClean="0">
                <a:solidFill>
                  <a:srgbClr val="FFC000"/>
                </a:solidFill>
              </a:rPr>
              <a:t>	</a:t>
            </a:r>
            <a:endParaRPr lang="en-US" sz="2700" dirty="0">
              <a:solidFill>
                <a:srgbClr val="FFC000"/>
              </a:solidFill>
            </a:endParaRPr>
          </a:p>
          <a:p>
            <a:pPr marL="0" indent="0" eaLnBrk="1" hangingPunct="1">
              <a:buFont typeface="Arial" charset="0"/>
              <a:buNone/>
              <a:defRPr/>
            </a:pPr>
            <a:endParaRPr lang="en-US" sz="2700" dirty="0"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381000"/>
          </a:xfrm>
        </p:spPr>
        <p:txBody>
          <a:bodyPr/>
          <a:lstStyle/>
          <a:p>
            <a:endParaRPr lang="en-US" dirty="0"/>
          </a:p>
        </p:txBody>
      </p:sp>
      <p:sp>
        <p:nvSpPr>
          <p:cNvPr id="3" name="Content Placeholder 2"/>
          <p:cNvSpPr>
            <a:spLocks noGrp="1"/>
          </p:cNvSpPr>
          <p:nvPr>
            <p:ph idx="1"/>
          </p:nvPr>
        </p:nvSpPr>
        <p:spPr>
          <a:xfrm>
            <a:off x="762000" y="1600200"/>
            <a:ext cx="7696200" cy="4114800"/>
          </a:xfrm>
        </p:spPr>
        <p:txBody>
          <a:bodyPr/>
          <a:lstStyle/>
          <a:p>
            <a:r>
              <a:rPr lang="en-US" dirty="0" smtClean="0"/>
              <a:t>Look to </a:t>
            </a:r>
            <a:r>
              <a:rPr lang="en-US" dirty="0"/>
              <a:t>CT VALUE </a:t>
            </a:r>
            <a:r>
              <a:rPr lang="en-US" dirty="0" smtClean="0"/>
              <a:t>Rubric for ways to phrase descriptions. </a:t>
            </a:r>
            <a:r>
              <a:rPr lang="en-US" sz="2600" dirty="0" smtClean="0">
                <a:solidFill>
                  <a:schemeClr val="accent1">
                    <a:lumMod val="60000"/>
                    <a:lumOff val="40000"/>
                  </a:schemeClr>
                </a:solidFill>
              </a:rPr>
              <a:t>(See last page of Supplementary Material for locations of rubric and phraseology alternatives.)</a:t>
            </a:r>
          </a:p>
          <a:p>
            <a:pPr marL="0" indent="0">
              <a:buNone/>
            </a:pPr>
            <a:endParaRPr lang="en-US" sz="900" dirty="0" smtClean="0">
              <a:solidFill>
                <a:schemeClr val="accent1">
                  <a:lumMod val="60000"/>
                  <a:lumOff val="40000"/>
                </a:schemeClr>
              </a:solidFill>
            </a:endParaRPr>
          </a:p>
          <a:p>
            <a:r>
              <a:rPr lang="en-US" dirty="0" smtClean="0"/>
              <a:t>Connect descriptions to CT VALUE Rubric to yield artifacts for institutional assessment. </a:t>
            </a:r>
            <a:endParaRPr lang="en-US" dirty="0"/>
          </a:p>
        </p:txBody>
      </p:sp>
    </p:spTree>
    <p:extLst>
      <p:ext uri="{BB962C8B-B14F-4D97-AF65-F5344CB8AC3E}">
        <p14:creationId xmlns:p14="http://schemas.microsoft.com/office/powerpoint/2010/main" val="782766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itle 1"/>
          <p:cNvSpPr>
            <a:spLocks noGrp="1"/>
          </p:cNvSpPr>
          <p:nvPr>
            <p:ph type="title"/>
          </p:nvPr>
        </p:nvSpPr>
        <p:spPr>
          <a:xfrm>
            <a:off x="685800" y="609600"/>
            <a:ext cx="7772400" cy="1295400"/>
          </a:xfrm>
        </p:spPr>
        <p:txBody>
          <a:bodyPr/>
          <a:lstStyle/>
          <a:p>
            <a:pPr marL="342900" indent="-342900"/>
            <a:r>
              <a:rPr lang="en-US" altLang="en-US" sz="4600" b="1" smtClean="0"/>
              <a:t>Why a “Claim” May Be Questionable</a:t>
            </a:r>
          </a:p>
        </p:txBody>
      </p:sp>
      <p:sp>
        <p:nvSpPr>
          <p:cNvPr id="8195" name="Content Placeholder 2"/>
          <p:cNvSpPr>
            <a:spLocks noGrp="1"/>
          </p:cNvSpPr>
          <p:nvPr>
            <p:ph idx="1"/>
          </p:nvPr>
        </p:nvSpPr>
        <p:spPr>
          <a:xfrm>
            <a:off x="838200" y="2362200"/>
            <a:ext cx="7620000" cy="4191000"/>
          </a:xfrm>
        </p:spPr>
        <p:txBody>
          <a:bodyPr/>
          <a:lstStyle/>
          <a:p>
            <a:pPr marL="0" indent="0"/>
            <a:r>
              <a:rPr lang="en-US" altLang="en-US" sz="3800" dirty="0" smtClean="0"/>
              <a:t> </a:t>
            </a:r>
            <a:r>
              <a:rPr lang="en-US" altLang="en-US" dirty="0" smtClean="0"/>
              <a:t>Evidence is uncertain, ambiguous, or contradictory.</a:t>
            </a:r>
          </a:p>
          <a:p>
            <a:pPr marL="0" indent="0"/>
            <a:r>
              <a:rPr lang="en-US" altLang="en-US" dirty="0" smtClean="0"/>
              <a:t> Multiple respectable claims exist </a:t>
            </a:r>
            <a:r>
              <a:rPr lang="en-US" altLang="en-US" sz="2800" dirty="0" smtClean="0"/>
              <a:t>(issues of disagreement, debate, controversy).</a:t>
            </a:r>
          </a:p>
          <a:p>
            <a:pPr marL="0" indent="0"/>
            <a:r>
              <a:rPr lang="en-US" altLang="en-US" sz="3300" dirty="0" smtClean="0"/>
              <a:t> </a:t>
            </a:r>
            <a:r>
              <a:rPr lang="en-US" altLang="en-US" dirty="0" smtClean="0"/>
              <a:t>Source is suspect.</a:t>
            </a:r>
          </a:p>
          <a:p>
            <a:pPr marL="0" indent="0"/>
            <a:r>
              <a:rPr lang="en-US" altLang="en-US" dirty="0" smtClean="0"/>
              <a:t> Evaluation process is unclear. </a:t>
            </a:r>
          </a:p>
          <a:p>
            <a:pPr marL="0" indent="0">
              <a:buNone/>
            </a:pPr>
            <a:r>
              <a:rPr lang="en-US" altLang="en-US" i="1" dirty="0"/>
              <a:t>	</a:t>
            </a:r>
            <a:r>
              <a:rPr lang="en-US" altLang="en-US" i="1" dirty="0" smtClean="0"/>
              <a:t>	   Other reasons?</a:t>
            </a:r>
            <a:r>
              <a:rPr lang="en-US" altLang="en-US" dirty="0" smtClean="0"/>
              <a:t> </a:t>
            </a:r>
            <a:endParaRPr lang="en-US" altLang="en-US" i="1" dirty="0" smtClean="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52400" y="304800"/>
            <a:ext cx="8686800" cy="1371600"/>
          </a:xfrm>
        </p:spPr>
        <p:txBody>
          <a:bodyPr/>
          <a:lstStyle/>
          <a:p>
            <a:pPr eaLnBrk="1" hangingPunct="1"/>
            <a:r>
              <a:rPr lang="en-US" altLang="en-US" sz="4200" b="1" smtClean="0"/>
              <a:t>Step 4: Use Rubric to Teach.</a:t>
            </a:r>
          </a:p>
        </p:txBody>
      </p:sp>
      <p:sp>
        <p:nvSpPr>
          <p:cNvPr id="27651" name="Rectangle 3"/>
          <p:cNvSpPr>
            <a:spLocks noGrp="1" noChangeArrowheads="1"/>
          </p:cNvSpPr>
          <p:nvPr>
            <p:ph type="body" idx="1"/>
          </p:nvPr>
        </p:nvSpPr>
        <p:spPr>
          <a:xfrm>
            <a:off x="914400" y="2057400"/>
            <a:ext cx="7391400" cy="4191000"/>
          </a:xfrm>
        </p:spPr>
        <p:txBody>
          <a:bodyPr/>
          <a:lstStyle/>
          <a:p>
            <a:pPr eaLnBrk="1" hangingPunct="1">
              <a:lnSpc>
                <a:spcPct val="90000"/>
              </a:lnSpc>
              <a:defRPr/>
            </a:pPr>
            <a:r>
              <a:rPr lang="en-US" sz="3300" dirty="0" smtClean="0"/>
              <a:t>Distribute and explain your rubric to students as part of assignment or essay test instructions.</a:t>
            </a:r>
          </a:p>
          <a:p>
            <a:pPr marL="0" indent="0" eaLnBrk="1" hangingPunct="1">
              <a:lnSpc>
                <a:spcPct val="90000"/>
              </a:lnSpc>
              <a:buFontTx/>
              <a:buNone/>
              <a:defRPr/>
            </a:pPr>
            <a:endParaRPr lang="en-US" sz="900" dirty="0" smtClean="0"/>
          </a:p>
          <a:p>
            <a:pPr eaLnBrk="1" hangingPunct="1">
              <a:lnSpc>
                <a:spcPct val="90000"/>
              </a:lnSpc>
              <a:defRPr/>
            </a:pPr>
            <a:r>
              <a:rPr lang="en-US" sz="3300" dirty="0" smtClean="0"/>
              <a:t>Teach analysis and evaluation:    Best to have students in groups use rubric to grade models of varying quality. </a:t>
            </a:r>
          </a:p>
          <a:p>
            <a:pPr eaLnBrk="1" hangingPunct="1">
              <a:lnSpc>
                <a:spcPct val="90000"/>
              </a:lnSpc>
              <a:buFont typeface="Wingdings" pitchFamily="2" charset="2"/>
              <a:buNone/>
              <a:defRPr/>
            </a:pPr>
            <a:endParaRPr lang="en-US" sz="3300" dirty="0"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52400" y="1066800"/>
            <a:ext cx="8915400" cy="990600"/>
          </a:xfrm>
        </p:spPr>
        <p:txBody>
          <a:bodyPr/>
          <a:lstStyle/>
          <a:p>
            <a:pPr eaLnBrk="1" hangingPunct="1"/>
            <a:r>
              <a:rPr lang="en-US" altLang="en-US" sz="4200" b="1" smtClean="0"/>
              <a:t>Step 5:  Use Rubric to Assess. </a:t>
            </a:r>
            <a:r>
              <a:rPr lang="en-US" altLang="en-US" sz="4800" b="1" smtClean="0"/>
              <a:t/>
            </a:r>
            <a:br>
              <a:rPr lang="en-US" altLang="en-US" sz="4800" b="1" smtClean="0"/>
            </a:br>
            <a:endParaRPr lang="en-US" altLang="en-US" sz="4800" smtClean="0"/>
          </a:p>
        </p:txBody>
      </p:sp>
      <p:sp>
        <p:nvSpPr>
          <p:cNvPr id="33795" name="Rectangle 3"/>
          <p:cNvSpPr>
            <a:spLocks noGrp="1" noChangeArrowheads="1"/>
          </p:cNvSpPr>
          <p:nvPr>
            <p:ph type="body" idx="1"/>
          </p:nvPr>
        </p:nvSpPr>
        <p:spPr>
          <a:xfrm>
            <a:off x="609600" y="2057400"/>
            <a:ext cx="8305800" cy="4224338"/>
          </a:xfrm>
        </p:spPr>
        <p:txBody>
          <a:bodyPr/>
          <a:lstStyle/>
          <a:p>
            <a:pPr marL="609600" indent="-609600" eaLnBrk="1" hangingPunct="1">
              <a:lnSpc>
                <a:spcPct val="90000"/>
              </a:lnSpc>
              <a:buFont typeface="Wingdings" pitchFamily="2" charset="2"/>
              <a:buNone/>
              <a:defRPr/>
            </a:pPr>
            <a:endParaRPr lang="en-US" sz="900" b="1" dirty="0" smtClean="0"/>
          </a:p>
          <a:p>
            <a:pPr eaLnBrk="1" hangingPunct="1">
              <a:lnSpc>
                <a:spcPct val="90000"/>
              </a:lnSpc>
              <a:defRPr/>
            </a:pPr>
            <a:r>
              <a:rPr lang="en-US" dirty="0" smtClean="0"/>
              <a:t>Have students submit rubric with their work.</a:t>
            </a:r>
          </a:p>
          <a:p>
            <a:pPr eaLnBrk="1" hangingPunct="1">
              <a:lnSpc>
                <a:spcPct val="90000"/>
              </a:lnSpc>
              <a:defRPr/>
            </a:pPr>
            <a:endParaRPr lang="en-US" sz="900" dirty="0" smtClean="0"/>
          </a:p>
          <a:p>
            <a:pPr eaLnBrk="1" hangingPunct="1">
              <a:lnSpc>
                <a:spcPct val="90000"/>
              </a:lnSpc>
              <a:defRPr/>
            </a:pPr>
            <a:r>
              <a:rPr lang="en-US" dirty="0" smtClean="0"/>
              <a:t>Mark relevant descriptors on rubric and write comments on work, </a:t>
            </a:r>
            <a:r>
              <a:rPr lang="en-US" i="1" dirty="0" smtClean="0"/>
              <a:t>as time permits</a:t>
            </a:r>
            <a:r>
              <a:rPr lang="en-US" dirty="0" smtClean="0"/>
              <a:t>.</a:t>
            </a:r>
          </a:p>
          <a:p>
            <a:pPr eaLnBrk="1" hangingPunct="1">
              <a:lnSpc>
                <a:spcPct val="90000"/>
              </a:lnSpc>
              <a:defRPr/>
            </a:pPr>
            <a:endParaRPr lang="en-US" sz="900" dirty="0" smtClean="0"/>
          </a:p>
          <a:p>
            <a:pPr eaLnBrk="1" hangingPunct="1">
              <a:lnSpc>
                <a:spcPct val="90000"/>
              </a:lnSpc>
              <a:defRPr/>
            </a:pPr>
            <a:r>
              <a:rPr lang="en-US" dirty="0" smtClean="0"/>
              <a:t>Demand any grade challenges in</a:t>
            </a:r>
            <a:r>
              <a:rPr lang="en-US" i="1" dirty="0" smtClean="0"/>
              <a:t> writing </a:t>
            </a:r>
            <a:r>
              <a:rPr lang="en-US" dirty="0" smtClean="0"/>
              <a:t>with </a:t>
            </a:r>
            <a:r>
              <a:rPr lang="en-US" i="1" dirty="0" smtClean="0"/>
              <a:t>justifications</a:t>
            </a:r>
            <a:r>
              <a:rPr lang="en-US" dirty="0" smtClean="0"/>
              <a:t> within a tight time limit</a:t>
            </a:r>
            <a:r>
              <a:rPr lang="en-US" i="1" dirty="0" smtClean="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p:cNvSpPr>
            <a:spLocks noGrp="1"/>
          </p:cNvSpPr>
          <p:nvPr>
            <p:ph type="title"/>
          </p:nvPr>
        </p:nvSpPr>
        <p:spPr>
          <a:xfrm flipV="1">
            <a:off x="1905000" y="609600"/>
            <a:ext cx="4800600" cy="76200"/>
          </a:xfrm>
        </p:spPr>
        <p:txBody>
          <a:bodyPr/>
          <a:lstStyle/>
          <a:p>
            <a:pPr algn="l"/>
            <a:endParaRPr lang="en-US" altLang="en-US" sz="4800" i="1" smtClean="0"/>
          </a:p>
        </p:txBody>
      </p:sp>
      <p:sp>
        <p:nvSpPr>
          <p:cNvPr id="9219" name="Content Placeholder 2"/>
          <p:cNvSpPr>
            <a:spLocks noGrp="1"/>
          </p:cNvSpPr>
          <p:nvPr>
            <p:ph idx="1"/>
          </p:nvPr>
        </p:nvSpPr>
        <p:spPr>
          <a:xfrm>
            <a:off x="1219200" y="1600200"/>
            <a:ext cx="7239000" cy="3733800"/>
          </a:xfrm>
        </p:spPr>
        <p:txBody>
          <a:bodyPr/>
          <a:lstStyle/>
          <a:p>
            <a:pPr marL="0" indent="0">
              <a:buFontTx/>
              <a:buNone/>
            </a:pPr>
            <a:r>
              <a:rPr lang="en-US" altLang="en-US" sz="3800" dirty="0" smtClean="0"/>
              <a:t>What content in your courses relies on “claims” that may or may not be valid, complete, or the best possible? (Look for areas of  uncertainty or future predictions.)</a:t>
            </a:r>
          </a:p>
          <a:p>
            <a:pPr marL="0" indent="0">
              <a:buFontTx/>
              <a:buNone/>
            </a:pPr>
            <a:endParaRPr lang="en-US" altLang="en-US" sz="4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Title 1"/>
          <p:cNvSpPr>
            <a:spLocks noGrp="1"/>
          </p:cNvSpPr>
          <p:nvPr>
            <p:ph type="title"/>
          </p:nvPr>
        </p:nvSpPr>
        <p:spPr>
          <a:xfrm>
            <a:off x="381000" y="304800"/>
            <a:ext cx="8077200" cy="1143000"/>
          </a:xfrm>
        </p:spPr>
        <p:txBody>
          <a:bodyPr/>
          <a:lstStyle/>
          <a:p>
            <a:r>
              <a:rPr lang="en-US" altLang="en-US" sz="4000" b="1" smtClean="0"/>
              <a:t>Many Different CT Frameworks</a:t>
            </a:r>
          </a:p>
        </p:txBody>
      </p:sp>
      <p:sp>
        <p:nvSpPr>
          <p:cNvPr id="10243" name="Content Placeholder 2"/>
          <p:cNvSpPr>
            <a:spLocks noGrp="1"/>
          </p:cNvSpPr>
          <p:nvPr>
            <p:ph idx="1"/>
          </p:nvPr>
        </p:nvSpPr>
        <p:spPr>
          <a:xfrm>
            <a:off x="304800" y="1676400"/>
            <a:ext cx="8077200" cy="4800600"/>
          </a:xfrm>
        </p:spPr>
        <p:txBody>
          <a:bodyPr/>
          <a:lstStyle/>
          <a:p>
            <a:pPr lvl="1"/>
            <a:r>
              <a:rPr lang="en-US" altLang="en-US" dirty="0" smtClean="0"/>
              <a:t>Brookfield (focus on assumptions)</a:t>
            </a:r>
          </a:p>
          <a:p>
            <a:pPr lvl="1"/>
            <a:r>
              <a:rPr lang="en-US" altLang="en-US" dirty="0" smtClean="0"/>
              <a:t>Higher-level cognitive operations in Bloom’s Taxonomy</a:t>
            </a:r>
          </a:p>
          <a:p>
            <a:pPr lvl="1"/>
            <a:r>
              <a:rPr lang="en-US" altLang="en-US" dirty="0" smtClean="0"/>
              <a:t>Perry’s Stages of UG Cognitive Development </a:t>
            </a:r>
          </a:p>
          <a:p>
            <a:pPr lvl="1"/>
            <a:r>
              <a:rPr lang="en-US" altLang="en-US" dirty="0" smtClean="0"/>
              <a:t>Halpern (cognitive psychology)</a:t>
            </a:r>
          </a:p>
          <a:p>
            <a:pPr lvl="1"/>
            <a:r>
              <a:rPr lang="en-US" altLang="en-US" dirty="0" smtClean="0"/>
              <a:t>Wolcott (&amp; Lynch) – Steps to More Complex/ Critical Thinking</a:t>
            </a:r>
          </a:p>
          <a:p>
            <a:pPr lvl="1"/>
            <a:r>
              <a:rPr lang="en-US" altLang="en-US" dirty="0" smtClean="0"/>
              <a:t>Paul &amp; Elder, Foundation</a:t>
            </a:r>
            <a:r>
              <a:rPr lang="en-US" altLang="en-US" sz="2500" dirty="0" smtClean="0"/>
              <a:t> for </a:t>
            </a:r>
            <a:r>
              <a:rPr lang="en-US" altLang="en-US" dirty="0" smtClean="0"/>
              <a:t>Critical Thinking</a:t>
            </a:r>
          </a:p>
          <a:p>
            <a:pPr lvl="1"/>
            <a:r>
              <a:rPr lang="en-US" altLang="en-US" dirty="0" err="1" smtClean="0"/>
              <a:t>Facione</a:t>
            </a:r>
            <a:r>
              <a:rPr lang="en-US" altLang="en-US" dirty="0" smtClean="0"/>
              <a:t> and Delphi Report</a:t>
            </a:r>
          </a:p>
          <a:p>
            <a:pPr marL="0" indent="0">
              <a:buFontTx/>
              <a:buNone/>
            </a:pPr>
            <a:endParaRPr lang="en-US" altLang="en-US" dirty="0" smtClean="0"/>
          </a:p>
        </p:txBody>
      </p:sp>
    </p:spTree>
  </p:cSld>
  <p:clrMapOvr>
    <a:masterClrMapping/>
  </p:clrMapOvr>
</p:sld>
</file>

<file path=ppt/theme/theme1.xml><?xml version="1.0" encoding="utf-8"?>
<a:theme xmlns:a="http://schemas.openxmlformats.org/drawingml/2006/main" name="Pulse">
  <a:themeElements>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ulse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Pulse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Pulse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Pulse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Pulse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4280</TotalTime>
  <Words>2829</Words>
  <Application>Microsoft Office PowerPoint</Application>
  <PresentationFormat>On-screen Show (4:3)</PresentationFormat>
  <Paragraphs>403</Paragraphs>
  <Slides>71</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71</vt:i4>
      </vt:variant>
    </vt:vector>
  </HeadingPairs>
  <TitlesOfParts>
    <vt:vector size="77" baseType="lpstr">
      <vt:lpstr>Arial</vt:lpstr>
      <vt:lpstr>Calibri</vt:lpstr>
      <vt:lpstr>Times New Roman</vt:lpstr>
      <vt:lpstr>Wingdings</vt:lpstr>
      <vt:lpstr>Wingdings 2</vt:lpstr>
      <vt:lpstr>Pulse</vt:lpstr>
      <vt:lpstr>Critical Thinking Unmasked: How to Infuse It into a Discipline-Based Course</vt:lpstr>
      <vt:lpstr>Outcomes for You</vt:lpstr>
      <vt:lpstr>PowerPoint Presentation</vt:lpstr>
      <vt:lpstr>PowerPoint Presentation</vt:lpstr>
      <vt:lpstr>Where CT doesn’t apply</vt:lpstr>
      <vt:lpstr>Where CT Does Apply</vt:lpstr>
      <vt:lpstr>Why a “Claim” May Be Questionable</vt:lpstr>
      <vt:lpstr>PowerPoint Presentation</vt:lpstr>
      <vt:lpstr>Many Different CT Frameworks</vt:lpstr>
      <vt:lpstr>Points of Overlap</vt:lpstr>
      <vt:lpstr> For examples: Paul &amp; Elder’s  “Intellectual Traits” of Character </vt:lpstr>
      <vt:lpstr>Facione’s and Delphi Group’s Dispositions Toward CT </vt:lpstr>
      <vt:lpstr>PowerPoint Presentation</vt:lpstr>
      <vt:lpstr>Halpern’s Dispositions (Self-Regulated Learning) </vt:lpstr>
      <vt:lpstr>Emotional Health to Counter “Psycho-logical Fallacies” (Nilson 1997)</vt:lpstr>
      <vt:lpstr>PowerPoint Presentation</vt:lpstr>
      <vt:lpstr>Must Have CT  Learning Outcomes</vt:lpstr>
      <vt:lpstr>General CT Skills 1. According to Facione http://www.insightassessment.com/Products/Critical-Thinking-Skills-Tests/California-Critical-Thinking-Skills-Test-CCTST   (Supplementary Material) </vt:lpstr>
      <vt:lpstr>2. According to Halpern</vt:lpstr>
      <vt:lpstr>Discipline-Relevant CT Skills/Outcomes  (Supplementary Material)</vt:lpstr>
      <vt:lpstr>Basic Teaching Principles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Mistakes to Avoid</vt:lpstr>
      <vt:lpstr>Assessments Should Mirror Outcomes. </vt:lpstr>
      <vt:lpstr>That is …. </vt:lpstr>
      <vt:lpstr>Assessment Guidelines</vt:lpstr>
      <vt:lpstr>PowerPoint Presentation</vt:lpstr>
      <vt:lpstr>PowerPoint Presentation</vt:lpstr>
      <vt:lpstr>Assessment Instruments</vt:lpstr>
      <vt:lpstr>Most Types of Objective Items Can Require and Assess …</vt:lpstr>
      <vt:lpstr>PowerPoint Presentation</vt:lpstr>
      <vt:lpstr>Matching Items</vt:lpstr>
      <vt:lpstr>PowerPoint Presentation</vt:lpstr>
      <vt:lpstr>To Assess CT, Have Students Match …</vt:lpstr>
      <vt:lpstr>Guidelines for Writing Matching Items</vt:lpstr>
      <vt:lpstr>PowerPoint Presentation</vt:lpstr>
      <vt:lpstr>Guidelines for Writing Multiple Choice Items</vt:lpstr>
      <vt:lpstr>More specifically:</vt:lpstr>
      <vt:lpstr>PowerPoint Presentation</vt:lpstr>
      <vt:lpstr>Multiple True/False</vt:lpstr>
      <vt:lpstr>To Assess CT, Compose:</vt:lpstr>
      <vt:lpstr>Possible Stimuli</vt:lpstr>
      <vt:lpstr>Guidelines for Writing Stimulus-Based Items</vt:lpstr>
      <vt:lpstr>PowerPoint Presentation</vt:lpstr>
      <vt:lpstr>Strengths and Limitations of Stimulus-Based Items</vt:lpstr>
      <vt:lpstr>What are Constructed Responses? </vt:lpstr>
      <vt:lpstr>Constructed Responses Can Require and Assess…</vt:lpstr>
      <vt:lpstr>Well-Designed Constructed Response Prompt for CT</vt:lpstr>
      <vt:lpstr>PowerPoint Presentation</vt:lpstr>
      <vt:lpstr>Examples of Poor and Improved Constructed Response Prompts </vt:lpstr>
      <vt:lpstr>PowerPoint Presentation</vt:lpstr>
      <vt:lpstr>PowerPoint Presentation</vt:lpstr>
      <vt:lpstr>PowerPoint Presentation</vt:lpstr>
      <vt:lpstr>PowerPoint Presentation</vt:lpstr>
      <vt:lpstr>Possible Reflective Meta-Assignments </vt:lpstr>
      <vt:lpstr>PowerPoint Presentation</vt:lpstr>
      <vt:lpstr> </vt:lpstr>
      <vt:lpstr>To Assess CT Questions and Tasks</vt:lpstr>
      <vt:lpstr>For Rubrics, Accept That:  </vt:lpstr>
      <vt:lpstr>Step 1 : Choose CT Criteria Based on Your Outcomes.</vt:lpstr>
      <vt:lpstr>Step 2:  Define Levels and Their Values. </vt:lpstr>
      <vt:lpstr>Step 3: Describe the Performance for Each Level on Each Criterion.</vt:lpstr>
      <vt:lpstr>PowerPoint Presentation</vt:lpstr>
      <vt:lpstr>Step 4: Use Rubric to Teach.</vt:lpstr>
      <vt:lpstr>Step 5:  Use Rubric to Assess.  </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Civility II: Creating an Instructor Persona That Commands Respect</dc:title>
  <dc:creator>user</dc:creator>
  <cp:lastModifiedBy>Callaway, Annette</cp:lastModifiedBy>
  <cp:revision>270</cp:revision>
  <cp:lastPrinted>2015-03-23T12:51:52Z</cp:lastPrinted>
  <dcterms:created xsi:type="dcterms:W3CDTF">2004-04-27T18:53:02Z</dcterms:created>
  <dcterms:modified xsi:type="dcterms:W3CDTF">2016-08-02T00:20:19Z</dcterms:modified>
</cp:coreProperties>
</file>