
<file path=[Content_Types].xml><?xml version="1.0" encoding="utf-8"?>
<Types xmlns="http://schemas.openxmlformats.org/package/2006/content-types">
  <Override PartName="/ppt/slideLayouts/slideLayout12.xml" ContentType="application/vnd.openxmlformats-officedocument.presentationml.slideLayout+xml"/>
  <Override PartName="/ppt/embeddings/Microsoft_Equation34.bin" ContentType="application/vnd.openxmlformats-officedocument.oleObject"/>
  <Override PartName="/ppt/embeddings/Microsoft_Equation30.bin" ContentType="application/vnd.openxmlformats-officedocument.oleObject"/>
  <Override PartName="/ppt/notesSlides/notesSlide14.xml" ContentType="application/vnd.openxmlformats-officedocument.presentationml.notesSlide+xml"/>
  <Override PartName="/ppt/notesSlides/notesSlide18.xml" ContentType="application/vnd.openxmlformats-officedocument.presentationml.notesSlide+xml"/>
  <Override PartName="/ppt/embeddings/Microsoft_Equation38.bin" ContentType="application/vnd.openxmlformats-officedocument.oleObject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embeddings/Microsoft_Equation24.bin" ContentType="application/vnd.openxmlformats-officedocument.oleObject"/>
  <Override PartName="/ppt/embeddings/Microsoft_Equation20.bin" ContentType="application/vnd.openxmlformats-officedocument.oleObject"/>
  <Override PartName="/ppt/embeddings/Microsoft_Equation8.bin" ContentType="application/vnd.openxmlformats-officedocument.oleObject"/>
  <Override PartName="/ppt/embeddings/Microsoft_Equation4.bin" ContentType="application/vnd.openxmlformats-officedocument.oleObject"/>
  <Override PartName="/ppt/embeddings/Microsoft_Equation27.bin" ContentType="application/vnd.openxmlformats-officedocument.oleObject"/>
  <Override PartName="/ppt/slideLayouts/slideLayout7.xml" ContentType="application/vnd.openxmlformats-officedocument.presentationml.slideLayout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embeddings/Microsoft_Equation13.bin" ContentType="application/vnd.openxmlformats-officedocument.oleObject"/>
  <Override PartName="/ppt/slideLayouts/slideLayout3.xml" ContentType="application/vnd.openxmlformats-officedocument.presentationml.slideLayout+xml"/>
  <Override PartName="/ppt/embeddings/Microsoft_Equation17.bin" ContentType="application/vnd.openxmlformats-officedocument.oleObject"/>
  <Override PartName="/ppt/notesMasters/notesMaster1.xml" ContentType="application/vnd.openxmlformats-officedocument.presentationml.notesMaster+xml"/>
  <Override PartName="/ppt/notesSlides/notesSlide4.xml" ContentType="application/vnd.openxmlformats-officedocument.presentationml.notesSlide+xml"/>
  <Default Extension="rels" ContentType="application/vnd.openxmlformats-package.relationships+xml"/>
  <Override PartName="/ppt/slideMasters/slideMaster1.xml" ContentType="application/vnd.openxmlformats-officedocument.presentationml.slideMaster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slides/slide6.xml" ContentType="application/vnd.openxmlformats-officedocument.presentationml.slide+xml"/>
  <Override PartName="/ppt/notesSlides/notesSlide33.xml" ContentType="application/vnd.openxmlformats-officedocument.presentationml.notesSlide+xml"/>
  <Override PartName="/ppt/notesSlides/notesSlide36.xml" ContentType="application/vnd.openxmlformats-officedocument.presentationml.notesSlide+xml"/>
  <Override PartName="/ppt/embeddings/Microsoft_Equation42.bin" ContentType="application/vnd.openxmlformats-officedocument.oleObject"/>
  <Override PartName="/ppt/notesSlides/notesSlide26.xml" ContentType="application/vnd.openxmlformats-officedocument.presentationml.notesSlide+xml"/>
  <Override PartName="/ppt/notesSlides/notesSlide22.xml" ContentType="application/vnd.openxmlformats-officedocument.presentationml.notesSlide+xml"/>
  <Default Extension="vml" ContentType="application/vnd.openxmlformats-officedocument.vmlDrawing"/>
  <Override PartName="/ppt/slideLayouts/slideLayout13.xml" ContentType="application/vnd.openxmlformats-officedocument.presentationml.slideLayout+xml"/>
  <Override PartName="/ppt/slides/slide33.xml" ContentType="application/vnd.openxmlformats-officedocument.presentationml.slide+xml"/>
  <Override PartName="/ppt/slides/slide37.xml" ContentType="application/vnd.openxmlformats-officedocument.presentationml.slide+xml"/>
  <Override PartName="/ppt/embeddings/Microsoft_Equation35.bin" ContentType="application/vnd.openxmlformats-officedocument.oleObject"/>
  <Override PartName="/ppt/embeddings/Microsoft_Equation31.bin" ContentType="application/vnd.openxmlformats-officedocument.oleObject"/>
  <Override PartName="/ppt/notesSlides/notesSlide1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5.xml" ContentType="application/vnd.openxmlformats-officedocument.presentationml.notesSlide+xml"/>
  <Override PartName="/ppt/slides/slide27.xml" ContentType="application/vnd.openxmlformats-officedocument.presentationml.slide+xml"/>
  <Override PartName="/ppt/slides/slide23.xml" ContentType="application/vnd.openxmlformats-officedocument.presentationml.slide+xml"/>
  <Override PartName="/ppt/embeddings/Microsoft_Equation39.bin" ContentType="application/vnd.openxmlformats-officedocument.oleObject"/>
  <Override PartName="/ppt/embeddings/Microsoft_Equation25.bin" ContentType="application/vnd.openxmlformats-officedocument.oleObject"/>
  <Override PartName="/ppt/embeddings/Microsoft_Equation21.bin" ContentType="application/vnd.openxmlformats-officedocument.oleObject"/>
  <Override PartName="/ppt/embeddings/oleObject1.bin" ContentType="application/vnd.openxmlformats-officedocument.oleObject"/>
  <Override PartName="/ppt/embeddings/Microsoft_Equation9.bin" ContentType="application/vnd.openxmlformats-officedocument.oleObject"/>
  <Override PartName="/ppt/embeddings/Microsoft_Equation5.bin" ContentType="application/vnd.openxmlformats-officedocument.oleObject"/>
  <Override PartName="/ppt/embeddings/Microsoft_Equation28.bin" ContentType="application/vnd.openxmlformats-officedocument.oleObject"/>
  <Override PartName="/ppt/embeddings/Microsoft_Equation1.bin" ContentType="application/vnd.openxmlformats-officedocument.oleObject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embeddings/Microsoft_Equation18.bin" ContentType="application/vnd.openxmlformats-officedocument.oleObject"/>
  <Override PartName="/ppt/embeddings/Microsoft_Equation14.bin" ContentType="application/vnd.openxmlformats-officedocument.oleObject"/>
  <Override PartName="/ppt/slides/slide16.xml" ContentType="application/vnd.openxmlformats-officedocument.presentationml.slide+xml"/>
  <Override PartName="/ppt/embeddings/Microsoft_Equation10.bin" ContentType="application/vnd.openxmlformats-officedocument.oleObject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1.xml" ContentType="application/vnd.openxmlformats-officedocument.theme+xml"/>
  <Default Extension="bin" ContentType="application/vnd.openxmlformats-officedocument.presentationml.printerSettings"/>
  <Default Extension="wmf" ContentType="image/x-wmf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viewProps.xml" ContentType="application/vnd.openxmlformats-officedocument.presentationml.viewProps+xml"/>
  <Override PartName="/ppt/notesSlides/notesSlide30.xml" ContentType="application/vnd.openxmlformats-officedocument.presentationml.notesSlide+xml"/>
  <Override PartName="/ppt/notesSlides/notesSlide34.xml" ContentType="application/vnd.openxmlformats-officedocument.presentationml.notesSlide+xml"/>
  <Override PartName="/docProps/app.xml" ContentType="application/vnd.openxmlformats-officedocument.extended-properties+xml"/>
  <Override PartName="/ppt/notesSlides/notesSlide37.xml" ContentType="application/vnd.openxmlformats-officedocument.presentationml.notesSlide+xml"/>
  <Default Extension="png" ContentType="image/png"/>
  <Override PartName="/ppt/notesSlides/notesSlide27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s/slide34.xml" ContentType="application/vnd.openxmlformats-officedocument.presentationml.slide+xml"/>
  <Default Extension="jpeg" ContentType="image/jpeg"/>
  <Override PartName="/ppt/slides/slide38.xml" ContentType="application/vnd.openxmlformats-officedocument.presentationml.slide+xml"/>
  <Override PartName="/ppt/embeddings/Microsoft_Equation32.bin" ContentType="application/vnd.openxmlformats-officedocument.oleObject"/>
  <Override PartName="/ppt/notesSlides/notesSlide16.xml" ContentType="application/vnd.openxmlformats-officedocument.presentationml.notesSlide+xml"/>
  <Override PartName="/ppt/slides/slide3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28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12.xml" ContentType="application/vnd.openxmlformats-officedocument.presentationml.notesSlide+xml"/>
  <Override PartName="/ppt/embeddings/Microsoft_Equation22.bin" ContentType="application/vnd.openxmlformats-officedocument.oleObject"/>
  <Override PartName="/ppt/embeddings/Microsoft_Equation36.bin" ContentType="application/vnd.openxmlformats-officedocument.oleObject"/>
  <Override PartName="/ppt/embeddings/Microsoft_Equation6.bin" ContentType="application/vnd.openxmlformats-officedocument.oleObject"/>
  <Override PartName="/ppt/embeddings/Microsoft_Equation2.bin" ContentType="application/vnd.openxmlformats-officedocument.oleObject"/>
  <Override PartName="/ppt/presProps.xml" ContentType="application/vnd.openxmlformats-officedocument.presentationml.presProps+xml"/>
  <Override PartName="/ppt/embeddings/Microsoft_Equation29.bin" ContentType="application/vnd.openxmlformats-officedocument.oleObject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7.xml" ContentType="application/vnd.openxmlformats-officedocument.presentationml.slide+xml"/>
  <Override PartName="/ppt/embeddings/Microsoft_Equation19.bin" ContentType="application/vnd.openxmlformats-officedocument.oleObject"/>
  <Override PartName="/ppt/slideLayouts/slideLayout1.xml" ContentType="application/vnd.openxmlformats-officedocument.presentationml.slideLayout+xml"/>
  <Override PartName="/ppt/embeddings/Microsoft_Equation11.bin" ContentType="application/vnd.openxmlformats-officedocument.oleObject"/>
  <Override PartName="/ppt/embeddings/Microsoft_Equation15.bin" ContentType="application/vnd.openxmlformats-officedocument.oleObject"/>
  <Override PartName="/ppt/slides/slide1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Default Extension="xml" ContentType="application/xml"/>
  <Override PartName="/ppt/notesSlides/notesSlide9.xml" ContentType="application/vnd.openxmlformats-officedocument.presentationml.notesSlide+xml"/>
  <Override PartName="/ppt/theme/theme2.xml" ContentType="application/vnd.openxmlformats-officedocument.theme+xml"/>
  <Default Extension="pict" ContentType="image/pict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notesSlides/notesSlide35.xml" ContentType="application/vnd.openxmlformats-officedocument.presentationml.notesSlide+xml"/>
  <Override PartName="/ppt/notesSlides/notesSlide31.xml" ContentType="application/vnd.openxmlformats-officedocument.presentationml.notesSlide+xml"/>
  <Override PartName="/ppt/embeddings/Microsoft_Equation40.bin" ContentType="application/vnd.openxmlformats-officedocument.oleObject"/>
  <Override PartName="/ppt/notesSlides/notesSlide24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Layouts/slideLayout15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31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3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Microsoft_Equation33.bin" ContentType="application/vnd.openxmlformats-officedocument.oleObject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embeddings/Microsoft_Equation37.bin" ContentType="application/vnd.openxmlformats-officedocument.oleObject"/>
  <Override PartName="/ppt/embeddings/Microsoft_Equation23.bin" ContentType="application/vnd.openxmlformats-officedocument.oleObject"/>
  <Override PartName="/ppt/embeddings/Microsoft_Equation7.bin" ContentType="application/vnd.openxmlformats-officedocument.oleObject"/>
  <Override PartName="/ppt/embeddings/Microsoft_Equation26.bin" ContentType="application/vnd.openxmlformats-officedocument.oleObject"/>
  <Override PartName="/ppt/embeddings/Microsoft_Equation3.bin" ContentType="application/vnd.openxmlformats-officedocument.oleObject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0.xml" ContentType="application/vnd.openxmlformats-officedocument.presentationml.slide+xml"/>
  <Override PartName="/ppt/embeddings/Microsoft_Equation16.bin" ContentType="application/vnd.openxmlformats-officedocument.oleObject"/>
  <Override PartName="/ppt/embeddings/Microsoft_Equation12.bin" ContentType="application/vnd.openxmlformats-officedocument.oleObject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notesSlides/notesSlide32.xml" ContentType="application/vnd.openxmlformats-officedocument.presentationml.notesSlide+xml"/>
  <Override PartName="/ppt/embeddings/Microsoft_Equation41.bin" ContentType="application/vnd.openxmlformats-officedocument.oleObject"/>
  <Override PartName="/ppt/notesSlides/notesSlide25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9.xml" ContentType="application/vnd.openxmlformats-officedocument.presentationml.notesSlide+xml"/>
  <Override PartName="/ppt/slides/slide36.xml" ContentType="application/vnd.openxmlformats-officedocument.presentationml.slide+xml"/>
  <Override PartName="/ppt/slides/slide3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88" r:id="rId1"/>
  </p:sldMasterIdLst>
  <p:notesMasterIdLst>
    <p:notesMasterId r:id="rId40"/>
  </p:notesMasterIdLst>
  <p:sldIdLst>
    <p:sldId id="266" r:id="rId2"/>
    <p:sldId id="343" r:id="rId3"/>
    <p:sldId id="337" r:id="rId4"/>
    <p:sldId id="345" r:id="rId5"/>
    <p:sldId id="284" r:id="rId6"/>
    <p:sldId id="315" r:id="rId7"/>
    <p:sldId id="286" r:id="rId8"/>
    <p:sldId id="316" r:id="rId9"/>
    <p:sldId id="289" r:id="rId10"/>
    <p:sldId id="346" r:id="rId11"/>
    <p:sldId id="297" r:id="rId12"/>
    <p:sldId id="317" r:id="rId13"/>
    <p:sldId id="318" r:id="rId14"/>
    <p:sldId id="298" r:id="rId15"/>
    <p:sldId id="300" r:id="rId16"/>
    <p:sldId id="342" r:id="rId17"/>
    <p:sldId id="319" r:id="rId18"/>
    <p:sldId id="347" r:id="rId19"/>
    <p:sldId id="336" r:id="rId20"/>
    <p:sldId id="324" r:id="rId21"/>
    <p:sldId id="325" r:id="rId22"/>
    <p:sldId id="344" r:id="rId23"/>
    <p:sldId id="338" r:id="rId24"/>
    <p:sldId id="339" r:id="rId25"/>
    <p:sldId id="341" r:id="rId26"/>
    <p:sldId id="313" r:id="rId27"/>
    <p:sldId id="302" r:id="rId28"/>
    <p:sldId id="321" r:id="rId29"/>
    <p:sldId id="322" r:id="rId30"/>
    <p:sldId id="323" r:id="rId31"/>
    <p:sldId id="340" r:id="rId32"/>
    <p:sldId id="327" r:id="rId33"/>
    <p:sldId id="328" r:id="rId34"/>
    <p:sldId id="329" r:id="rId35"/>
    <p:sldId id="330" r:id="rId36"/>
    <p:sldId id="331" r:id="rId37"/>
    <p:sldId id="332" r:id="rId38"/>
    <p:sldId id="333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7402" autoAdjust="0"/>
    <p:restoredTop sz="94627" autoAdjust="0"/>
  </p:normalViewPr>
  <p:slideViewPr>
    <p:cSldViewPr>
      <p:cViewPr varScale="1">
        <p:scale>
          <a:sx n="114" d="100"/>
          <a:sy n="114" d="100"/>
        </p:scale>
        <p:origin x="-64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81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19" Type="http://schemas.openxmlformats.org/officeDocument/2006/relationships/slide" Target="slides/slide18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ict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ict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ict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ict"/><Relationship Id="rId2" Type="http://schemas.openxmlformats.org/officeDocument/2006/relationships/image" Target="../media/image36.pict"/><Relationship Id="rId3" Type="http://schemas.openxmlformats.org/officeDocument/2006/relationships/image" Target="../media/image37.pict"/><Relationship Id="rId4" Type="http://schemas.openxmlformats.org/officeDocument/2006/relationships/image" Target="../media/image38.pict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ict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ict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ict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ict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Relationship Id="rId2" Type="http://schemas.openxmlformats.org/officeDocument/2006/relationships/image" Target="../media/image46.wmf"/><Relationship Id="rId3" Type="http://schemas.openxmlformats.org/officeDocument/2006/relationships/image" Target="../media/image47.wmf"/><Relationship Id="rId4" Type="http://schemas.openxmlformats.org/officeDocument/2006/relationships/image" Target="../media/image4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Relationship Id="rId2" Type="http://schemas.openxmlformats.org/officeDocument/2006/relationships/image" Target="../media/image50.wmf"/><Relationship Id="rId3" Type="http://schemas.openxmlformats.org/officeDocument/2006/relationships/image" Target="../media/image51.wmf"/><Relationship Id="rId4" Type="http://schemas.openxmlformats.org/officeDocument/2006/relationships/image" Target="../media/image5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ict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ict"/><Relationship Id="rId2" Type="http://schemas.openxmlformats.org/officeDocument/2006/relationships/image" Target="../media/image9.pict"/><Relationship Id="rId3" Type="http://schemas.openxmlformats.org/officeDocument/2006/relationships/image" Target="../media/image10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ict"/><Relationship Id="rId2" Type="http://schemas.openxmlformats.org/officeDocument/2006/relationships/image" Target="../media/image13.pict"/><Relationship Id="rId3" Type="http://schemas.openxmlformats.org/officeDocument/2006/relationships/image" Target="../media/image14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ict"/><Relationship Id="rId2" Type="http://schemas.openxmlformats.org/officeDocument/2006/relationships/image" Target="../media/image9.pict"/><Relationship Id="rId3" Type="http://schemas.openxmlformats.org/officeDocument/2006/relationships/image" Target="../media/image17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ict"/><Relationship Id="rId2" Type="http://schemas.openxmlformats.org/officeDocument/2006/relationships/image" Target="../media/image23.pict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ict"/><Relationship Id="rId2" Type="http://schemas.openxmlformats.org/officeDocument/2006/relationships/image" Target="../media/image26.pict"/><Relationship Id="rId3" Type="http://schemas.openxmlformats.org/officeDocument/2006/relationships/image" Target="../media/image27.pict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ict"/><Relationship Id="rId2" Type="http://schemas.openxmlformats.org/officeDocument/2006/relationships/image" Target="../media/image31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0923D97-4A2B-AE4D-980E-DCF0B19118C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A7C100-4DAF-334C-ACB3-C9D6C071329B}" type="slidenum">
              <a:rPr lang="en-US"/>
              <a:pPr/>
              <a:t>1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43DB8D-F1DC-8B4F-BCEA-E96536A15057}" type="slidenum">
              <a:rPr lang="en-US"/>
              <a:pPr/>
              <a:t>11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33985F-CB5B-F04E-BB44-C7E9382EA6D1}" type="slidenum">
              <a:rPr lang="en-US"/>
              <a:pPr/>
              <a:t>12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458EDB-AD17-9849-85AC-93A18C7A2672}" type="slidenum">
              <a:rPr lang="en-US"/>
              <a:pPr/>
              <a:t>13</a:t>
            </a:fld>
            <a:endParaRPr lang="en-US"/>
          </a:p>
        </p:txBody>
      </p:sp>
      <p:sp>
        <p:nvSpPr>
          <p:cNvPr id="2703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C26B86-3923-0349-BC7D-32F52622661E}" type="slidenum">
              <a:rPr lang="en-US"/>
              <a:pPr/>
              <a:t>14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1167FB-EC8C-0C48-94C6-B1C8E7E306F5}" type="slidenum">
              <a:rPr lang="en-US"/>
              <a:pPr/>
              <a:t>15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89E6B-DD46-7949-9908-A54588588443}" type="slidenum">
              <a:rPr lang="en-US"/>
              <a:pPr/>
              <a:t>16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4015F7-DCD0-1142-944D-FA126C334DE3}" type="slidenum">
              <a:rPr lang="en-US"/>
              <a:pPr/>
              <a:t>17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E98E35-F72B-1D42-9A2A-E3AB8D43C4B8}" type="slidenum">
              <a:rPr lang="en-US"/>
              <a:pPr/>
              <a:t>18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92BB13-E62A-6549-9237-E032C6801AEC}" type="slidenum">
              <a:rPr lang="en-US"/>
              <a:pPr/>
              <a:t>19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314834-521D-284E-8F9D-EB8EEAE46E26}" type="slidenum">
              <a:rPr lang="en-US"/>
              <a:pPr/>
              <a:t>20</a:t>
            </a:fld>
            <a:endParaRPr lang="en-US"/>
          </a:p>
        </p:txBody>
      </p:sp>
      <p:sp>
        <p:nvSpPr>
          <p:cNvPr id="3543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A7C100-4DAF-334C-ACB3-C9D6C071329B}" type="slidenum">
              <a:rPr lang="en-US"/>
              <a:pPr/>
              <a:t>2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89E6B-DD46-7949-9908-A54588588443}" type="slidenum">
              <a:rPr lang="en-US"/>
              <a:pPr/>
              <a:t>21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89E6B-DD46-7949-9908-A54588588443}" type="slidenum">
              <a:rPr lang="en-US"/>
              <a:pPr/>
              <a:t>22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049051-7F3F-5648-82AF-A10E735BF563}" type="slidenum">
              <a:rPr lang="en-US"/>
              <a:pPr/>
              <a:t>23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00124E-6036-514E-BDAF-129394143169}" type="slidenum">
              <a:rPr lang="en-US"/>
              <a:pPr/>
              <a:t>24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30AFEF-194E-7F4D-BB3F-2568C084B331}" type="slidenum">
              <a:rPr lang="en-US"/>
              <a:pPr/>
              <a:t>25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2CFE8E-7307-D74F-BF25-F0DF64903B6D}" type="slidenum">
              <a:rPr lang="en-US"/>
              <a:pPr/>
              <a:t>26</a:t>
            </a:fld>
            <a:endParaRPr 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1450B2-C470-084B-AA86-C55022297AC9}" type="slidenum">
              <a:rPr lang="en-US"/>
              <a:pPr/>
              <a:t>27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67B901-7EED-F049-BDA2-B7679D8D8B1F}" type="slidenum">
              <a:rPr lang="en-US"/>
              <a:pPr/>
              <a:t>28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7ABEDA-C83E-6C40-8784-3BBE8B83EED6}" type="slidenum">
              <a:rPr lang="en-US"/>
              <a:pPr/>
              <a:t>29</a:t>
            </a:fld>
            <a:endParaRPr 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0540E-B341-894A-BA15-4E754039AA4E}" type="slidenum">
              <a:rPr lang="en-US"/>
              <a:pPr/>
              <a:t>30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A048C5-F272-4141-BF9C-AF5057B414E2}" type="slidenum">
              <a:rPr lang="en-US"/>
              <a:pPr/>
              <a:t>3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Successes</a:t>
            </a:r>
          </a:p>
          <a:p>
            <a:pPr eaLnBrk="1" hangingPunct="1"/>
            <a:endParaRPr lang="en-US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1A6778-16F4-744C-9838-18F220FA0DA7}" type="slidenum">
              <a:rPr lang="en-US"/>
              <a:pPr/>
              <a:t>31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8A9426-D7C1-9545-ADBA-E31A10A20E1F}" type="slidenum">
              <a:rPr lang="en-US"/>
              <a:pPr/>
              <a:t>32</a:t>
            </a:fld>
            <a:endParaRPr lang="en-US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0936EE-2846-4C4E-B903-FE7696CD2EB8}" type="slidenum">
              <a:rPr lang="en-US"/>
              <a:pPr/>
              <a:t>33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1B7EA5-2A09-A247-9EE1-9338207AEEBC}" type="slidenum">
              <a:rPr lang="en-US"/>
              <a:pPr/>
              <a:t>34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4EC2D4-16E6-C143-BA79-A1AC70BC8175}" type="slidenum">
              <a:rPr lang="en-US"/>
              <a:pPr/>
              <a:t>35</a:t>
            </a:fld>
            <a:endParaRPr lang="en-US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75ECA7-2DE3-F34A-8A6B-7B40FD1C7E85}" type="slidenum">
              <a:rPr lang="en-US"/>
              <a:pPr/>
              <a:t>36</a:t>
            </a:fld>
            <a:endParaRPr lang="en-US"/>
          </a:p>
        </p:txBody>
      </p:sp>
      <p:sp>
        <p:nvSpPr>
          <p:cNvPr id="37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D41763-4D10-D247-9628-49EAE6AB0631}" type="slidenum">
              <a:rPr lang="en-US"/>
              <a:pPr/>
              <a:t>37</a:t>
            </a:fld>
            <a:endParaRPr lang="en-US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F51601-53CF-2F44-9D7E-15BEAAF94FAE}" type="slidenum">
              <a:rPr lang="en-US"/>
              <a:pPr/>
              <a:t>38</a:t>
            </a:fld>
            <a:endParaRPr lang="en-US"/>
          </a:p>
        </p:txBody>
      </p:sp>
      <p:sp>
        <p:nvSpPr>
          <p:cNvPr id="3706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5C6B8E-5310-D74A-A177-31451C54907E}" type="slidenum">
              <a:rPr lang="en-US"/>
              <a:pPr/>
              <a:t>4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pitchFamily="-112" charset="0"/>
              </a:rPr>
              <a:t>Successes</a:t>
            </a:r>
          </a:p>
          <a:p>
            <a:pPr eaLnBrk="1" hangingPunct="1"/>
            <a:endParaRPr lang="en-US">
              <a:latin typeface="Arial" pitchFamily="-112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5CD56A-EF05-104F-A45D-CC2F9862FE4A}" type="slidenum">
              <a:rPr lang="en-US"/>
              <a:pPr/>
              <a:t>5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BE8D37-E5F5-4740-8825-17D917D9E267}" type="slidenum">
              <a:rPr lang="en-US"/>
              <a:pPr/>
              <a:t>6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088E17-B611-C840-8CD3-3DCD23DB7478}" type="slidenum">
              <a:rPr lang="en-US"/>
              <a:pPr/>
              <a:t>7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BE6163-E455-E548-838C-C964CCD1309E}" type="slidenum">
              <a:rPr lang="en-US"/>
              <a:pPr/>
              <a:t>8</a:t>
            </a:fld>
            <a:endParaRPr lang="en-US"/>
          </a:p>
        </p:txBody>
      </p:sp>
      <p:sp>
        <p:nvSpPr>
          <p:cNvPr id="2662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757CCA-B513-B747-8308-7D64406E74FF}" type="slidenum">
              <a:rPr lang="en-US"/>
              <a:pPr/>
              <a:t>9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9728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9728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2400">
                <a:latin typeface="Times New Roman" charset="0"/>
              </a:endParaRPr>
            </a:p>
          </p:txBody>
        </p:sp>
        <p:grpSp>
          <p:nvGrpSpPr>
            <p:cNvPr id="9728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9728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9728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9728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9728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9729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9729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9729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9729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9729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9729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2400">
                  <a:latin typeface="Times New Roman" charset="0"/>
                </a:endParaRPr>
              </a:p>
            </p:txBody>
          </p:sp>
        </p:grpSp>
      </p:grpSp>
      <p:sp>
        <p:nvSpPr>
          <p:cNvPr id="9729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7297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729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0DD7C33-8F54-2249-8AF6-859BC712B64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729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730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8B11FC8C-F5DE-C249-AE94-49AAAD2C65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011D7E1B-5C99-954A-BA91-807856ECD8D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2AD35C85-D662-DC44-9763-B18501828B5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387E499F-30E7-C644-9CAB-823EBE17F13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C61D321D-E682-5841-87B2-431519B3720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BE42FDE3-81F6-D142-9333-89180B8A27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5D139C-95FD-1C4E-B1CE-DA3D556B60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57B1FB1-3B28-354A-9202-8E12A734CD0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207471-4BDF-C341-8EB8-BB513067FD6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3FDAA464-01AC-F44A-951F-44A72DB283F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E80124CE-1DFD-A246-AC7B-82ABA332B28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8D401756-E5D3-4E45-B4C6-2F1DFFAE4F3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EA2AF7F1-B43F-724E-AC3E-D37D7BF4CF4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40928255-3908-1B43-9B90-A06117F08F5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charset="0"/>
              </a:defRPr>
            </a:lvl1pPr>
          </a:lstStyle>
          <a:p>
            <a:fld id="{DDC4A75D-4886-A941-8031-E32B9DFEBE7E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9626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9626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9626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9626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626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626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9626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626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9626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9626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9627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627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627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</p:sldLayoutIdLst>
  <p:transition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¨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2"/>
        <a:buChar char="n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¨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21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Microsoft_Equation14.bin"/><Relationship Id="rId5" Type="http://schemas.openxmlformats.org/officeDocument/2006/relationships/oleObject" Target="../embeddings/Microsoft_Equation15.bin"/><Relationship Id="rId6" Type="http://schemas.openxmlformats.org/officeDocument/2006/relationships/oleObject" Target="../embeddings/Microsoft_Equation16.bin"/><Relationship Id="rId7" Type="http://schemas.openxmlformats.org/officeDocument/2006/relationships/oleObject" Target="../embeddings/Microsoft_Equation17.bin"/><Relationship Id="rId8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28.jpeg"/><Relationship Id="rId5" Type="http://schemas.openxmlformats.org/officeDocument/2006/relationships/oleObject" Target="../embeddings/Microsoft_Equation18.bin"/><Relationship Id="rId6" Type="http://schemas.openxmlformats.org/officeDocument/2006/relationships/oleObject" Target="../embeddings/Microsoft_Equation19.bin"/><Relationship Id="rId7" Type="http://schemas.openxmlformats.org/officeDocument/2006/relationships/oleObject" Target="../embeddings/Microsoft_Equation20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Microsoft_Equation21.bin"/><Relationship Id="rId5" Type="http://schemas.openxmlformats.org/officeDocument/2006/relationships/oleObject" Target="../embeddings/Microsoft_Equation22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Microsoft_Equation23.bin"/><Relationship Id="rId5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Microsoft_Equation24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Microsoft_Equation25.bin"/><Relationship Id="rId5" Type="http://schemas.openxmlformats.org/officeDocument/2006/relationships/image" Target="../media/image39.jpeg"/><Relationship Id="rId6" Type="http://schemas.openxmlformats.org/officeDocument/2006/relationships/oleObject" Target="../embeddings/Microsoft_Equation26.bin"/><Relationship Id="rId7" Type="http://schemas.openxmlformats.org/officeDocument/2006/relationships/oleObject" Target="../embeddings/Microsoft_Equation27.bin"/><Relationship Id="rId8" Type="http://schemas.openxmlformats.org/officeDocument/2006/relationships/oleObject" Target="../embeddings/Microsoft_Equation28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41.jpeg"/><Relationship Id="rId5" Type="http://schemas.openxmlformats.org/officeDocument/2006/relationships/oleObject" Target="../embeddings/Microsoft_Equation29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Microsoft_Equation30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Microsoft_Equation31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Microsoft_Equation32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Microsoft_Equation33.bin"/><Relationship Id="rId5" Type="http://schemas.openxmlformats.org/officeDocument/2006/relationships/oleObject" Target="../embeddings/Microsoft_Equation34.bin"/><Relationship Id="rId6" Type="http://schemas.openxmlformats.org/officeDocument/2006/relationships/oleObject" Target="../embeddings/Microsoft_Equation35.bin"/><Relationship Id="rId7" Type="http://schemas.openxmlformats.org/officeDocument/2006/relationships/oleObject" Target="../embeddings/Microsoft_Equation36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Microsoft_Equation37.bin"/><Relationship Id="rId5" Type="http://schemas.openxmlformats.org/officeDocument/2006/relationships/oleObject" Target="../embeddings/Microsoft_Equation38.bin"/><Relationship Id="rId6" Type="http://schemas.openxmlformats.org/officeDocument/2006/relationships/oleObject" Target="../embeddings/Microsoft_Equation39.bin"/><Relationship Id="rId7" Type="http://schemas.openxmlformats.org/officeDocument/2006/relationships/oleObject" Target="../embeddings/Microsoft_Equation40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5.xml"/><Relationship Id="rId4" Type="http://schemas.openxmlformats.org/officeDocument/2006/relationships/image" Target="../media/image54.jpeg"/><Relationship Id="rId5" Type="http://schemas.openxmlformats.org/officeDocument/2006/relationships/oleObject" Target="../embeddings/Microsoft_Equation41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3.xml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oleObject" Target="../embeddings/Microsoft_Equation1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8.png"/><Relationship Id="rId4" Type="http://schemas.openxmlformats.org/officeDocument/2006/relationships/image" Target="../media/image5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6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6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37.xml"/><Relationship Id="rId4" Type="http://schemas.openxmlformats.org/officeDocument/2006/relationships/image" Target="../media/image67.png"/><Relationship Id="rId5" Type="http://schemas.openxmlformats.org/officeDocument/2006/relationships/oleObject" Target="../embeddings/Microsoft_Equation4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4.xml"/><Relationship Id="rId4" Type="http://schemas.openxmlformats.org/officeDocument/2006/relationships/image" Target="../media/image5.jpeg"/><Relationship Id="rId5" Type="http://schemas.openxmlformats.org/officeDocument/2006/relationships/oleObject" Target="../embeddings/Microsoft_Equation2.bin"/><Relationship Id="rId6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1.png"/><Relationship Id="rId5" Type="http://schemas.openxmlformats.org/officeDocument/2006/relationships/oleObject" Target="../embeddings/Microsoft_Equation3.bin"/><Relationship Id="rId6" Type="http://schemas.openxmlformats.org/officeDocument/2006/relationships/oleObject" Target="../embeddings/Microsoft_Equation4.bin"/><Relationship Id="rId7" Type="http://schemas.openxmlformats.org/officeDocument/2006/relationships/oleObject" Target="../embeddings/Microsoft_Equation5.bin"/><Relationship Id="rId8" Type="http://schemas.openxmlformats.org/officeDocument/2006/relationships/oleObject" Target="../embeddings/Microsoft_Equation6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5.png"/><Relationship Id="rId5" Type="http://schemas.openxmlformats.org/officeDocument/2006/relationships/oleObject" Target="../embeddings/Microsoft_Equation7.bin"/><Relationship Id="rId6" Type="http://schemas.openxmlformats.org/officeDocument/2006/relationships/oleObject" Target="../embeddings/Microsoft_Equation8.bin"/><Relationship Id="rId7" Type="http://schemas.openxmlformats.org/officeDocument/2006/relationships/oleObject" Target="../embeddings/Microsoft_Equation9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Microsoft_Equation10.bin"/><Relationship Id="rId5" Type="http://schemas.openxmlformats.org/officeDocument/2006/relationships/oleObject" Target="../embeddings/Microsoft_Equation11.bin"/><Relationship Id="rId6" Type="http://schemas.openxmlformats.org/officeDocument/2006/relationships/oleObject" Target="../embeddings/Microsoft_Equation12.bin"/><Relationship Id="rId7" Type="http://schemas.openxmlformats.org/officeDocument/2006/relationships/image" Target="../media/image18.png"/><Relationship Id="rId8" Type="http://schemas.openxmlformats.org/officeDocument/2006/relationships/oleObject" Target="../embeddings/Microsoft_Equation13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1828800"/>
          </a:xfrm>
        </p:spPr>
        <p:txBody>
          <a:bodyPr/>
          <a:lstStyle/>
          <a:p>
            <a:pPr algn="ctr"/>
            <a:r>
              <a:rPr lang="en-US" sz="4000" dirty="0" smtClean="0">
                <a:latin typeface="Georgia" charset="0"/>
              </a:rPr>
              <a:t>The Mathematics of General Relativity, Black holes, and Cosmology</a:t>
            </a:r>
            <a:endParaRPr lang="en-US" sz="4000" dirty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charset="2"/>
              <a:buNone/>
            </a:pPr>
            <a:endParaRPr lang="en-US" dirty="0" smtClean="0"/>
          </a:p>
          <a:p>
            <a:pPr algn="ctr">
              <a:buFont typeface="Wingdings" charset="2"/>
              <a:buNone/>
            </a:pPr>
            <a:endParaRPr lang="en-US" dirty="0" smtClean="0"/>
          </a:p>
          <a:p>
            <a:pPr algn="ctr">
              <a:buFont typeface="Wingdings" charset="2"/>
              <a:buNone/>
            </a:pPr>
            <a:r>
              <a:rPr lang="en-US" sz="2800" dirty="0">
                <a:latin typeface="Georgia" charset="0"/>
              </a:rPr>
              <a:t>Chad A. </a:t>
            </a:r>
            <a:r>
              <a:rPr lang="en-US" sz="2800" dirty="0" smtClean="0">
                <a:latin typeface="Georgia" charset="0"/>
              </a:rPr>
              <a:t>Middleton</a:t>
            </a:r>
          </a:p>
          <a:p>
            <a:pPr algn="ctr">
              <a:buFont typeface="Wingdings" charset="2"/>
              <a:buNone/>
            </a:pPr>
            <a:r>
              <a:rPr lang="en-US" sz="2800" dirty="0" smtClean="0">
                <a:latin typeface="Georgia" charset="0"/>
              </a:rPr>
              <a:t>Brown Bag Seminar</a:t>
            </a:r>
          </a:p>
          <a:p>
            <a:pPr algn="ctr">
              <a:buFont typeface="Wingdings" charset="2"/>
              <a:buNone/>
            </a:pPr>
            <a:r>
              <a:rPr lang="en-US" sz="2800" dirty="0">
                <a:latin typeface="Georgia" charset="0"/>
              </a:rPr>
              <a:t>Mesa State College</a:t>
            </a:r>
            <a:endParaRPr lang="en-US" sz="2800" dirty="0" smtClean="0">
              <a:latin typeface="Georgia" charset="0"/>
            </a:endParaRPr>
          </a:p>
          <a:p>
            <a:pPr algn="ctr">
              <a:buFont typeface="Wingdings" charset="2"/>
              <a:buNone/>
            </a:pPr>
            <a:r>
              <a:rPr lang="en-US" sz="2800" dirty="0" smtClean="0">
                <a:latin typeface="Georgia" charset="0"/>
              </a:rPr>
              <a:t>February 12, 2010</a:t>
            </a:r>
            <a:endParaRPr lang="en-US" sz="2800" dirty="0">
              <a:latin typeface="Georgi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pPr eaLnBrk="1" hangingPunct="1"/>
            <a:r>
              <a:rPr lang="en-US" sz="3600" i="1" dirty="0">
                <a:latin typeface="Georgia" pitchFamily="-112" charset="0"/>
              </a:rPr>
              <a:t>Principle of Equivalence 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76400"/>
            <a:ext cx="4038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dirty="0">
                <a:latin typeface="Georgia" pitchFamily="-112" charset="0"/>
              </a:rPr>
              <a:t>What about </a:t>
            </a:r>
            <a:r>
              <a:rPr lang="en-US" i="1" dirty="0" err="1">
                <a:latin typeface="Georgia" pitchFamily="-112" charset="0"/>
              </a:rPr>
              <a:t>massless</a:t>
            </a:r>
            <a:r>
              <a:rPr lang="en-US" i="1" dirty="0">
                <a:latin typeface="Georgia" pitchFamily="-112" charset="0"/>
              </a:rPr>
              <a:t> </a:t>
            </a:r>
            <a:r>
              <a:rPr lang="en-US" dirty="0">
                <a:latin typeface="Georgia" pitchFamily="-112" charset="0"/>
              </a:rPr>
              <a:t>particles?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Georgia" pitchFamily="-112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Georgia" pitchFamily="-112" charset="0"/>
              </a:rPr>
              <a:t>Elevator observer sees light moving in a </a:t>
            </a:r>
            <a:r>
              <a:rPr lang="en-US" sz="2800" i="1" dirty="0">
                <a:latin typeface="Georgia" pitchFamily="-112" charset="0"/>
              </a:rPr>
              <a:t>curved</a:t>
            </a:r>
            <a:r>
              <a:rPr lang="en-US" sz="2800" dirty="0">
                <a:latin typeface="Georgia" pitchFamily="-112" charset="0"/>
              </a:rPr>
              <a:t> path!</a:t>
            </a:r>
          </a:p>
          <a:p>
            <a:pPr eaLnBrk="1" hangingPunct="1">
              <a:lnSpc>
                <a:spcPct val="90000"/>
              </a:lnSpc>
              <a:buFont typeface="Wingdings" pitchFamily="-112" charset="2"/>
              <a:buNone/>
            </a:pPr>
            <a:endParaRPr lang="en-US" sz="2800" dirty="0">
              <a:latin typeface="Georgia" pitchFamily="-112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-112" charset="2"/>
              <a:buNone/>
            </a:pPr>
            <a:r>
              <a:rPr lang="en-US" sz="2800" dirty="0">
                <a:latin typeface="Georgia" pitchFamily="-112" charset="0"/>
              </a:rPr>
              <a:t>		    </a:t>
            </a:r>
            <a:r>
              <a:rPr lang="en-US" sz="2800" dirty="0" err="1">
                <a:latin typeface="Georgia" pitchFamily="-112" charset="0"/>
              </a:rPr>
              <a:t>Spacetime</a:t>
            </a:r>
            <a:r>
              <a:rPr lang="en-US" sz="2800" dirty="0">
                <a:latin typeface="Georgia" pitchFamily="-112" charset="0"/>
              </a:rPr>
              <a:t> is      </a:t>
            </a:r>
            <a:r>
              <a:rPr lang="en-US" sz="2800" dirty="0" smtClean="0">
                <a:latin typeface="Georgia" pitchFamily="-112" charset="0"/>
              </a:rPr>
              <a:t> 			curved</a:t>
            </a:r>
            <a:r>
              <a:rPr lang="en-US" sz="2800" dirty="0">
                <a:latin typeface="Georgia" pitchFamily="-112" charset="0"/>
              </a:rPr>
              <a:t>!</a:t>
            </a:r>
          </a:p>
          <a:p>
            <a:pPr algn="ctr" eaLnBrk="1" hangingPunct="1">
              <a:lnSpc>
                <a:spcPct val="90000"/>
              </a:lnSpc>
              <a:buFont typeface="Wingdings" pitchFamily="-112" charset="2"/>
              <a:buNone/>
            </a:pPr>
            <a:endParaRPr lang="en-US" sz="2800" dirty="0">
              <a:latin typeface="Georgia" pitchFamily="-112" charset="0"/>
            </a:endParaRPr>
          </a:p>
        </p:txBody>
      </p:sp>
      <p:pic>
        <p:nvPicPr>
          <p:cNvPr id="45061" name="Picture 4" descr="Equiv_princip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752600"/>
            <a:ext cx="3227388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5486400" y="4800600"/>
          <a:ext cx="685800" cy="533400"/>
        </p:xfrm>
        <a:graphic>
          <a:graphicData uri="http://schemas.openxmlformats.org/presentationml/2006/ole">
            <p:oleObj spid="_x0000_s435202" name="Equation" r:id="rId4" imgW="190814" imgH="152731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3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5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2" grpId="0"/>
      <p:bldP spid="35328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990600" y="1828800"/>
            <a:ext cx="35814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685800"/>
          </a:xfrm>
        </p:spPr>
        <p:txBody>
          <a:bodyPr/>
          <a:lstStyle/>
          <a:p>
            <a:r>
              <a:rPr lang="en-US" sz="3600">
                <a:latin typeface="Georgia" charset="0"/>
              </a:rPr>
              <a:t>Line element in 4D curved space</a:t>
            </a:r>
            <a:endParaRPr lang="en-US"/>
          </a:p>
        </p:txBody>
      </p:sp>
      <p:graphicFrame>
        <p:nvGraphicFramePr>
          <p:cNvPr id="200707" name="Object 3"/>
          <p:cNvGraphicFramePr>
            <a:graphicFrameLocks noChangeAspect="1"/>
          </p:cNvGraphicFramePr>
          <p:nvPr/>
        </p:nvGraphicFramePr>
        <p:xfrm>
          <a:off x="990600" y="1828800"/>
          <a:ext cx="3581400" cy="874713"/>
        </p:xfrm>
        <a:graphic>
          <a:graphicData uri="http://schemas.openxmlformats.org/presentationml/2006/ole">
            <p:oleObj spid="_x0000_s200707" name="Equation" r:id="rId4" imgW="1028700" imgH="228600" progId="Equation.3">
              <p:embed/>
            </p:oleObj>
          </a:graphicData>
        </a:graphic>
      </p:graphicFrame>
      <p:sp>
        <p:nvSpPr>
          <p:cNvPr id="200708" name="Rectangle 4"/>
          <p:cNvSpPr>
            <a:spLocks noChangeArrowheads="1"/>
          </p:cNvSpPr>
          <p:nvPr/>
        </p:nvSpPr>
        <p:spPr bwMode="auto">
          <a:xfrm>
            <a:off x="228600" y="3657600"/>
            <a:ext cx="548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en-US" sz="2800" dirty="0"/>
              <a:t>        </a:t>
            </a:r>
            <a:r>
              <a:rPr lang="en-US" sz="2800" dirty="0">
                <a:latin typeface="Georgia" charset="0"/>
              </a:rPr>
              <a:t>is the metric tensor </a:t>
            </a:r>
          </a:p>
        </p:txBody>
      </p:sp>
      <p:graphicFrame>
        <p:nvGraphicFramePr>
          <p:cNvPr id="200715" name="Object 11"/>
          <p:cNvGraphicFramePr>
            <a:graphicFrameLocks noChangeAspect="1"/>
          </p:cNvGraphicFramePr>
          <p:nvPr/>
        </p:nvGraphicFramePr>
        <p:xfrm>
          <a:off x="685800" y="3733800"/>
          <a:ext cx="547336" cy="533400"/>
        </p:xfrm>
        <a:graphic>
          <a:graphicData uri="http://schemas.openxmlformats.org/presentationml/2006/ole">
            <p:oleObj spid="_x0000_s200715" name="Equation" r:id="rId5" imgW="228600" imgH="203200" progId="Equation.3">
              <p:embed/>
            </p:oleObj>
          </a:graphicData>
        </a:graphic>
      </p:graphicFrame>
      <p:sp>
        <p:nvSpPr>
          <p:cNvPr id="200724" name="Rectangle 20"/>
          <p:cNvSpPr>
            <a:spLocks noChangeArrowheads="1"/>
          </p:cNvSpPr>
          <p:nvPr/>
        </p:nvSpPr>
        <p:spPr bwMode="auto">
          <a:xfrm>
            <a:off x="228600" y="4495800"/>
            <a:ext cx="8001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en-US" sz="2800" dirty="0"/>
              <a:t>      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Georgia"/>
                <a:cs typeface="Georgia"/>
              </a:rPr>
              <a:t>encodes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Georgia" charset="0"/>
              </a:rPr>
              <a:t>the </a:t>
            </a:r>
            <a:r>
              <a:rPr lang="en-US" sz="2800" dirty="0">
                <a:latin typeface="Georgia" charset="0"/>
              </a:rPr>
              <a:t>geometry</a:t>
            </a:r>
            <a:r>
              <a:rPr lang="en-US" sz="2800" dirty="0" smtClean="0">
                <a:latin typeface="Georgia" charset="0"/>
              </a:rPr>
              <a:t> </a:t>
            </a:r>
          </a:p>
          <a:p>
            <a:pPr>
              <a:buClr>
                <a:schemeClr val="bg2"/>
              </a:buClr>
            </a:pPr>
            <a:r>
              <a:rPr lang="en-US" sz="2800" dirty="0" smtClean="0">
                <a:latin typeface="Georgia" charset="0"/>
              </a:rPr>
              <a:t>	of </a:t>
            </a:r>
            <a:r>
              <a:rPr lang="en-US" sz="2800" dirty="0" err="1">
                <a:latin typeface="Georgia" charset="0"/>
              </a:rPr>
              <a:t>spacetime</a:t>
            </a:r>
            <a:endParaRPr lang="en-US" sz="2800" dirty="0">
              <a:latin typeface="Georgia" charset="0"/>
            </a:endParaRPr>
          </a:p>
        </p:txBody>
      </p:sp>
      <p:sp>
        <p:nvSpPr>
          <p:cNvPr id="200725" name="Rectangle 21"/>
          <p:cNvSpPr>
            <a:spLocks noChangeArrowheads="1"/>
          </p:cNvSpPr>
          <p:nvPr/>
        </p:nvSpPr>
        <p:spPr bwMode="auto">
          <a:xfrm>
            <a:off x="228600" y="5867400"/>
            <a:ext cx="7010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en-US" sz="3200" dirty="0"/>
              <a:t> </a:t>
            </a:r>
            <a:r>
              <a:rPr lang="en-US" sz="2800" dirty="0"/>
              <a:t> </a:t>
            </a:r>
            <a:r>
              <a:rPr lang="en-US" sz="2800" i="1" dirty="0">
                <a:latin typeface="Georgia" charset="0"/>
              </a:rPr>
              <a:t>Know        ,</a:t>
            </a:r>
            <a:r>
              <a:rPr lang="en-US" sz="2800" i="1" dirty="0" smtClean="0">
                <a:latin typeface="Georgia" charset="0"/>
              </a:rPr>
              <a:t> know </a:t>
            </a:r>
            <a:r>
              <a:rPr lang="en-US" sz="2800" i="1" dirty="0">
                <a:latin typeface="Georgia" charset="0"/>
              </a:rPr>
              <a:t>g</a:t>
            </a:r>
            <a:r>
              <a:rPr lang="en-US" sz="2800" i="1" dirty="0" smtClean="0">
                <a:latin typeface="Georgia" charset="0"/>
              </a:rPr>
              <a:t>eometry</a:t>
            </a:r>
            <a:r>
              <a:rPr lang="en-US" sz="2800" dirty="0" smtClean="0">
                <a:latin typeface="Georgia" charset="0"/>
              </a:rPr>
              <a:t> </a:t>
            </a:r>
            <a:endParaRPr lang="en-US" sz="2800" dirty="0">
              <a:latin typeface="Georgia" charset="0"/>
            </a:endParaRPr>
          </a:p>
        </p:txBody>
      </p:sp>
      <p:graphicFrame>
        <p:nvGraphicFramePr>
          <p:cNvPr id="200727" name="Object 23"/>
          <p:cNvGraphicFramePr>
            <a:graphicFrameLocks noChangeAspect="1"/>
          </p:cNvGraphicFramePr>
          <p:nvPr/>
        </p:nvGraphicFramePr>
        <p:xfrm>
          <a:off x="609600" y="4572000"/>
          <a:ext cx="547336" cy="533400"/>
        </p:xfrm>
        <a:graphic>
          <a:graphicData uri="http://schemas.openxmlformats.org/presentationml/2006/ole">
            <p:oleObj spid="_x0000_s200727" name="Equation" r:id="rId6" imgW="228600" imgH="203200" progId="Equation.3">
              <p:embed/>
            </p:oleObj>
          </a:graphicData>
        </a:graphic>
      </p:graphicFrame>
      <p:graphicFrame>
        <p:nvGraphicFramePr>
          <p:cNvPr id="200728" name="Object 24"/>
          <p:cNvGraphicFramePr>
            <a:graphicFrameLocks noChangeAspect="1"/>
          </p:cNvGraphicFramePr>
          <p:nvPr/>
        </p:nvGraphicFramePr>
        <p:xfrm>
          <a:off x="1767431" y="6002162"/>
          <a:ext cx="547336" cy="533400"/>
        </p:xfrm>
        <a:graphic>
          <a:graphicData uri="http://schemas.openxmlformats.org/presentationml/2006/ole">
            <p:oleObj spid="_x0000_s200728" name="Equation" r:id="rId7" imgW="228600" imgH="203200" progId="Equation.3">
              <p:embed/>
            </p:oleObj>
          </a:graphicData>
        </a:graphic>
      </p:graphicFrame>
      <p:pic>
        <p:nvPicPr>
          <p:cNvPr id="200730" name="Picture 26" descr="blackhole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61013" y="1143000"/>
            <a:ext cx="3582987" cy="3962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AutoShape 2"/>
          <p:cNvSpPr>
            <a:spLocks noChangeArrowheads="1"/>
          </p:cNvSpPr>
          <p:nvPr/>
        </p:nvSpPr>
        <p:spPr bwMode="auto">
          <a:xfrm>
            <a:off x="5638800" y="1752600"/>
            <a:ext cx="3200400" cy="1219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371600"/>
          </a:xfrm>
        </p:spPr>
        <p:txBody>
          <a:bodyPr/>
          <a:lstStyle/>
          <a:p>
            <a:r>
              <a:rPr lang="en-US" sz="3600" dirty="0">
                <a:latin typeface="Georgia" charset="0"/>
              </a:rPr>
              <a:t>In 1915, </a:t>
            </a:r>
            <a:r>
              <a:rPr lang="en-US" sz="3600" dirty="0" smtClean="0">
                <a:latin typeface="Georgia" charset="0"/>
              </a:rPr>
              <a:t>Einstein’s </a:t>
            </a:r>
            <a:r>
              <a:rPr lang="en-US" sz="3600" dirty="0">
                <a:latin typeface="Georgia" charset="0"/>
              </a:rPr>
              <a:t>gives the world his</a:t>
            </a:r>
            <a:r>
              <a:rPr lang="en-US" sz="3600" dirty="0" smtClean="0">
                <a:latin typeface="Georgia" charset="0"/>
              </a:rPr>
              <a:t/>
            </a:r>
            <a:br>
              <a:rPr lang="en-US" sz="3600" dirty="0" smtClean="0">
                <a:latin typeface="Georgia" charset="0"/>
              </a:rPr>
            </a:br>
            <a:r>
              <a:rPr lang="en-US" sz="3600" dirty="0" smtClean="0">
                <a:latin typeface="Georgia" charset="0"/>
              </a:rPr>
              <a:t> </a:t>
            </a:r>
            <a:r>
              <a:rPr lang="en-US" sz="3600" i="1" dirty="0" smtClean="0">
                <a:latin typeface="Georgia" charset="0"/>
              </a:rPr>
              <a:t>Theory </a:t>
            </a:r>
            <a:r>
              <a:rPr lang="en-US" sz="3600" i="1" dirty="0">
                <a:latin typeface="Georgia" charset="0"/>
              </a:rPr>
              <a:t>of</a:t>
            </a:r>
            <a:r>
              <a:rPr lang="en-US" sz="3600" i="1" dirty="0" smtClean="0">
                <a:latin typeface="Georgia" charset="0"/>
              </a:rPr>
              <a:t> General Relativity</a:t>
            </a:r>
            <a:r>
              <a:rPr lang="en-US" sz="3200" dirty="0">
                <a:latin typeface="Georgia" charset="0"/>
              </a:rPr>
              <a:t/>
            </a:r>
            <a:br>
              <a:rPr lang="en-US" sz="3200" dirty="0">
                <a:latin typeface="Georgia" charset="0"/>
              </a:rPr>
            </a:br>
            <a:endParaRPr lang="en-US" sz="3200" dirty="0">
              <a:latin typeface="Georgia" charset="0"/>
            </a:endParaRPr>
          </a:p>
        </p:txBody>
      </p:sp>
      <p:sp>
        <p:nvSpPr>
          <p:cNvPr id="267268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5181600" y="2057400"/>
            <a:ext cx="3962400" cy="4572000"/>
          </a:xfrm>
        </p:spPr>
        <p:txBody>
          <a:bodyPr/>
          <a:lstStyle/>
          <a:p>
            <a:endParaRPr lang="en-US" sz="2400" dirty="0"/>
          </a:p>
          <a:p>
            <a:pPr>
              <a:buFont typeface="Wingdings" charset="2"/>
              <a:buNone/>
            </a:pPr>
            <a:endParaRPr lang="en-US" sz="2400" dirty="0"/>
          </a:p>
          <a:p>
            <a:pPr>
              <a:buFont typeface="Wingdings" charset="2"/>
              <a:buNone/>
            </a:pPr>
            <a:endParaRPr lang="en-US" sz="2400" dirty="0"/>
          </a:p>
          <a:p>
            <a:r>
              <a:rPr lang="en-US" sz="2400" dirty="0"/>
              <a:t>        </a:t>
            </a:r>
            <a:r>
              <a:rPr lang="en-US" sz="2400" dirty="0" smtClean="0"/>
              <a:t>  </a:t>
            </a:r>
            <a:r>
              <a:rPr lang="en-US" sz="2800" dirty="0" smtClean="0">
                <a:latin typeface="Georgia" charset="0"/>
              </a:rPr>
              <a:t>describes the </a:t>
            </a:r>
            <a:r>
              <a:rPr lang="en-US" sz="2800" i="1" dirty="0" smtClean="0">
                <a:latin typeface="Georgia" charset="0"/>
              </a:rPr>
              <a:t>curvature</a:t>
            </a:r>
            <a:r>
              <a:rPr lang="en-US" sz="2800" dirty="0" smtClean="0">
                <a:latin typeface="Georgia" charset="0"/>
              </a:rPr>
              <a:t> </a:t>
            </a:r>
            <a:r>
              <a:rPr lang="en-US" sz="2800" dirty="0">
                <a:latin typeface="Georgia" charset="0"/>
              </a:rPr>
              <a:t>of </a:t>
            </a:r>
            <a:r>
              <a:rPr lang="en-US" sz="2800" i="1" dirty="0" err="1" smtClean="0">
                <a:latin typeface="Georgia" charset="0"/>
              </a:rPr>
              <a:t>spacetime</a:t>
            </a:r>
            <a:endParaRPr lang="en-US" sz="2400" i="1" dirty="0" smtClean="0">
              <a:latin typeface="Georgia" charset="0"/>
            </a:endParaRPr>
          </a:p>
          <a:p>
            <a:pPr>
              <a:buFont typeface="Wingdings" charset="2"/>
              <a:buNone/>
            </a:pPr>
            <a:endParaRPr lang="en-US" sz="2400" dirty="0">
              <a:latin typeface="Georgia" charset="0"/>
            </a:endParaRPr>
          </a:p>
          <a:p>
            <a:r>
              <a:rPr lang="en-US" sz="2400" dirty="0">
                <a:latin typeface="Georgia" charset="0"/>
              </a:rPr>
              <a:t>            </a:t>
            </a:r>
            <a:r>
              <a:rPr lang="en-US" sz="2800" dirty="0">
                <a:latin typeface="Georgia" charset="0"/>
              </a:rPr>
              <a:t>describes the </a:t>
            </a:r>
            <a:r>
              <a:rPr lang="en-US" sz="2800" i="1" dirty="0">
                <a:latin typeface="Georgia" charset="0"/>
              </a:rPr>
              <a:t>matter</a:t>
            </a:r>
            <a:r>
              <a:rPr lang="en-US" sz="2400" dirty="0">
                <a:latin typeface="Georgia" charset="0"/>
              </a:rPr>
              <a:t> </a:t>
            </a:r>
            <a:r>
              <a:rPr lang="en-US" sz="2800" i="1" dirty="0">
                <a:latin typeface="Georgia" charset="0"/>
              </a:rPr>
              <a:t>&amp; energy</a:t>
            </a:r>
            <a:endParaRPr lang="en-US" sz="2400" dirty="0">
              <a:latin typeface="Georgia" charset="0"/>
            </a:endParaRPr>
          </a:p>
        </p:txBody>
      </p:sp>
      <p:pic>
        <p:nvPicPr>
          <p:cNvPr id="267269" name="Picture 5" descr="I15-16-Einste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76400"/>
            <a:ext cx="5181600" cy="4206875"/>
          </a:xfrm>
          <a:prstGeom prst="rect">
            <a:avLst/>
          </a:prstGeom>
          <a:noFill/>
        </p:spPr>
      </p:pic>
      <p:graphicFrame>
        <p:nvGraphicFramePr>
          <p:cNvPr id="267270" name="Object 6"/>
          <p:cNvGraphicFramePr>
            <a:graphicFrameLocks noChangeAspect="1"/>
          </p:cNvGraphicFramePr>
          <p:nvPr/>
        </p:nvGraphicFramePr>
        <p:xfrm>
          <a:off x="5638800" y="1905000"/>
          <a:ext cx="3200400" cy="914400"/>
        </p:xfrm>
        <a:graphic>
          <a:graphicData uri="http://schemas.openxmlformats.org/presentationml/2006/ole">
            <p:oleObj spid="_x0000_s279554" name="Equation" r:id="rId5" imgW="876300" imgH="203200" progId="Equation.3">
              <p:embed/>
            </p:oleObj>
          </a:graphicData>
        </a:graphic>
      </p:graphicFrame>
      <p:graphicFrame>
        <p:nvGraphicFramePr>
          <p:cNvPr id="267271" name="Object 7"/>
          <p:cNvGraphicFramePr>
            <a:graphicFrameLocks noChangeAspect="1"/>
          </p:cNvGraphicFramePr>
          <p:nvPr/>
        </p:nvGraphicFramePr>
        <p:xfrm>
          <a:off x="5715000" y="3352800"/>
          <a:ext cx="742950" cy="652463"/>
        </p:xfrm>
        <a:graphic>
          <a:graphicData uri="http://schemas.openxmlformats.org/presentationml/2006/ole">
            <p:oleObj spid="_x0000_s279555" name="Equation" r:id="rId6" imgW="254000" imgH="203200" progId="Equation.3">
              <p:embed/>
            </p:oleObj>
          </a:graphicData>
        </a:graphic>
      </p:graphicFrame>
      <p:graphicFrame>
        <p:nvGraphicFramePr>
          <p:cNvPr id="267272" name="Object 8"/>
          <p:cNvGraphicFramePr>
            <a:graphicFrameLocks noChangeAspect="1"/>
          </p:cNvGraphicFramePr>
          <p:nvPr/>
        </p:nvGraphicFramePr>
        <p:xfrm>
          <a:off x="5791200" y="5181600"/>
          <a:ext cx="630238" cy="654050"/>
        </p:xfrm>
        <a:graphic>
          <a:graphicData uri="http://schemas.openxmlformats.org/presentationml/2006/ole">
            <p:oleObj spid="_x0000_s279556" name="Equation" r:id="rId7" imgW="215900" imgH="203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763000" cy="1858962"/>
          </a:xfrm>
        </p:spPr>
        <p:txBody>
          <a:bodyPr/>
          <a:lstStyle/>
          <a:p>
            <a:r>
              <a:rPr lang="en-US" sz="2400" dirty="0" smtClean="0">
                <a:latin typeface="Georgia" charset="0"/>
              </a:rPr>
              <a:t>When forced to summarize the general theory of relativity in one sentence; </a:t>
            </a:r>
            <a:r>
              <a:rPr lang="en-US" sz="2400" i="1" dirty="0" smtClean="0">
                <a:latin typeface="Georgia" charset="0"/>
              </a:rPr>
              <a:t>time</a:t>
            </a:r>
            <a:r>
              <a:rPr lang="en-US" sz="2400" dirty="0" smtClean="0">
                <a:latin typeface="Georgia" charset="0"/>
              </a:rPr>
              <a:t> and </a:t>
            </a:r>
            <a:r>
              <a:rPr lang="en-US" sz="2400" i="1" dirty="0" smtClean="0">
                <a:latin typeface="Georgia" charset="0"/>
              </a:rPr>
              <a:t>space</a:t>
            </a:r>
            <a:r>
              <a:rPr lang="en-US" sz="2400" dirty="0" smtClean="0">
                <a:latin typeface="Georgia" charset="0"/>
              </a:rPr>
              <a:t> and </a:t>
            </a:r>
            <a:r>
              <a:rPr lang="en-US" sz="2400" i="1" dirty="0" smtClean="0">
                <a:latin typeface="Georgia" charset="0"/>
              </a:rPr>
              <a:t>gravity</a:t>
            </a:r>
            <a:r>
              <a:rPr lang="en-US" sz="2400" dirty="0" smtClean="0">
                <a:latin typeface="Georgia" charset="0"/>
              </a:rPr>
              <a:t> have no separate existence from </a:t>
            </a:r>
            <a:r>
              <a:rPr lang="en-US" sz="2400" i="1" dirty="0" smtClean="0">
                <a:latin typeface="Georgia" charset="0"/>
              </a:rPr>
              <a:t>matter</a:t>
            </a:r>
            <a:r>
              <a:rPr lang="en-US" sz="2400" dirty="0" smtClean="0">
                <a:latin typeface="Georgia" charset="0"/>
              </a:rPr>
              <a:t>									                                     - </a:t>
            </a:r>
            <a:r>
              <a:rPr lang="en-US" sz="2000" dirty="0" smtClean="0">
                <a:latin typeface="Georgia" charset="0"/>
              </a:rPr>
              <a:t>Albert Einstein</a:t>
            </a:r>
            <a:endParaRPr lang="en-US" sz="2000" dirty="0">
              <a:latin typeface="Georgia" charset="0"/>
            </a:endParaRPr>
          </a:p>
        </p:txBody>
      </p:sp>
      <p:sp>
        <p:nvSpPr>
          <p:cNvPr id="269317" name="AutoShape 5"/>
          <p:cNvSpPr>
            <a:spLocks noChangeArrowheads="1"/>
          </p:cNvSpPr>
          <p:nvPr/>
        </p:nvSpPr>
        <p:spPr bwMode="auto">
          <a:xfrm>
            <a:off x="5105400" y="3352800"/>
            <a:ext cx="3429000" cy="2438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3276600"/>
            <a:ext cx="3200400" cy="2209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2"/>
              <a:buNone/>
            </a:pPr>
            <a:endParaRPr lang="en-US" sz="2000" dirty="0">
              <a:latin typeface="Georgia" charset="0"/>
            </a:endParaRP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2800" i="1" dirty="0">
                <a:latin typeface="Georgia" charset="0"/>
              </a:rPr>
              <a:t>Matter</a:t>
            </a:r>
            <a:r>
              <a:rPr lang="en-US" sz="2800" dirty="0">
                <a:latin typeface="Georgia" charset="0"/>
              </a:rPr>
              <a:t> tells </a:t>
            </a:r>
            <a:r>
              <a:rPr lang="en-US" sz="2800" i="1" dirty="0">
                <a:latin typeface="Georgia" charset="0"/>
              </a:rPr>
              <a:t>space</a:t>
            </a:r>
            <a:r>
              <a:rPr lang="en-US" sz="2800" dirty="0">
                <a:latin typeface="Georgia" charset="0"/>
              </a:rPr>
              <a:t>   how to curve</a:t>
            </a:r>
            <a:endParaRPr lang="en-US" sz="2000" dirty="0">
              <a:latin typeface="Georgia" charset="0"/>
            </a:endParaRP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2800" i="1" dirty="0">
                <a:latin typeface="Georgia" charset="0"/>
              </a:rPr>
              <a:t>Space</a:t>
            </a:r>
            <a:r>
              <a:rPr lang="en-US" sz="2800" dirty="0">
                <a:latin typeface="Georgia" charset="0"/>
              </a:rPr>
              <a:t> tells </a:t>
            </a:r>
            <a:r>
              <a:rPr lang="en-US" sz="2800" i="1" dirty="0">
                <a:latin typeface="Georgia" charset="0"/>
              </a:rPr>
              <a:t>matter</a:t>
            </a:r>
            <a:r>
              <a:rPr lang="en-US" sz="2800" dirty="0">
                <a:latin typeface="Georgia" charset="0"/>
              </a:rPr>
              <a:t>  how to move</a:t>
            </a:r>
            <a:endParaRPr lang="en-US" sz="2000" dirty="0">
              <a:latin typeface="Georgia" charset="0"/>
            </a:endParaRPr>
          </a:p>
        </p:txBody>
      </p:sp>
      <p:pic>
        <p:nvPicPr>
          <p:cNvPr id="269316" name="Picture 4" descr="spaceti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5000"/>
            <a:ext cx="4408488" cy="4953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  <a:noFill/>
          <a:ln/>
        </p:spPr>
        <p:txBody>
          <a:bodyPr/>
          <a:lstStyle/>
          <a:p>
            <a:r>
              <a:rPr lang="en-US" sz="4000" b="1" i="1" dirty="0">
                <a:latin typeface="Georgia" charset="0"/>
              </a:rPr>
              <a:t>Einstein</a:t>
            </a:r>
            <a:r>
              <a:rPr lang="en-US" sz="4000" b="1" i="1" dirty="0" smtClean="0">
                <a:latin typeface="Georgia" charset="0"/>
              </a:rPr>
              <a:t> field </a:t>
            </a:r>
            <a:r>
              <a:rPr lang="en-US" sz="4000" b="1" i="1" dirty="0">
                <a:latin typeface="Georgia" charset="0"/>
              </a:rPr>
              <a:t>e</a:t>
            </a:r>
            <a:r>
              <a:rPr lang="en-US" sz="4000" b="1" i="1" dirty="0" smtClean="0">
                <a:latin typeface="Georgia" charset="0"/>
              </a:rPr>
              <a:t>quations</a:t>
            </a:r>
            <a:endParaRPr lang="en-US" dirty="0"/>
          </a:p>
        </p:txBody>
      </p:sp>
      <p:graphicFrame>
        <p:nvGraphicFramePr>
          <p:cNvPr id="204805" name="Object 5"/>
          <p:cNvGraphicFramePr>
            <a:graphicFrameLocks noChangeAspect="1"/>
          </p:cNvGraphicFramePr>
          <p:nvPr/>
        </p:nvGraphicFramePr>
        <p:xfrm>
          <a:off x="1905000" y="1447800"/>
          <a:ext cx="5614988" cy="2811463"/>
        </p:xfrm>
        <a:graphic>
          <a:graphicData uri="http://schemas.openxmlformats.org/presentationml/2006/ole">
            <p:oleObj spid="_x0000_s204805" name="Equation" r:id="rId4" imgW="2286000" imgH="1041400" progId="Equation.3">
              <p:embed/>
            </p:oleObj>
          </a:graphicData>
        </a:graphic>
      </p:graphicFrame>
      <p:sp>
        <p:nvSpPr>
          <p:cNvPr id="204806" name="Rectangle 6"/>
          <p:cNvSpPr>
            <a:spLocks noChangeArrowheads="1"/>
          </p:cNvSpPr>
          <p:nvPr/>
        </p:nvSpPr>
        <p:spPr bwMode="auto">
          <a:xfrm>
            <a:off x="1524000" y="4724400"/>
            <a:ext cx="5114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07" name="Rectangle 7"/>
          <p:cNvSpPr>
            <a:spLocks noChangeArrowheads="1"/>
          </p:cNvSpPr>
          <p:nvPr/>
        </p:nvSpPr>
        <p:spPr bwMode="auto">
          <a:xfrm>
            <a:off x="381000" y="4419600"/>
            <a:ext cx="8763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en-US" sz="2400" dirty="0">
                <a:latin typeface="Georgia" charset="0"/>
              </a:rPr>
              <a:t>  </a:t>
            </a:r>
            <a:r>
              <a:rPr lang="en-US" sz="2400" dirty="0" smtClean="0">
                <a:latin typeface="Georgia" charset="0"/>
              </a:rPr>
              <a:t> Subscripts </a:t>
            </a:r>
            <a:r>
              <a:rPr lang="en-US" sz="2400" dirty="0">
                <a:latin typeface="Georgia" charset="0"/>
              </a:rPr>
              <a:t>label elements of each</a:t>
            </a:r>
            <a:r>
              <a:rPr lang="en-US" sz="2400" dirty="0" smtClean="0">
                <a:latin typeface="Georgia" charset="0"/>
              </a:rPr>
              <a:t> tensor</a:t>
            </a:r>
          </a:p>
          <a:p>
            <a:pPr>
              <a:buClr>
                <a:schemeClr val="bg2"/>
              </a:buClr>
            </a:pPr>
            <a:endParaRPr lang="en-US" sz="2400" dirty="0">
              <a:latin typeface="Georgia" charset="0"/>
            </a:endParaRP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en-US" sz="2400" dirty="0">
                <a:latin typeface="Georgia" charset="0"/>
              </a:rPr>
              <a:t>   metric (     ) encodes the geometry of </a:t>
            </a:r>
            <a:r>
              <a:rPr lang="en-US" sz="2400" dirty="0" err="1">
                <a:latin typeface="Georgia" charset="0"/>
              </a:rPr>
              <a:t>spacetime</a:t>
            </a:r>
            <a:endParaRPr lang="en-US" sz="2400" dirty="0">
              <a:latin typeface="Georgia" charset="0"/>
            </a:endParaRPr>
          </a:p>
          <a:p>
            <a:pPr>
              <a:buClr>
                <a:schemeClr val="bg2"/>
              </a:buClr>
              <a:buFont typeface="Wingdings" charset="2"/>
              <a:buChar char="§"/>
            </a:pPr>
            <a:endParaRPr lang="en-US" sz="2400" dirty="0">
              <a:latin typeface="Georgia" charset="0"/>
              <a:sym typeface="Symbol" charset="2"/>
            </a:endParaRP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en-US" sz="2400" dirty="0">
                <a:latin typeface="Georgia" charset="0"/>
                <a:sym typeface="Symbol" charset="2"/>
              </a:rPr>
              <a:t>  </a:t>
            </a:r>
            <a:r>
              <a:rPr lang="en-US" sz="2400" dirty="0" smtClean="0">
                <a:latin typeface="Georgia" charset="0"/>
                <a:sym typeface="Symbol" charset="2"/>
              </a:rPr>
              <a:t> A system of </a:t>
            </a:r>
            <a:r>
              <a:rPr lang="en-US" sz="2400" i="1" dirty="0" smtClean="0">
                <a:latin typeface="Georgia" charset="0"/>
                <a:sym typeface="Symbol" charset="2"/>
              </a:rPr>
              <a:t>coupled,</a:t>
            </a:r>
            <a:r>
              <a:rPr lang="en-US" sz="2400" dirty="0" smtClean="0">
                <a:latin typeface="Georgia" charset="0"/>
                <a:sym typeface="Symbol" charset="2"/>
              </a:rPr>
              <a:t> </a:t>
            </a:r>
            <a:r>
              <a:rPr lang="en-US" sz="2400" i="1" dirty="0" smtClean="0">
                <a:latin typeface="Georgia" charset="0"/>
                <a:sym typeface="Symbol" charset="2"/>
              </a:rPr>
              <a:t>second</a:t>
            </a:r>
            <a:r>
              <a:rPr lang="en-US" sz="2400" i="1" dirty="0">
                <a:latin typeface="Georgia" charset="0"/>
                <a:sym typeface="Symbol" charset="2"/>
              </a:rPr>
              <a:t>-order, non-</a:t>
            </a:r>
            <a:r>
              <a:rPr lang="en-US" sz="2400" i="1" dirty="0" smtClean="0">
                <a:latin typeface="Georgia" charset="0"/>
                <a:sym typeface="Symbol" charset="2"/>
              </a:rPr>
              <a:t>linear, 	differential equations</a:t>
            </a:r>
            <a:endParaRPr lang="en-US" sz="2400" i="1" dirty="0"/>
          </a:p>
        </p:txBody>
      </p:sp>
      <p:graphicFrame>
        <p:nvGraphicFramePr>
          <p:cNvPr id="204808" name="Object 8"/>
          <p:cNvGraphicFramePr>
            <a:graphicFrameLocks noChangeAspect="1"/>
          </p:cNvGraphicFramePr>
          <p:nvPr/>
        </p:nvGraphicFramePr>
        <p:xfrm>
          <a:off x="1828800" y="5181600"/>
          <a:ext cx="470491" cy="457200"/>
        </p:xfrm>
        <a:graphic>
          <a:graphicData uri="http://schemas.openxmlformats.org/presentationml/2006/ole">
            <p:oleObj spid="_x0000_s204808" name="Equation" r:id="rId5" imgW="228600" imgH="203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ChangeArrowheads="1"/>
          </p:cNvSpPr>
          <p:nvPr/>
        </p:nvSpPr>
        <p:spPr bwMode="auto">
          <a:xfrm>
            <a:off x="457200" y="6858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3200" dirty="0">
                <a:latin typeface="Georgia" charset="0"/>
              </a:rPr>
              <a:t>In 1916, Karl Schwarzschild presented an</a:t>
            </a:r>
            <a:r>
              <a:rPr lang="en-US" sz="3200" dirty="0" smtClean="0">
                <a:latin typeface="Georgia" charset="0"/>
              </a:rPr>
              <a:t> EXACT </a:t>
            </a:r>
            <a:r>
              <a:rPr lang="en-US" sz="3200" dirty="0">
                <a:latin typeface="Georgia" charset="0"/>
              </a:rPr>
              <a:t>solution!</a:t>
            </a:r>
            <a:br>
              <a:rPr lang="en-US" sz="3200" dirty="0">
                <a:latin typeface="Georgia" charset="0"/>
              </a:rPr>
            </a:br>
            <a:endParaRPr lang="en-US" sz="3200" dirty="0">
              <a:latin typeface="Georgia" charset="0"/>
            </a:endParaRPr>
          </a:p>
        </p:txBody>
      </p:sp>
      <p:sp>
        <p:nvSpPr>
          <p:cNvPr id="208901" name="Rectangle 5"/>
          <p:cNvSpPr>
            <a:spLocks noChangeArrowheads="1"/>
          </p:cNvSpPr>
          <p:nvPr/>
        </p:nvSpPr>
        <p:spPr bwMode="auto">
          <a:xfrm>
            <a:off x="152400" y="2362200"/>
            <a:ext cx="876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en-US" sz="2800" dirty="0" smtClean="0">
                <a:latin typeface="Georgia" charset="0"/>
              </a:rPr>
              <a:t>  The line element for a </a:t>
            </a:r>
            <a:r>
              <a:rPr lang="en-US" sz="2800" i="1" dirty="0" smtClean="0">
                <a:latin typeface="Georgia" charset="0"/>
              </a:rPr>
              <a:t>static, spherically-symmetric 	</a:t>
            </a:r>
            <a:r>
              <a:rPr lang="en-US" sz="2800" dirty="0" smtClean="0">
                <a:latin typeface="Georgia" charset="0"/>
              </a:rPr>
              <a:t>massive object</a:t>
            </a:r>
            <a:endParaRPr lang="en-US" sz="2800" dirty="0"/>
          </a:p>
        </p:txBody>
      </p:sp>
      <p:graphicFrame>
        <p:nvGraphicFramePr>
          <p:cNvPr id="208902" name="Object 6"/>
          <p:cNvGraphicFramePr>
            <a:graphicFrameLocks noChangeAspect="1"/>
          </p:cNvGraphicFramePr>
          <p:nvPr/>
        </p:nvGraphicFramePr>
        <p:xfrm>
          <a:off x="838200" y="3657600"/>
          <a:ext cx="5910262" cy="512451"/>
        </p:xfrm>
        <a:graphic>
          <a:graphicData uri="http://schemas.openxmlformats.org/presentationml/2006/ole">
            <p:oleObj spid="_x0000_s208902" name="Equation" r:id="rId4" imgW="2095500" imgH="165100" progId="Equation.3">
              <p:embed/>
            </p:oleObj>
          </a:graphicData>
        </a:graphic>
      </p:graphicFrame>
      <p:sp>
        <p:nvSpPr>
          <p:cNvPr id="208903" name="Rectangle 7"/>
          <p:cNvSpPr>
            <a:spLocks noChangeArrowheads="1"/>
          </p:cNvSpPr>
          <p:nvPr/>
        </p:nvSpPr>
        <p:spPr bwMode="auto">
          <a:xfrm>
            <a:off x="228600" y="5410200"/>
            <a:ext cx="7391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en-US" sz="2800" dirty="0">
                <a:latin typeface="Georgia" charset="0"/>
              </a:rPr>
              <a:t>  Plug metric </a:t>
            </a:r>
            <a:r>
              <a:rPr lang="en-US" sz="2800" i="1" dirty="0" err="1">
                <a:latin typeface="Georgia" charset="0"/>
              </a:rPr>
              <a:t>ansatz</a:t>
            </a:r>
            <a:r>
              <a:rPr lang="en-US" sz="2800" i="1" dirty="0">
                <a:latin typeface="Georgia" charset="0"/>
              </a:rPr>
              <a:t> </a:t>
            </a:r>
            <a:r>
              <a:rPr lang="en-US" sz="2800" dirty="0">
                <a:latin typeface="Georgia" charset="0"/>
              </a:rPr>
              <a:t>into the</a:t>
            </a:r>
            <a:r>
              <a:rPr lang="en-US" sz="2800" dirty="0" smtClean="0">
                <a:latin typeface="Georgia" charset="0"/>
              </a:rPr>
              <a:t> Einstein field 	equations in vacuum</a:t>
            </a:r>
            <a:endParaRPr lang="en-US" sz="2800" dirty="0"/>
          </a:p>
        </p:txBody>
      </p:sp>
      <p:pic>
        <p:nvPicPr>
          <p:cNvPr id="208906" name="Picture 10" descr="Schwarz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3733800"/>
            <a:ext cx="138588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1752600" y="1676400"/>
            <a:ext cx="5715000" cy="3124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  <a:noFill/>
          <a:ln/>
        </p:spPr>
        <p:txBody>
          <a:bodyPr/>
          <a:lstStyle/>
          <a:p>
            <a:pPr algn="ctr"/>
            <a:r>
              <a:rPr lang="en-US" sz="3600" i="1" dirty="0" smtClean="0">
                <a:latin typeface="Georgia" charset="0"/>
              </a:rPr>
              <a:t>The Einstein field equations become..</a:t>
            </a:r>
            <a:endParaRPr lang="en-US" sz="3600" i="1" dirty="0">
              <a:latin typeface="Georgia" charset="0"/>
            </a:endParaRPr>
          </a:p>
        </p:txBody>
      </p:sp>
      <p:sp>
        <p:nvSpPr>
          <p:cNvPr id="355332" name="Rectangle 4"/>
          <p:cNvSpPr>
            <a:spLocks noChangeArrowheads="1"/>
          </p:cNvSpPr>
          <p:nvPr/>
        </p:nvSpPr>
        <p:spPr bwMode="auto">
          <a:xfrm>
            <a:off x="228600" y="5334000"/>
            <a:ext cx="891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2800" dirty="0" smtClean="0">
                <a:latin typeface="Georgia" charset="0"/>
              </a:rPr>
              <a:t>These </a:t>
            </a:r>
            <a:r>
              <a:rPr lang="en-US" sz="2800" i="1" dirty="0" smtClean="0">
                <a:latin typeface="Georgia" charset="0"/>
                <a:sym typeface="Symbol" charset="2"/>
              </a:rPr>
              <a:t>coupled,</a:t>
            </a:r>
            <a:r>
              <a:rPr lang="en-US" sz="2800" dirty="0" smtClean="0">
                <a:latin typeface="Georgia" charset="0"/>
                <a:sym typeface="Symbol" charset="2"/>
              </a:rPr>
              <a:t> </a:t>
            </a:r>
            <a:r>
              <a:rPr lang="en-US" sz="2800" i="1" dirty="0" smtClean="0">
                <a:latin typeface="Georgia" charset="0"/>
                <a:sym typeface="Symbol" charset="2"/>
              </a:rPr>
              <a:t>non-linear, </a:t>
            </a:r>
            <a:r>
              <a:rPr lang="en-US" sz="2800" i="1" dirty="0" err="1" smtClean="0">
                <a:latin typeface="Georgia" charset="0"/>
                <a:sym typeface="Symbol" charset="2"/>
              </a:rPr>
              <a:t>ODEs</a:t>
            </a:r>
            <a:r>
              <a:rPr lang="en-US" sz="2800" i="1" dirty="0" smtClean="0">
                <a:latin typeface="Georgia" charset="0"/>
                <a:sym typeface="Symbol" charset="2"/>
              </a:rPr>
              <a:t> </a:t>
            </a:r>
            <a:r>
              <a:rPr lang="en-US" sz="2800" dirty="0" smtClean="0">
                <a:latin typeface="Georgia" charset="0"/>
                <a:sym typeface="Symbol" charset="2"/>
              </a:rPr>
              <a:t>determine the line element </a:t>
            </a:r>
            <a:r>
              <a:rPr lang="en-US" sz="2800" i="1" dirty="0" smtClean="0">
                <a:latin typeface="Georgia" charset="0"/>
                <a:sym typeface="Symbol" charset="2"/>
              </a:rPr>
              <a:t>exterior</a:t>
            </a:r>
            <a:r>
              <a:rPr lang="en-US" sz="2800" dirty="0" smtClean="0">
                <a:latin typeface="Georgia" charset="0"/>
                <a:sym typeface="Symbol" charset="2"/>
              </a:rPr>
              <a:t> to a </a:t>
            </a:r>
            <a:r>
              <a:rPr lang="en-US" sz="2800" i="1" dirty="0" smtClean="0">
                <a:latin typeface="Georgia" charset="0"/>
                <a:sym typeface="Symbol" charset="2"/>
              </a:rPr>
              <a:t>spherically-symmetric </a:t>
            </a:r>
            <a:r>
              <a:rPr lang="en-US" sz="2800" dirty="0" smtClean="0">
                <a:latin typeface="Georgia" charset="0"/>
                <a:sym typeface="Symbol" charset="2"/>
              </a:rPr>
              <a:t>source</a:t>
            </a:r>
            <a:endParaRPr lang="en-US" sz="2800" dirty="0">
              <a:latin typeface="Georgia" charset="0"/>
            </a:endParaRPr>
          </a:p>
        </p:txBody>
      </p:sp>
      <p:graphicFrame>
        <p:nvGraphicFramePr>
          <p:cNvPr id="355333" name="Object 5"/>
          <p:cNvGraphicFramePr>
            <a:graphicFrameLocks noChangeAspect="1"/>
          </p:cNvGraphicFramePr>
          <p:nvPr/>
        </p:nvGraphicFramePr>
        <p:xfrm>
          <a:off x="1981200" y="1828800"/>
          <a:ext cx="5361987" cy="2717800"/>
        </p:xfrm>
        <a:graphic>
          <a:graphicData uri="http://schemas.openxmlformats.org/presentationml/2006/ole">
            <p:oleObj spid="_x0000_s349186" name="Equation" r:id="rId4" imgW="1993900" imgH="10668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37" name="AutoShape 17"/>
          <p:cNvSpPr>
            <a:spLocks noChangeArrowheads="1"/>
          </p:cNvSpPr>
          <p:nvPr/>
        </p:nvSpPr>
        <p:spPr bwMode="auto">
          <a:xfrm>
            <a:off x="838200" y="1560513"/>
            <a:ext cx="7543800" cy="1371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922" name="Rectangle 2"/>
          <p:cNvSpPr>
            <a:spLocks noChangeArrowheads="1"/>
          </p:cNvSpPr>
          <p:nvPr/>
        </p:nvSpPr>
        <p:spPr bwMode="auto">
          <a:xfrm>
            <a:off x="228600" y="457200"/>
            <a:ext cx="8610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chemeClr val="bg2"/>
              </a:buClr>
              <a:buFont typeface="Wingdings" charset="2"/>
              <a:buNone/>
            </a:pPr>
            <a:r>
              <a:rPr lang="en-US" sz="2800" i="1" dirty="0">
                <a:latin typeface="Georgia" charset="0"/>
              </a:rPr>
              <a:t>The</a:t>
            </a:r>
            <a:r>
              <a:rPr lang="en-US" sz="2800" dirty="0">
                <a:latin typeface="Georgia" charset="0"/>
              </a:rPr>
              <a:t> empty space, spherically-symmetric,</a:t>
            </a:r>
            <a:r>
              <a:rPr lang="en-US" sz="2800" dirty="0" smtClean="0">
                <a:latin typeface="Georgia" charset="0"/>
              </a:rPr>
              <a:t> solution </a:t>
            </a:r>
            <a:r>
              <a:rPr lang="en-US" sz="2800" dirty="0">
                <a:latin typeface="Georgia" charset="0"/>
              </a:rPr>
              <a:t>(i.e. spherical star) </a:t>
            </a:r>
            <a:r>
              <a:rPr lang="en-US" sz="2800" dirty="0" smtClean="0">
                <a:latin typeface="Georgia" charset="0"/>
              </a:rPr>
              <a:t>is described by</a:t>
            </a:r>
            <a:endParaRPr lang="en-US" sz="2800" dirty="0"/>
          </a:p>
        </p:txBody>
      </p:sp>
      <p:graphicFrame>
        <p:nvGraphicFramePr>
          <p:cNvPr id="209923" name="Object 3"/>
          <p:cNvGraphicFramePr>
            <a:graphicFrameLocks noChangeAspect="1"/>
          </p:cNvGraphicFramePr>
          <p:nvPr/>
        </p:nvGraphicFramePr>
        <p:xfrm>
          <a:off x="912813" y="1616075"/>
          <a:ext cx="7289800" cy="1270000"/>
        </p:xfrm>
        <a:graphic>
          <a:graphicData uri="http://schemas.openxmlformats.org/presentationml/2006/ole">
            <p:oleObj spid="_x0000_s283650" name="Equation" r:id="rId4" imgW="2971800" imgH="469900" progId="Equation.3">
              <p:embed/>
            </p:oleObj>
          </a:graphicData>
        </a:graphic>
      </p:graphicFrame>
      <p:pic>
        <p:nvPicPr>
          <p:cNvPr id="209924" name="Picture 4" descr="blackhole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2962275"/>
            <a:ext cx="44958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9925" name="Rectangle 5"/>
          <p:cNvSpPr>
            <a:spLocks noChangeArrowheads="1"/>
          </p:cNvSpPr>
          <p:nvPr/>
        </p:nvSpPr>
        <p:spPr bwMode="auto">
          <a:xfrm>
            <a:off x="381000" y="3429000"/>
            <a:ext cx="106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chemeClr val="bg2"/>
              </a:buClr>
              <a:buFont typeface="Wingdings" charset="2"/>
              <a:buNone/>
            </a:pPr>
            <a:r>
              <a:rPr lang="en-US" sz="3200" i="1">
                <a:latin typeface="Georgia" charset="0"/>
              </a:rPr>
              <a:t>Let:</a:t>
            </a:r>
            <a:endParaRPr lang="en-US"/>
          </a:p>
        </p:txBody>
      </p:sp>
      <p:graphicFrame>
        <p:nvGraphicFramePr>
          <p:cNvPr id="209927" name="Object 7"/>
          <p:cNvGraphicFramePr>
            <a:graphicFrameLocks noChangeAspect="1"/>
          </p:cNvGraphicFramePr>
          <p:nvPr/>
        </p:nvGraphicFramePr>
        <p:xfrm>
          <a:off x="1600200" y="3581400"/>
          <a:ext cx="2616200" cy="685800"/>
        </p:xfrm>
        <a:graphic>
          <a:graphicData uri="http://schemas.openxmlformats.org/presentationml/2006/ole">
            <p:oleObj spid="_x0000_s283651" name="Equation" r:id="rId6" imgW="1066800" imgH="254000" progId="Equation.3">
              <p:embed/>
            </p:oleObj>
          </a:graphicData>
        </a:graphic>
      </p:graphicFrame>
      <p:sp>
        <p:nvSpPr>
          <p:cNvPr id="209928" name="Rectangle 8"/>
          <p:cNvSpPr>
            <a:spLocks noChangeArrowheads="1"/>
          </p:cNvSpPr>
          <p:nvPr/>
        </p:nvSpPr>
        <p:spPr bwMode="auto">
          <a:xfrm>
            <a:off x="381000" y="4419600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chemeClr val="bg2"/>
              </a:buClr>
              <a:buFont typeface="Wingdings" charset="2"/>
              <a:buNone/>
            </a:pPr>
            <a:r>
              <a:rPr lang="en-US" sz="3200" i="1">
                <a:latin typeface="Georgia" charset="0"/>
              </a:rPr>
              <a:t>Notice:</a:t>
            </a:r>
            <a:endParaRPr lang="en-US"/>
          </a:p>
        </p:txBody>
      </p:sp>
      <p:sp>
        <p:nvSpPr>
          <p:cNvPr id="209929" name="Rectangle 9"/>
          <p:cNvSpPr>
            <a:spLocks noChangeArrowheads="1"/>
          </p:cNvSpPr>
          <p:nvPr/>
        </p:nvSpPr>
        <p:spPr bwMode="auto">
          <a:xfrm>
            <a:off x="1066800" y="4724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9930" name="Object 10"/>
          <p:cNvGraphicFramePr>
            <a:graphicFrameLocks noChangeAspect="1"/>
          </p:cNvGraphicFramePr>
          <p:nvPr/>
        </p:nvGraphicFramePr>
        <p:xfrm>
          <a:off x="122238" y="5257800"/>
          <a:ext cx="2335212" cy="617538"/>
        </p:xfrm>
        <a:graphic>
          <a:graphicData uri="http://schemas.openxmlformats.org/presentationml/2006/ole">
            <p:oleObj spid="_x0000_s283652" name="Equation" r:id="rId7" imgW="952500" imgH="228600" progId="Equation.3">
              <p:embed/>
            </p:oleObj>
          </a:graphicData>
        </a:graphic>
      </p:graphicFrame>
      <p:graphicFrame>
        <p:nvGraphicFramePr>
          <p:cNvPr id="209931" name="Object 11"/>
          <p:cNvGraphicFramePr>
            <a:graphicFrameLocks noChangeAspect="1"/>
          </p:cNvGraphicFramePr>
          <p:nvPr/>
        </p:nvGraphicFramePr>
        <p:xfrm>
          <a:off x="457200" y="5943600"/>
          <a:ext cx="2055813" cy="617538"/>
        </p:xfrm>
        <a:graphic>
          <a:graphicData uri="http://schemas.openxmlformats.org/presentationml/2006/ole">
            <p:oleObj spid="_x0000_s283653" name="Equation" r:id="rId8" imgW="838200" imgH="228600" progId="Equation.3">
              <p:embed/>
            </p:oleObj>
          </a:graphicData>
        </a:graphic>
      </p:graphicFrame>
      <p:sp>
        <p:nvSpPr>
          <p:cNvPr id="209932" name="Rectangle 12"/>
          <p:cNvSpPr>
            <a:spLocks noChangeArrowheads="1"/>
          </p:cNvSpPr>
          <p:nvPr/>
        </p:nvSpPr>
        <p:spPr bwMode="auto">
          <a:xfrm>
            <a:off x="2362200" y="5181600"/>
            <a:ext cx="449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chemeClr val="bg2"/>
              </a:buClr>
              <a:buFont typeface="Wingdings" charset="2"/>
              <a:buNone/>
            </a:pPr>
            <a:r>
              <a:rPr lang="en-US" sz="3200" i="1" dirty="0">
                <a:latin typeface="Georgia" charset="0"/>
              </a:rPr>
              <a:t>: </a:t>
            </a:r>
            <a:r>
              <a:rPr lang="en-US" sz="2800" i="1" dirty="0">
                <a:latin typeface="Georgia" charset="0"/>
              </a:rPr>
              <a:t>Coordinate</a:t>
            </a:r>
            <a:r>
              <a:rPr lang="en-US" sz="2800" i="1" dirty="0" smtClean="0">
                <a:latin typeface="Georgia" charset="0"/>
              </a:rPr>
              <a:t> singularity</a:t>
            </a:r>
            <a:endParaRPr lang="en-US" dirty="0"/>
          </a:p>
        </p:txBody>
      </p:sp>
      <p:sp>
        <p:nvSpPr>
          <p:cNvPr id="209933" name="Rectangle 13"/>
          <p:cNvSpPr>
            <a:spLocks noChangeArrowheads="1"/>
          </p:cNvSpPr>
          <p:nvPr/>
        </p:nvSpPr>
        <p:spPr bwMode="auto">
          <a:xfrm>
            <a:off x="2438400" y="5867400"/>
            <a:ext cx="403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chemeClr val="bg2"/>
              </a:buClr>
              <a:buFont typeface="Wingdings" charset="2"/>
              <a:buNone/>
            </a:pPr>
            <a:r>
              <a:rPr lang="en-US" sz="3200" i="1" dirty="0">
                <a:latin typeface="Georgia" charset="0"/>
              </a:rPr>
              <a:t>: </a:t>
            </a:r>
            <a:r>
              <a:rPr lang="en-US" sz="2800" i="1" dirty="0" err="1">
                <a:latin typeface="Georgia" charset="0"/>
              </a:rPr>
              <a:t>Spacetime</a:t>
            </a:r>
            <a:r>
              <a:rPr lang="en-US" sz="2800" i="1" dirty="0" smtClean="0">
                <a:latin typeface="Georgia" charset="0"/>
              </a:rPr>
              <a:t> singularity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28600" y="457200"/>
            <a:ext cx="8610600" cy="686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chemeClr val="bg2"/>
              </a:buClr>
              <a:buFont typeface="Wingdings" charset="2"/>
              <a:buNone/>
            </a:pPr>
            <a:r>
              <a:rPr lang="en-US" sz="3600" b="1" i="1" dirty="0">
                <a:latin typeface="Georgia" charset="0"/>
              </a:rPr>
              <a:t>Black Holes</a:t>
            </a:r>
          </a:p>
          <a:p>
            <a:pPr>
              <a:buClr>
                <a:schemeClr val="bg2"/>
              </a:buClr>
              <a:buFont typeface="Wingdings" charset="2"/>
              <a:buNone/>
            </a:pPr>
            <a:endParaRPr lang="en-US" sz="2800" i="1" dirty="0">
              <a:latin typeface="Georgia" charset="0"/>
            </a:endParaRP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en-US" sz="2800" i="1" dirty="0">
                <a:latin typeface="Georgia" charset="0"/>
              </a:rPr>
              <a:t> For fixed radius R …</a:t>
            </a:r>
          </a:p>
          <a:p>
            <a:pPr>
              <a:buClr>
                <a:schemeClr val="bg2"/>
              </a:buClr>
              <a:buFont typeface="Wingdings" charset="2"/>
              <a:buChar char="§"/>
            </a:pPr>
            <a:endParaRPr lang="en-US" sz="2800" i="1" dirty="0">
              <a:latin typeface="Georgia" charset="0"/>
            </a:endParaRPr>
          </a:p>
          <a:p>
            <a:pPr>
              <a:buClr>
                <a:schemeClr val="bg2"/>
              </a:buClr>
              <a:buFont typeface="Wingdings" charset="2"/>
              <a:buChar char="§"/>
            </a:pPr>
            <a:endParaRPr lang="en-US" sz="2800" i="1" dirty="0">
              <a:latin typeface="Georgia" charset="0"/>
            </a:endParaRPr>
          </a:p>
          <a:p>
            <a:pPr>
              <a:buClr>
                <a:schemeClr val="bg2"/>
              </a:buClr>
              <a:buFont typeface="Wingdings" charset="2"/>
              <a:buChar char="§"/>
            </a:pPr>
            <a:endParaRPr lang="en-US" sz="2800" i="1" dirty="0">
              <a:latin typeface="Georgia" charset="0"/>
            </a:endParaRPr>
          </a:p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en-US" sz="2800" i="1" dirty="0">
                <a:latin typeface="Georgia" charset="0"/>
              </a:rPr>
              <a:t> For </a:t>
            </a:r>
            <a:r>
              <a:rPr lang="en-US" sz="2800" i="1" dirty="0" err="1" smtClean="0">
                <a:latin typeface="Georgia" charset="0"/>
              </a:rPr>
              <a:t>M</a:t>
            </a:r>
            <a:r>
              <a:rPr lang="en-US" sz="2800" i="1" baseline="-25000" dirty="0" err="1" smtClean="0">
                <a:latin typeface="Georgia" charset="0"/>
              </a:rPr>
              <a:t>star</a:t>
            </a:r>
            <a:r>
              <a:rPr lang="en-US" sz="2800" i="1" dirty="0" smtClean="0">
                <a:latin typeface="Georgia" charset="0"/>
              </a:rPr>
              <a:t> &gt; 3</a:t>
            </a:r>
            <a:r>
              <a:rPr lang="en-US" sz="2800" i="1" dirty="0">
                <a:latin typeface="Georgia" charset="0"/>
              </a:rPr>
              <a:t>-4 </a:t>
            </a:r>
            <a:r>
              <a:rPr lang="en-US" sz="2800" i="1" dirty="0" err="1">
                <a:latin typeface="Georgia" charset="0"/>
              </a:rPr>
              <a:t>M</a:t>
            </a:r>
            <a:r>
              <a:rPr lang="en-US" sz="2800" i="1" baseline="-25000" dirty="0" err="1">
                <a:latin typeface="Georgia" charset="0"/>
              </a:rPr>
              <a:t>sun</a:t>
            </a:r>
            <a:r>
              <a:rPr lang="en-US" sz="2800" i="1" dirty="0">
                <a:latin typeface="Georgia" charset="0"/>
              </a:rPr>
              <a:t>, star</a:t>
            </a:r>
            <a:r>
              <a:rPr lang="en-US" sz="2800" i="1" dirty="0" smtClean="0">
                <a:latin typeface="Georgia" charset="0"/>
              </a:rPr>
              <a:t> must collapse </a:t>
            </a:r>
            <a:r>
              <a:rPr lang="en-US" sz="2800" i="1" dirty="0">
                <a:latin typeface="Georgia" charset="0"/>
              </a:rPr>
              <a:t>to </a:t>
            </a:r>
            <a:r>
              <a:rPr lang="en-US" sz="2800" i="1" dirty="0" smtClean="0">
                <a:latin typeface="Georgia" charset="0"/>
              </a:rPr>
              <a:t>a			 </a:t>
            </a:r>
            <a:r>
              <a:rPr lang="en-US" sz="2800" i="1" dirty="0">
                <a:latin typeface="Georgia" charset="0"/>
              </a:rPr>
              <a:t>Black Hole </a:t>
            </a:r>
          </a:p>
          <a:p>
            <a:pPr>
              <a:buClr>
                <a:schemeClr val="bg2"/>
              </a:buClr>
              <a:buFont typeface="Wingdings" charset="2"/>
              <a:buChar char="§"/>
            </a:pPr>
            <a:endParaRPr lang="en-US" sz="2800" i="1" dirty="0">
              <a:latin typeface="Georgia" charset="0"/>
            </a:endParaRPr>
          </a:p>
          <a:p>
            <a:pPr>
              <a:buClr>
                <a:schemeClr val="bg2"/>
              </a:buClr>
              <a:buFont typeface="Wingdings" charset="2"/>
              <a:buNone/>
            </a:pPr>
            <a:endParaRPr lang="en-US" sz="2800" i="1" dirty="0">
              <a:latin typeface="Georgia" charset="0"/>
            </a:endParaRPr>
          </a:p>
          <a:p>
            <a:pPr>
              <a:buClr>
                <a:schemeClr val="bg2"/>
              </a:buClr>
              <a:buFont typeface="Wingdings" charset="2"/>
              <a:buNone/>
            </a:pPr>
            <a:r>
              <a:rPr lang="en-US" sz="2800" i="1" dirty="0">
                <a:latin typeface="Georgia" charset="0"/>
              </a:rPr>
              <a:t>Notice: </a:t>
            </a:r>
          </a:p>
          <a:p>
            <a:pPr>
              <a:buClr>
                <a:schemeClr val="bg2"/>
              </a:buClr>
              <a:buFont typeface="Wingdings" charset="2"/>
              <a:buNone/>
            </a:pPr>
            <a:r>
              <a:rPr lang="en-US" sz="2800" i="1" dirty="0">
                <a:latin typeface="Georgia" charset="0"/>
              </a:rPr>
              <a:t> Black Holes don’t suck!</a:t>
            </a:r>
          </a:p>
          <a:p>
            <a:pPr>
              <a:buClr>
                <a:schemeClr val="bg2"/>
              </a:buClr>
              <a:buFont typeface="Wingdings" charset="2"/>
              <a:buNone/>
            </a:pPr>
            <a:endParaRPr lang="en-US" sz="2000" i="1" dirty="0">
              <a:latin typeface="Georgia" charset="0"/>
            </a:endParaRPr>
          </a:p>
          <a:p>
            <a:pPr>
              <a:buClr>
                <a:schemeClr val="bg2"/>
              </a:buClr>
              <a:buFont typeface="Wingdings" charset="2"/>
              <a:buNone/>
            </a:pPr>
            <a:r>
              <a:rPr lang="en-US" sz="2000" i="1" dirty="0">
                <a:latin typeface="Georgia" charset="0"/>
              </a:rPr>
              <a:t>(External geometry of a Black Hole					         </a:t>
            </a:r>
          </a:p>
          <a:p>
            <a:pPr>
              <a:buClr>
                <a:schemeClr val="bg2"/>
              </a:buClr>
              <a:buFont typeface="Wingdings" charset="2"/>
              <a:buNone/>
            </a:pPr>
            <a:r>
              <a:rPr lang="en-US" sz="2000" i="1" dirty="0">
                <a:latin typeface="Georgia" charset="0"/>
              </a:rPr>
              <a:t>     is the same as that of a star or planet)</a:t>
            </a:r>
            <a:endParaRPr lang="en-US" sz="2800" i="1" dirty="0">
              <a:latin typeface="Georgia" charset="0"/>
            </a:endParaRPr>
          </a:p>
          <a:p>
            <a:pPr>
              <a:buClr>
                <a:schemeClr val="bg2"/>
              </a:buClr>
              <a:buFont typeface="Wingdings" charset="2"/>
              <a:buNone/>
            </a:pPr>
            <a:endParaRPr lang="en-US" sz="2800" i="1" dirty="0">
              <a:latin typeface="Georgia" charset="0"/>
            </a:endParaRPr>
          </a:p>
        </p:txBody>
      </p:sp>
      <p:sp>
        <p:nvSpPr>
          <p:cNvPr id="40964" name="Rectangle 9"/>
          <p:cNvSpPr>
            <a:spLocks noChangeArrowheads="1"/>
          </p:cNvSpPr>
          <p:nvPr/>
        </p:nvSpPr>
        <p:spPr bwMode="auto">
          <a:xfrm>
            <a:off x="1066800" y="4724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65" name="Picture 14" descr="blackho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4450" y="3990975"/>
            <a:ext cx="401955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2209800" y="1981200"/>
          <a:ext cx="4703763" cy="847725"/>
        </p:xfrm>
        <a:graphic>
          <a:graphicData uri="http://schemas.openxmlformats.org/presentationml/2006/ole">
            <p:oleObj spid="_x0000_s462850" name="Equation" r:id="rId5" imgW="2247900" imgH="3683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915400" cy="1066800"/>
          </a:xfrm>
        </p:spPr>
        <p:txBody>
          <a:bodyPr/>
          <a:lstStyle/>
          <a:p>
            <a:pPr eaLnBrk="1" hangingPunct="1"/>
            <a:r>
              <a:rPr lang="en-US" sz="4000" b="1" i="1" dirty="0">
                <a:latin typeface="Georgia" charset="0"/>
                <a:ea typeface="ＭＳ Ｐゴシック" charset="-128"/>
                <a:cs typeface="ＭＳ Ｐゴシック" charset="-128"/>
              </a:rPr>
              <a:t>Cosmology</a:t>
            </a:r>
            <a:endParaRPr lang="en-US" sz="4000" b="1" i="1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05800" cy="47244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800" dirty="0">
                <a:latin typeface="Georgia" charset="0"/>
                <a:ea typeface="ＭＳ Ｐゴシック" charset="-128"/>
                <a:cs typeface="ＭＳ Ｐゴシック" charset="-128"/>
              </a:rPr>
              <a:t>is the scientific study of the large scale properties of the Universe as a whole.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2"/>
              <a:buNone/>
            </a:pPr>
            <a:endParaRPr lang="en-US" sz="2800" dirty="0">
              <a:latin typeface="Georgia" charset="0"/>
              <a:ea typeface="ＭＳ Ｐゴシック" charset="-128"/>
              <a:cs typeface="ＭＳ Ｐゴシック" charset="-128"/>
            </a:endParaRPr>
          </a:p>
          <a:p>
            <a:pPr marL="533400" indent="-53340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800" dirty="0">
                <a:latin typeface="Georgia" charset="0"/>
                <a:ea typeface="ＭＳ Ｐゴシック" charset="-128"/>
                <a:cs typeface="ＭＳ Ｐゴシック" charset="-128"/>
              </a:rPr>
              <a:t>addresses questions like: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2"/>
              <a:buNone/>
            </a:pPr>
            <a:endParaRPr lang="en-US" sz="2800" dirty="0">
              <a:latin typeface="Georgia" charset="0"/>
              <a:ea typeface="ＭＳ Ｐゴシック" charset="-128"/>
              <a:cs typeface="ＭＳ Ｐゴシック" charset="-128"/>
            </a:endParaRP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800" dirty="0">
                <a:latin typeface="Georgia" charset="0"/>
                <a:ea typeface="ＭＳ Ｐゴシック" charset="-128"/>
                <a:cs typeface="ＭＳ Ｐゴシック" charset="-128"/>
              </a:rPr>
              <a:t>Is the Universe (</a:t>
            </a:r>
            <a:r>
              <a:rPr lang="en-US" sz="2800" dirty="0" err="1">
                <a:latin typeface="Georgia" charset="0"/>
                <a:ea typeface="ＭＳ Ｐゴシック" charset="-128"/>
                <a:cs typeface="ＭＳ Ｐゴシック" charset="-128"/>
              </a:rPr>
              <a:t>in)finite</a:t>
            </a:r>
            <a:r>
              <a:rPr lang="en-US" sz="2800" dirty="0">
                <a:latin typeface="Georgia" charset="0"/>
                <a:ea typeface="ＭＳ Ｐゴシック" charset="-128"/>
                <a:cs typeface="ＭＳ Ｐゴシック" charset="-128"/>
              </a:rPr>
              <a:t> in spatial extent?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800" dirty="0">
                <a:latin typeface="Georgia" charset="0"/>
                <a:ea typeface="ＭＳ Ｐゴシック" charset="-128"/>
                <a:cs typeface="ＭＳ Ｐゴシック" charset="-128"/>
              </a:rPr>
              <a:t>Is the Universe (</a:t>
            </a:r>
            <a:r>
              <a:rPr lang="en-US" sz="2800" dirty="0" err="1">
                <a:latin typeface="Georgia" charset="0"/>
                <a:ea typeface="ＭＳ Ｐゴシック" charset="-128"/>
                <a:cs typeface="ＭＳ Ｐゴシック" charset="-128"/>
              </a:rPr>
              <a:t>in)finite</a:t>
            </a:r>
            <a:r>
              <a:rPr lang="en-US" sz="2800" dirty="0">
                <a:latin typeface="Georgia" charset="0"/>
                <a:ea typeface="ＭＳ Ｐゴシック" charset="-128"/>
                <a:cs typeface="ＭＳ Ｐゴシック" charset="-128"/>
              </a:rPr>
              <a:t> in temporal extent?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800" dirty="0">
                <a:latin typeface="Georgia" charset="0"/>
                <a:ea typeface="ＭＳ Ｐゴシック" charset="-128"/>
                <a:cs typeface="ＭＳ Ｐゴシック" charset="-128"/>
              </a:rPr>
              <a:t>What are the possible geometries of the Universe?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800" dirty="0">
                <a:latin typeface="Georgia" charset="0"/>
                <a:ea typeface="ＭＳ Ｐゴシック" charset="-128"/>
                <a:cs typeface="ＭＳ Ｐゴシック" charset="-128"/>
              </a:rPr>
              <a:t>What is the fate of the Universe?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839200" cy="1828800"/>
          </a:xfrm>
        </p:spPr>
        <p:txBody>
          <a:bodyPr/>
          <a:lstStyle/>
          <a:p>
            <a:pPr algn="ctr"/>
            <a:r>
              <a:rPr lang="en-US" sz="4000" dirty="0" smtClean="0">
                <a:latin typeface="Georgia" charset="0"/>
              </a:rPr>
              <a:t>The Mathematics of General Relativity, Black holes, and Cosmology (in a Nutshell)</a:t>
            </a:r>
            <a:endParaRPr lang="en-US" sz="4000" dirty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charset="2"/>
              <a:buNone/>
            </a:pPr>
            <a:endParaRPr lang="en-US" dirty="0" smtClean="0"/>
          </a:p>
          <a:p>
            <a:pPr algn="ctr">
              <a:buFont typeface="Wingdings" charset="2"/>
              <a:buNone/>
            </a:pPr>
            <a:endParaRPr lang="en-US" dirty="0" smtClean="0"/>
          </a:p>
          <a:p>
            <a:pPr algn="ctr">
              <a:buFont typeface="Wingdings" charset="2"/>
              <a:buNone/>
            </a:pPr>
            <a:r>
              <a:rPr lang="en-US" sz="2800" dirty="0">
                <a:latin typeface="Georgia" charset="0"/>
              </a:rPr>
              <a:t>Chad A. </a:t>
            </a:r>
            <a:r>
              <a:rPr lang="en-US" sz="2800" dirty="0" smtClean="0">
                <a:latin typeface="Georgia" charset="0"/>
              </a:rPr>
              <a:t>Middleton</a:t>
            </a:r>
          </a:p>
          <a:p>
            <a:pPr algn="ctr">
              <a:buFont typeface="Wingdings" charset="2"/>
              <a:buNone/>
            </a:pPr>
            <a:r>
              <a:rPr lang="en-US" sz="2800" dirty="0" smtClean="0">
                <a:latin typeface="Georgia" charset="0"/>
              </a:rPr>
              <a:t>Brown Bag Seminar</a:t>
            </a:r>
          </a:p>
          <a:p>
            <a:pPr algn="ctr">
              <a:buFont typeface="Wingdings" charset="2"/>
              <a:buNone/>
            </a:pPr>
            <a:r>
              <a:rPr lang="en-US" sz="2800" dirty="0">
                <a:latin typeface="Georgia" charset="0"/>
              </a:rPr>
              <a:t>Mesa State College</a:t>
            </a:r>
            <a:endParaRPr lang="en-US" sz="2800" dirty="0" smtClean="0">
              <a:latin typeface="Georgia" charset="0"/>
            </a:endParaRPr>
          </a:p>
          <a:p>
            <a:pPr algn="ctr">
              <a:buFont typeface="Wingdings" charset="2"/>
              <a:buNone/>
            </a:pPr>
            <a:r>
              <a:rPr lang="en-US" sz="2800" dirty="0" smtClean="0">
                <a:latin typeface="Georgia" charset="0"/>
              </a:rPr>
              <a:t>February 12, 2010</a:t>
            </a:r>
            <a:endParaRPr lang="en-US" sz="2800" dirty="0">
              <a:latin typeface="Georgi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  <a:noFill/>
          <a:ln/>
        </p:spPr>
        <p:txBody>
          <a:bodyPr/>
          <a:lstStyle/>
          <a:p>
            <a:pPr algn="ctr"/>
            <a:r>
              <a:rPr lang="en-US" sz="3600" b="1" i="1">
                <a:latin typeface="Georgia" charset="0"/>
              </a:rPr>
              <a:t>Friedmann-Robertson-Walker  (FRW) Cosmology</a:t>
            </a:r>
          </a:p>
        </p:txBody>
      </p:sp>
      <p:sp>
        <p:nvSpPr>
          <p:cNvPr id="353283" name="Rectangle 3"/>
          <p:cNvSpPr>
            <a:spLocks noChangeArrowheads="1"/>
          </p:cNvSpPr>
          <p:nvPr/>
        </p:nvSpPr>
        <p:spPr bwMode="auto">
          <a:xfrm>
            <a:off x="304800" y="1905000"/>
            <a:ext cx="8153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>
                <a:schemeClr val="bg2"/>
              </a:buClr>
              <a:buFont typeface="Arial"/>
              <a:buChar char="•"/>
            </a:pPr>
            <a:r>
              <a:rPr lang="en-US" sz="2800" dirty="0" smtClean="0">
                <a:latin typeface="Georgia" charset="0"/>
              </a:rPr>
              <a:t> The line element for a </a:t>
            </a:r>
            <a:r>
              <a:rPr lang="en-US" sz="2800" i="1" dirty="0" smtClean="0">
                <a:latin typeface="Georgia" charset="0"/>
              </a:rPr>
              <a:t>spatially homogeneous, 	isotropic Universe evolving in time</a:t>
            </a:r>
            <a:r>
              <a:rPr lang="en-US" sz="2800" dirty="0" smtClean="0">
                <a:latin typeface="Georgia" charset="0"/>
              </a:rPr>
              <a:t>.</a:t>
            </a:r>
            <a:endParaRPr lang="en-US" sz="2800" dirty="0"/>
          </a:p>
        </p:txBody>
      </p:sp>
      <p:graphicFrame>
        <p:nvGraphicFramePr>
          <p:cNvPr id="353284" name="Object 4"/>
          <p:cNvGraphicFramePr>
            <a:graphicFrameLocks noChangeAspect="1"/>
          </p:cNvGraphicFramePr>
          <p:nvPr/>
        </p:nvGraphicFramePr>
        <p:xfrm>
          <a:off x="1447800" y="3276600"/>
          <a:ext cx="5943600" cy="1239838"/>
        </p:xfrm>
        <a:graphic>
          <a:graphicData uri="http://schemas.openxmlformats.org/presentationml/2006/ole">
            <p:oleObj spid="_x0000_s293890" name="Equation" r:id="rId4" imgW="2120900" imgH="457200" progId="Equation.3">
              <p:embed/>
            </p:oleObj>
          </a:graphicData>
        </a:graphic>
      </p:graphicFrame>
      <p:sp>
        <p:nvSpPr>
          <p:cNvPr id="353285" name="Rectangle 5"/>
          <p:cNvSpPr>
            <a:spLocks noChangeArrowheads="1"/>
          </p:cNvSpPr>
          <p:nvPr/>
        </p:nvSpPr>
        <p:spPr bwMode="auto">
          <a:xfrm>
            <a:off x="304800" y="4724400"/>
            <a:ext cx="8507457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>
                <a:schemeClr val="bg2"/>
              </a:buClr>
              <a:buFont typeface="Wingdings" charset="2"/>
              <a:buNone/>
            </a:pPr>
            <a:endParaRPr lang="en-US" sz="3200" dirty="0" smtClean="0">
              <a:latin typeface="Georgia" charset="0"/>
            </a:endParaRPr>
          </a:p>
          <a:p>
            <a:pPr>
              <a:buClr>
                <a:schemeClr val="bg2"/>
              </a:buClr>
              <a:buFont typeface="Arial"/>
              <a:buChar char="•"/>
            </a:pPr>
            <a:r>
              <a:rPr lang="en-US" sz="2800" dirty="0" smtClean="0">
                <a:latin typeface="Georgia" charset="0"/>
              </a:rPr>
              <a:t> Plug metric </a:t>
            </a:r>
            <a:r>
              <a:rPr lang="en-US" sz="2800" i="1" dirty="0" err="1" smtClean="0">
                <a:latin typeface="Georgia" charset="0"/>
              </a:rPr>
              <a:t>ansatz</a:t>
            </a:r>
            <a:r>
              <a:rPr lang="en-US" sz="2800" i="1" dirty="0" smtClean="0">
                <a:latin typeface="Georgia" charset="0"/>
              </a:rPr>
              <a:t> </a:t>
            </a:r>
            <a:r>
              <a:rPr lang="en-US" sz="2800" dirty="0" smtClean="0">
                <a:latin typeface="Georgia" charset="0"/>
              </a:rPr>
              <a:t>into the Einstein field equations</a:t>
            </a:r>
          </a:p>
          <a:p>
            <a:pPr>
              <a:buClr>
                <a:schemeClr val="bg2"/>
              </a:buClr>
            </a:pPr>
            <a:r>
              <a:rPr lang="en-US" sz="2800" dirty="0" smtClean="0">
                <a:latin typeface="Georgia" charset="0"/>
              </a:rPr>
              <a:t>	for matter/energy modeled by a </a:t>
            </a:r>
            <a:r>
              <a:rPr lang="en-US" sz="2800" i="1" dirty="0" smtClean="0">
                <a:latin typeface="Georgia" charset="0"/>
              </a:rPr>
              <a:t>perfect fluid</a:t>
            </a:r>
            <a:r>
              <a:rPr lang="en-US" sz="2800" dirty="0" smtClean="0">
                <a:latin typeface="Georgia" charset="0"/>
              </a:rPr>
              <a:t>	</a:t>
            </a:r>
          </a:p>
          <a:p>
            <a:pPr>
              <a:buClr>
                <a:schemeClr val="bg2"/>
              </a:buClr>
            </a:pP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ChangeArrowheads="1"/>
          </p:cNvSpPr>
          <p:nvPr/>
        </p:nvSpPr>
        <p:spPr bwMode="auto">
          <a:xfrm>
            <a:off x="2590800" y="1600200"/>
            <a:ext cx="3886200" cy="3276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  <a:noFill/>
          <a:ln/>
        </p:spPr>
        <p:txBody>
          <a:bodyPr/>
          <a:lstStyle/>
          <a:p>
            <a:pPr algn="ctr"/>
            <a:r>
              <a:rPr lang="en-US" sz="3600" i="1" dirty="0">
                <a:latin typeface="Georgia" charset="0"/>
              </a:rPr>
              <a:t>The</a:t>
            </a:r>
            <a:r>
              <a:rPr lang="en-US" sz="3600" i="1" dirty="0" smtClean="0">
                <a:latin typeface="Georgia" charset="0"/>
              </a:rPr>
              <a:t> Einstein field equations become..</a:t>
            </a:r>
            <a:endParaRPr lang="en-US" sz="3600" i="1" dirty="0">
              <a:latin typeface="Georgia" charset="0"/>
            </a:endParaRPr>
          </a:p>
        </p:txBody>
      </p:sp>
      <p:sp>
        <p:nvSpPr>
          <p:cNvPr id="355332" name="Rectangle 4"/>
          <p:cNvSpPr>
            <a:spLocks noChangeArrowheads="1"/>
          </p:cNvSpPr>
          <p:nvPr/>
        </p:nvSpPr>
        <p:spPr bwMode="auto">
          <a:xfrm>
            <a:off x="228600" y="50292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r>
              <a:rPr lang="en-US" sz="2400" dirty="0" smtClean="0">
                <a:latin typeface="Georgia" charset="0"/>
              </a:rPr>
              <a:t>The density </a:t>
            </a:r>
            <a:r>
              <a:rPr lang="en-US" sz="2400" dirty="0">
                <a:latin typeface="Georgia" charset="0"/>
              </a:rPr>
              <a:t>(</a:t>
            </a:r>
            <a:r>
              <a:rPr lang="en-US" sz="2400" i="1" dirty="0" err="1">
                <a:latin typeface="Georgia" charset="0"/>
                <a:sym typeface="Symbol" charset="2"/>
              </a:rPr>
              <a:t></a:t>
            </a:r>
            <a:r>
              <a:rPr lang="en-US" sz="2400" dirty="0" smtClean="0">
                <a:latin typeface="Georgia" charset="0"/>
                <a:sym typeface="Symbol" charset="2"/>
              </a:rPr>
              <a:t>), pressure </a:t>
            </a:r>
            <a:r>
              <a:rPr lang="en-US" sz="2400" dirty="0">
                <a:latin typeface="Georgia" charset="0"/>
                <a:sym typeface="Symbol" charset="2"/>
              </a:rPr>
              <a:t>(</a:t>
            </a:r>
            <a:r>
              <a:rPr lang="en-US" sz="2400" i="1" dirty="0" err="1">
                <a:latin typeface="Georgia" charset="0"/>
                <a:sym typeface="Symbol" charset="2"/>
              </a:rPr>
              <a:t>p</a:t>
            </a:r>
            <a:r>
              <a:rPr lang="en-US" sz="2400" dirty="0" smtClean="0">
                <a:latin typeface="Georgia" charset="0"/>
                <a:sym typeface="Symbol" charset="2"/>
              </a:rPr>
              <a:t>), and curvature (</a:t>
            </a:r>
            <a:r>
              <a:rPr lang="en-US" sz="2400" i="1" dirty="0" err="1" smtClean="0">
                <a:latin typeface="Lucida Grande"/>
                <a:ea typeface="Lucida Grande"/>
                <a:cs typeface="Lucida Grande"/>
                <a:sym typeface="Symbol" charset="2"/>
              </a:rPr>
              <a:t>κ</a:t>
            </a:r>
            <a:r>
              <a:rPr lang="en-US" sz="2400" i="1" dirty="0" smtClean="0">
                <a:latin typeface="Lucida Grande"/>
                <a:ea typeface="Lucida Grande"/>
                <a:cs typeface="Lucida Grande"/>
                <a:sym typeface="Symbol" charset="2"/>
              </a:rPr>
              <a:t> </a:t>
            </a:r>
            <a:r>
              <a:rPr lang="en-US" sz="2400" dirty="0" smtClean="0">
                <a:latin typeface="Lucida Grande"/>
                <a:ea typeface="Lucida Grande"/>
                <a:cs typeface="Lucida Grande"/>
                <a:sym typeface="Symbol" charset="2"/>
              </a:rPr>
              <a:t>)</a:t>
            </a:r>
            <a:r>
              <a:rPr lang="en-US" sz="2400" dirty="0" smtClean="0">
                <a:latin typeface="Georgia" charset="0"/>
                <a:sym typeface="Symbol" charset="2"/>
              </a:rPr>
              <a:t> </a:t>
            </a:r>
            <a:r>
              <a:rPr lang="en-US" sz="2400" dirty="0">
                <a:latin typeface="Georgia" charset="0"/>
                <a:sym typeface="Symbol" charset="2"/>
              </a:rPr>
              <a:t>of the Universe</a:t>
            </a:r>
            <a:r>
              <a:rPr lang="en-US" sz="2400" dirty="0" smtClean="0">
                <a:latin typeface="Georgia" charset="0"/>
                <a:sym typeface="Symbol" charset="2"/>
              </a:rPr>
              <a:t> determine </a:t>
            </a:r>
            <a:r>
              <a:rPr lang="en-US" sz="2400" dirty="0">
                <a:latin typeface="Georgia" charset="0"/>
                <a:sym typeface="Symbol" charset="2"/>
              </a:rPr>
              <a:t>the </a:t>
            </a:r>
            <a:r>
              <a:rPr lang="en-US" sz="2400" i="1" dirty="0">
                <a:latin typeface="Georgia" charset="0"/>
                <a:sym typeface="Symbol" charset="2"/>
              </a:rPr>
              <a:t>evolution </a:t>
            </a:r>
            <a:r>
              <a:rPr lang="en-US" sz="2400" dirty="0">
                <a:latin typeface="Georgia" charset="0"/>
                <a:sym typeface="Symbol" charset="2"/>
              </a:rPr>
              <a:t>of the scale factor (</a:t>
            </a:r>
            <a:r>
              <a:rPr lang="en-US" sz="2400" i="1" dirty="0">
                <a:latin typeface="Georgia" charset="0"/>
                <a:sym typeface="Symbol" charset="2"/>
              </a:rPr>
              <a:t>a</a:t>
            </a:r>
            <a:r>
              <a:rPr lang="en-US" sz="2400" dirty="0">
                <a:latin typeface="Georgia" charset="0"/>
                <a:sym typeface="Symbol" charset="2"/>
              </a:rPr>
              <a:t>)</a:t>
            </a:r>
            <a:endParaRPr lang="en-US" sz="2400" dirty="0">
              <a:latin typeface="Georgia" charset="0"/>
            </a:endParaRPr>
          </a:p>
        </p:txBody>
      </p:sp>
      <p:graphicFrame>
        <p:nvGraphicFramePr>
          <p:cNvPr id="355333" name="Object 5"/>
          <p:cNvGraphicFramePr>
            <a:graphicFrameLocks noChangeAspect="1"/>
          </p:cNvGraphicFramePr>
          <p:nvPr/>
        </p:nvGraphicFramePr>
        <p:xfrm>
          <a:off x="2819400" y="1676400"/>
          <a:ext cx="3352800" cy="3143875"/>
        </p:xfrm>
        <a:graphic>
          <a:graphicData uri="http://schemas.openxmlformats.org/presentationml/2006/ole">
            <p:oleObj spid="_x0000_s295938" name="Equation" r:id="rId4" imgW="1282700" imgH="12700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ChangeArrowheads="1"/>
          </p:cNvSpPr>
          <p:nvPr/>
        </p:nvSpPr>
        <p:spPr bwMode="auto">
          <a:xfrm>
            <a:off x="2514600" y="1295400"/>
            <a:ext cx="3886200" cy="3276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  <a:noFill/>
          <a:ln/>
        </p:spPr>
        <p:txBody>
          <a:bodyPr/>
          <a:lstStyle/>
          <a:p>
            <a:pPr algn="ctr"/>
            <a:r>
              <a:rPr lang="en-US" sz="3600" i="1" dirty="0" smtClean="0">
                <a:latin typeface="Georgia" charset="0"/>
              </a:rPr>
              <a:t>Setting the spatial curvature to zero..</a:t>
            </a:r>
            <a:endParaRPr lang="en-US" sz="3600" i="1" dirty="0">
              <a:latin typeface="Georgia" charset="0"/>
            </a:endParaRPr>
          </a:p>
        </p:txBody>
      </p:sp>
      <p:sp>
        <p:nvSpPr>
          <p:cNvPr id="355332" name="Rectangle 4"/>
          <p:cNvSpPr>
            <a:spLocks noChangeArrowheads="1"/>
          </p:cNvSpPr>
          <p:nvPr/>
        </p:nvSpPr>
        <p:spPr bwMode="auto">
          <a:xfrm>
            <a:off x="228600" y="5029200"/>
            <a:ext cx="8915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r>
              <a:rPr lang="en-US" sz="2400" dirty="0" smtClean="0">
                <a:latin typeface="Georgia" charset="0"/>
              </a:rPr>
              <a:t>The density </a:t>
            </a:r>
            <a:r>
              <a:rPr lang="en-US" sz="2400" dirty="0">
                <a:latin typeface="Georgia" charset="0"/>
              </a:rPr>
              <a:t>(</a:t>
            </a:r>
            <a:r>
              <a:rPr lang="en-US" sz="2400" i="1" dirty="0" err="1">
                <a:latin typeface="Georgia" charset="0"/>
                <a:sym typeface="Symbol" charset="2"/>
              </a:rPr>
              <a:t></a:t>
            </a:r>
            <a:r>
              <a:rPr lang="en-US" sz="2400" dirty="0" smtClean="0">
                <a:latin typeface="Georgia" charset="0"/>
                <a:sym typeface="Symbol" charset="2"/>
              </a:rPr>
              <a:t>) and pressure </a:t>
            </a:r>
            <a:r>
              <a:rPr lang="en-US" sz="2400" dirty="0">
                <a:latin typeface="Georgia" charset="0"/>
                <a:sym typeface="Symbol" charset="2"/>
              </a:rPr>
              <a:t>(</a:t>
            </a:r>
            <a:r>
              <a:rPr lang="en-US" sz="2400" i="1" dirty="0" err="1">
                <a:latin typeface="Georgia" charset="0"/>
                <a:sym typeface="Symbol" charset="2"/>
              </a:rPr>
              <a:t>p</a:t>
            </a:r>
            <a:r>
              <a:rPr lang="en-US" sz="2400" dirty="0" smtClean="0">
                <a:latin typeface="Georgia" charset="0"/>
                <a:sym typeface="Symbol" charset="2"/>
              </a:rPr>
              <a:t>) of </a:t>
            </a:r>
            <a:r>
              <a:rPr lang="en-US" sz="2400" dirty="0">
                <a:latin typeface="Georgia" charset="0"/>
                <a:sym typeface="Symbol" charset="2"/>
              </a:rPr>
              <a:t>the Universe</a:t>
            </a:r>
            <a:r>
              <a:rPr lang="en-US" sz="2400" dirty="0" smtClean="0">
                <a:latin typeface="Georgia" charset="0"/>
                <a:sym typeface="Symbol" charset="2"/>
              </a:rPr>
              <a:t> determine </a:t>
            </a:r>
            <a:r>
              <a:rPr lang="en-US" sz="2400" dirty="0">
                <a:latin typeface="Georgia" charset="0"/>
                <a:sym typeface="Symbol" charset="2"/>
              </a:rPr>
              <a:t>the </a:t>
            </a:r>
            <a:r>
              <a:rPr lang="en-US" sz="2400" i="1" dirty="0">
                <a:latin typeface="Georgia" charset="0"/>
                <a:sym typeface="Symbol" charset="2"/>
              </a:rPr>
              <a:t>evolution </a:t>
            </a:r>
            <a:r>
              <a:rPr lang="en-US" sz="2400" dirty="0">
                <a:latin typeface="Georgia" charset="0"/>
                <a:sym typeface="Symbol" charset="2"/>
              </a:rPr>
              <a:t>of the scale factor (</a:t>
            </a:r>
            <a:r>
              <a:rPr lang="en-US" sz="2400" i="1" dirty="0">
                <a:latin typeface="Georgia" charset="0"/>
                <a:sym typeface="Symbol" charset="2"/>
              </a:rPr>
              <a:t>a</a:t>
            </a:r>
            <a:r>
              <a:rPr lang="en-US" sz="2400" dirty="0" smtClean="0">
                <a:latin typeface="Georgia" charset="0"/>
                <a:sym typeface="Symbol" charset="2"/>
              </a:rPr>
              <a:t>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r>
              <a:rPr lang="en-US" sz="2400" dirty="0" smtClean="0">
                <a:latin typeface="Georgia" charset="0"/>
              </a:rPr>
              <a:t>These </a:t>
            </a:r>
            <a:r>
              <a:rPr lang="en-US" sz="2400" i="1" dirty="0" smtClean="0">
                <a:latin typeface="Georgia" charset="0"/>
                <a:sym typeface="Symbol" charset="2"/>
              </a:rPr>
              <a:t>non-linear, </a:t>
            </a:r>
            <a:r>
              <a:rPr lang="en-US" sz="2400" i="1" dirty="0" err="1" smtClean="0">
                <a:latin typeface="Georgia" charset="0"/>
                <a:sym typeface="Symbol" charset="2"/>
              </a:rPr>
              <a:t>ODEs</a:t>
            </a:r>
            <a:r>
              <a:rPr lang="en-US" sz="2400" i="1" dirty="0" smtClean="0">
                <a:latin typeface="Georgia" charset="0"/>
                <a:sym typeface="Symbol" charset="2"/>
              </a:rPr>
              <a:t> </a:t>
            </a:r>
            <a:r>
              <a:rPr lang="en-US" sz="2400" dirty="0" smtClean="0">
                <a:latin typeface="Georgia" charset="0"/>
                <a:sym typeface="Symbol" charset="2"/>
              </a:rPr>
              <a:t>determine the line element of a 	 	</a:t>
            </a:r>
            <a:r>
              <a:rPr lang="en-US" sz="2400" i="1" dirty="0" smtClean="0">
                <a:latin typeface="Georgia" charset="0"/>
                <a:sym typeface="Symbol" charset="2"/>
              </a:rPr>
              <a:t>flat, homogeneous, isotropic </a:t>
            </a:r>
            <a:r>
              <a:rPr lang="en-US" sz="2400" i="1" dirty="0" err="1" smtClean="0">
                <a:latin typeface="Georgia" charset="0"/>
                <a:sym typeface="Symbol" charset="2"/>
              </a:rPr>
              <a:t>spacetime</a:t>
            </a:r>
            <a:endParaRPr lang="en-US" sz="2400" dirty="0" smtClean="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endParaRPr lang="en-US" sz="2400" dirty="0">
              <a:latin typeface="Georgia" charset="0"/>
            </a:endParaRPr>
          </a:p>
        </p:txBody>
      </p:sp>
      <p:graphicFrame>
        <p:nvGraphicFramePr>
          <p:cNvPr id="355333" name="Object 5"/>
          <p:cNvGraphicFramePr>
            <a:graphicFrameLocks noChangeAspect="1"/>
          </p:cNvGraphicFramePr>
          <p:nvPr/>
        </p:nvGraphicFramePr>
        <p:xfrm>
          <a:off x="2971800" y="1371600"/>
          <a:ext cx="2922587" cy="3143250"/>
        </p:xfrm>
        <a:graphic>
          <a:graphicData uri="http://schemas.openxmlformats.org/presentationml/2006/ole">
            <p:oleObj spid="_x0000_s398338" name="Equation" r:id="rId4" imgW="1117600" imgH="12700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Rounded Rectangle 11"/>
          <p:cNvSpPr>
            <a:spLocks noChangeArrowheads="1"/>
          </p:cNvSpPr>
          <p:nvPr/>
        </p:nvSpPr>
        <p:spPr bwMode="auto">
          <a:xfrm>
            <a:off x="3124200" y="1752600"/>
            <a:ext cx="23622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  <a:noFill/>
        </p:spPr>
        <p:txBody>
          <a:bodyPr/>
          <a:lstStyle/>
          <a:p>
            <a:pPr algn="ctr" eaLnBrk="1" hangingPunct="1"/>
            <a:r>
              <a:rPr lang="en-US" sz="3600" i="1" smtClean="0">
                <a:latin typeface="Georgia" charset="0"/>
                <a:ea typeface="ＭＳ Ｐゴシック" charset="-128"/>
                <a:cs typeface="ＭＳ Ｐゴシック" charset="-128"/>
              </a:rPr>
              <a:t>Choose an “equation of state”</a:t>
            </a:r>
            <a:endParaRPr lang="en-US" sz="3600" b="1" i="1" smtClean="0">
              <a:latin typeface="Georgia" charset="0"/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3276600" y="1905000"/>
          <a:ext cx="1981200" cy="560388"/>
        </p:xfrm>
        <a:graphic>
          <a:graphicData uri="http://schemas.openxmlformats.org/presentationml/2006/ole">
            <p:oleObj spid="_x0000_s322562" name="Equation" r:id="rId4" imgW="469900" imgH="139700" progId="Equation.3">
              <p:embed/>
            </p:oleObj>
          </a:graphicData>
        </a:graphic>
      </p:graphicFrame>
      <p:sp>
        <p:nvSpPr>
          <p:cNvPr id="33800" name="Rectangle 5"/>
          <p:cNvSpPr>
            <a:spLocks noChangeArrowheads="1"/>
          </p:cNvSpPr>
          <p:nvPr/>
        </p:nvSpPr>
        <p:spPr bwMode="auto">
          <a:xfrm>
            <a:off x="228600" y="3733800"/>
            <a:ext cx="8915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r>
              <a:rPr lang="en-US" sz="2800" dirty="0">
                <a:latin typeface="Georgia" charset="0"/>
              </a:rPr>
              <a:t>For radiation: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800" dirty="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r>
              <a:rPr lang="en-US" sz="2800" dirty="0">
                <a:latin typeface="Georgia" charset="0"/>
              </a:rPr>
              <a:t>For pressure-less matter: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800" dirty="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r>
              <a:rPr lang="en-US" sz="2800" dirty="0">
                <a:latin typeface="Georgia" charset="0"/>
              </a:rPr>
              <a:t>For a </a:t>
            </a:r>
            <a:r>
              <a:rPr lang="en-US" sz="2800" dirty="0" smtClean="0">
                <a:latin typeface="Georgia" charset="0"/>
              </a:rPr>
              <a:t>vacuum energy:</a:t>
            </a:r>
            <a:endParaRPr lang="en-US" sz="2800" dirty="0">
              <a:latin typeface="Georgia" charset="0"/>
            </a:endParaRPr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5846763" y="4899025"/>
          <a:ext cx="1206500" cy="395288"/>
        </p:xfrm>
        <a:graphic>
          <a:graphicData uri="http://schemas.openxmlformats.org/presentationml/2006/ole">
            <p:oleObj spid="_x0000_s322563" name="Equation" r:id="rId5" imgW="368300" imgH="127000" progId="Equation.3">
              <p:embed/>
            </p:oleObj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5694363" y="3887788"/>
          <a:ext cx="1581150" cy="434975"/>
        </p:xfrm>
        <a:graphic>
          <a:graphicData uri="http://schemas.openxmlformats.org/presentationml/2006/ole">
            <p:oleObj spid="_x0000_s322564" name="Equation" r:id="rId6" imgW="482600" imgH="139700" progId="Equation.3">
              <p:embed/>
            </p:oleObj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5721350" y="5965825"/>
          <a:ext cx="1455738" cy="395288"/>
        </p:xfrm>
        <a:graphic>
          <a:graphicData uri="http://schemas.openxmlformats.org/presentationml/2006/ole">
            <p:oleObj spid="_x0000_s322565" name="Equation" r:id="rId7" imgW="444500" imgH="127000" progId="Equation.3">
              <p:embed/>
            </p:oleObj>
          </a:graphicData>
        </a:graphic>
      </p:graphicFrame>
      <p:sp>
        <p:nvSpPr>
          <p:cNvPr id="33801" name="AutoShape 9"/>
          <p:cNvSpPr>
            <a:spLocks noChangeArrowheads="1"/>
          </p:cNvSpPr>
          <p:nvPr/>
        </p:nvSpPr>
        <p:spPr bwMode="auto">
          <a:xfrm>
            <a:off x="5638800" y="3733800"/>
            <a:ext cx="1752600" cy="838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auto">
          <a:xfrm>
            <a:off x="5638800" y="4724400"/>
            <a:ext cx="1752600" cy="838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AutoShape 11"/>
          <p:cNvSpPr>
            <a:spLocks noChangeArrowheads="1"/>
          </p:cNvSpPr>
          <p:nvPr/>
        </p:nvSpPr>
        <p:spPr bwMode="auto">
          <a:xfrm>
            <a:off x="5638800" y="5791200"/>
            <a:ext cx="1752600" cy="838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Rounded Rectangle 11"/>
          <p:cNvSpPr>
            <a:spLocks noChangeArrowheads="1"/>
          </p:cNvSpPr>
          <p:nvPr/>
        </p:nvSpPr>
        <p:spPr bwMode="auto">
          <a:xfrm>
            <a:off x="1600200" y="1752600"/>
            <a:ext cx="5943600" cy="1524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  <a:noFill/>
        </p:spPr>
        <p:txBody>
          <a:bodyPr/>
          <a:lstStyle/>
          <a:p>
            <a:pPr algn="ctr" eaLnBrk="1" hangingPunct="1"/>
            <a:r>
              <a:rPr lang="en-US" sz="3600" i="1">
                <a:latin typeface="Georgia" charset="0"/>
                <a:ea typeface="ＭＳ Ｐゴシック" charset="-128"/>
                <a:cs typeface="ＭＳ Ｐゴシック" charset="-128"/>
              </a:rPr>
              <a:t>Density as a function of the scale factor</a:t>
            </a:r>
            <a:endParaRPr lang="en-US" sz="3600" b="1" i="1">
              <a:latin typeface="Georgia" charset="0"/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1828800" y="1828800"/>
          <a:ext cx="5534025" cy="1263650"/>
        </p:xfrm>
        <a:graphic>
          <a:graphicData uri="http://schemas.openxmlformats.org/presentationml/2006/ole">
            <p:oleObj spid="_x0000_s324610" name="Equation" r:id="rId4" imgW="1689100" imgH="406400" progId="Equation.3">
              <p:embed/>
            </p:oleObj>
          </a:graphicData>
        </a:graphic>
      </p:graphicFrame>
      <p:sp>
        <p:nvSpPr>
          <p:cNvPr id="35848" name="Rectangle 5"/>
          <p:cNvSpPr>
            <a:spLocks noChangeArrowheads="1"/>
          </p:cNvSpPr>
          <p:nvPr/>
        </p:nvSpPr>
        <p:spPr bwMode="auto">
          <a:xfrm>
            <a:off x="228600" y="3733800"/>
            <a:ext cx="8915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r>
              <a:rPr lang="en-US" sz="2800">
                <a:latin typeface="Georgia" charset="0"/>
              </a:rPr>
              <a:t>Radiation dominated: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8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r>
              <a:rPr lang="en-US" sz="2800">
                <a:latin typeface="Georgia" charset="0"/>
              </a:rPr>
              <a:t>Matter dominated: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8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r>
              <a:rPr lang="en-US" sz="2800">
                <a:latin typeface="Georgia" charset="0"/>
              </a:rPr>
              <a:t>Vacuum energy dominated:</a:t>
            </a:r>
          </a:p>
        </p:txBody>
      </p:sp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5410200" y="4800600"/>
          <a:ext cx="2081213" cy="592138"/>
        </p:xfrm>
        <a:graphic>
          <a:graphicData uri="http://schemas.openxmlformats.org/presentationml/2006/ole">
            <p:oleObj spid="_x0000_s324611" name="Equation" r:id="rId5" imgW="635000" imgH="190500" progId="Equation.3">
              <p:embed/>
            </p:oleObj>
          </a:graphicData>
        </a:graphic>
      </p:graphicFrame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5486400" y="3810000"/>
          <a:ext cx="1997075" cy="592138"/>
        </p:xfrm>
        <a:graphic>
          <a:graphicData uri="http://schemas.openxmlformats.org/presentationml/2006/ole">
            <p:oleObj spid="_x0000_s324612" name="Equation" r:id="rId6" imgW="609600" imgH="190500" progId="Equation.3">
              <p:embed/>
            </p:oleObj>
          </a:graphicData>
        </a:graphic>
      </p:graphicFrame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5451475" y="5867400"/>
          <a:ext cx="1997075" cy="592138"/>
        </p:xfrm>
        <a:graphic>
          <a:graphicData uri="http://schemas.openxmlformats.org/presentationml/2006/ole">
            <p:oleObj spid="_x0000_s324613" name="Equation" r:id="rId7" imgW="609600" imgH="190500" progId="Equation.3">
              <p:embed/>
            </p:oleObj>
          </a:graphicData>
        </a:graphic>
      </p:graphicFrame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5334000" y="3733800"/>
            <a:ext cx="2209800" cy="838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0" name="AutoShape 10"/>
          <p:cNvSpPr>
            <a:spLocks noChangeArrowheads="1"/>
          </p:cNvSpPr>
          <p:nvPr/>
        </p:nvSpPr>
        <p:spPr bwMode="auto">
          <a:xfrm>
            <a:off x="5334000" y="4724400"/>
            <a:ext cx="2209800" cy="838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1" name="AutoShape 11"/>
          <p:cNvSpPr>
            <a:spLocks noChangeArrowheads="1"/>
          </p:cNvSpPr>
          <p:nvPr/>
        </p:nvSpPr>
        <p:spPr bwMode="auto">
          <a:xfrm>
            <a:off x="5334000" y="5791200"/>
            <a:ext cx="2209800" cy="838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066800"/>
          </a:xfrm>
          <a:noFill/>
        </p:spPr>
        <p:txBody>
          <a:bodyPr/>
          <a:lstStyle/>
          <a:p>
            <a:pPr eaLnBrk="1" hangingPunct="1"/>
            <a:r>
              <a:rPr lang="en-US" sz="4000" b="1" i="1" dirty="0" smtClean="0">
                <a:latin typeface="Georgia" charset="0"/>
              </a:rPr>
              <a:t>Conclusion</a:t>
            </a:r>
            <a:endParaRPr lang="en-US" sz="4000" b="1" i="1" dirty="0">
              <a:latin typeface="Georgia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228600" y="1154112"/>
            <a:ext cx="8763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>
                <a:schemeClr val="bg2"/>
              </a:buClr>
              <a:buFont typeface="Wingdings" charset="2"/>
              <a:buNone/>
            </a:pPr>
            <a:r>
              <a:rPr lang="en-US" sz="3200" i="1" dirty="0">
                <a:latin typeface="Georgia" charset="0"/>
              </a:rPr>
              <a:t>General Relativity </a:t>
            </a:r>
            <a:r>
              <a:rPr lang="en-US" sz="3200" i="1" dirty="0" smtClean="0">
                <a:latin typeface="Georgia" charset="0"/>
              </a:rPr>
              <a:t>predicts…</a:t>
            </a:r>
            <a:endParaRPr lang="en-US" sz="2800" dirty="0">
              <a:latin typeface="Georgia" charset="0"/>
            </a:endParaRPr>
          </a:p>
          <a:p>
            <a:pPr>
              <a:buClr>
                <a:schemeClr val="bg2"/>
              </a:buClr>
              <a:buFont typeface="Wingdings" charset="2"/>
              <a:buNone/>
            </a:pPr>
            <a:r>
              <a:rPr lang="en-US" sz="2400" dirty="0">
                <a:latin typeface="Georgia" charset="0"/>
              </a:rPr>
              <a:t> </a:t>
            </a:r>
            <a:endParaRPr lang="en-US" sz="2800" dirty="0">
              <a:latin typeface="Georgia" charset="0"/>
            </a:endParaRPr>
          </a:p>
          <a:p>
            <a:pPr lvl="1">
              <a:buClr>
                <a:schemeClr val="bg2"/>
              </a:buClr>
              <a:buFont typeface="Wingdings" charset="2"/>
              <a:buChar char="§"/>
            </a:pPr>
            <a:r>
              <a:rPr lang="en-US" sz="2800" dirty="0">
                <a:latin typeface="Georgia" charset="0"/>
              </a:rPr>
              <a:t> the ultimate collapse of sufficiently massive 		stars to </a:t>
            </a:r>
            <a:r>
              <a:rPr lang="en-US" sz="2800" i="1" dirty="0">
                <a:latin typeface="Georgia" charset="0"/>
              </a:rPr>
              <a:t>Black Holes</a:t>
            </a:r>
            <a:r>
              <a:rPr lang="en-US" sz="2800" i="1" dirty="0" smtClean="0">
                <a:latin typeface="Georgia" charset="0"/>
              </a:rPr>
              <a:t> </a:t>
            </a:r>
          </a:p>
          <a:p>
            <a:pPr lvl="1">
              <a:buClr>
                <a:schemeClr val="bg2"/>
              </a:buClr>
              <a:buFont typeface="Wingdings" charset="2"/>
              <a:buChar char="§"/>
            </a:pPr>
            <a:endParaRPr lang="en-US" sz="2800" i="1" dirty="0" smtClean="0">
              <a:latin typeface="Georgia" charset="0"/>
            </a:endParaRPr>
          </a:p>
          <a:p>
            <a:pPr>
              <a:buClr>
                <a:schemeClr val="bg2"/>
              </a:buClr>
              <a:buFont typeface="Wingdings" charset="2"/>
              <a:buNone/>
            </a:pPr>
            <a:r>
              <a:rPr lang="en-US" sz="3200" i="1" dirty="0" smtClean="0">
                <a:latin typeface="Georgia" charset="0"/>
              </a:rPr>
              <a:t>GR &amp; observational evidence </a:t>
            </a:r>
            <a:r>
              <a:rPr lang="en-US" sz="3200" dirty="0" smtClean="0">
                <a:latin typeface="Georgia" charset="0"/>
              </a:rPr>
              <a:t>indicate that:</a:t>
            </a:r>
            <a:endParaRPr lang="en-US" sz="2800" dirty="0" smtClean="0">
              <a:latin typeface="Georgia" charset="0"/>
            </a:endParaRPr>
          </a:p>
          <a:p>
            <a:pPr>
              <a:buClr>
                <a:schemeClr val="bg2"/>
              </a:buClr>
              <a:buFont typeface="Wingdings" charset="2"/>
              <a:buNone/>
            </a:pPr>
            <a:r>
              <a:rPr lang="en-US" sz="2400" dirty="0" smtClean="0">
                <a:latin typeface="Georgia" charset="0"/>
              </a:rPr>
              <a:t> </a:t>
            </a:r>
            <a:endParaRPr lang="en-US" sz="2800" dirty="0" smtClean="0">
              <a:latin typeface="Georgia" charset="0"/>
            </a:endParaRPr>
          </a:p>
          <a:p>
            <a:pPr lvl="1">
              <a:buClr>
                <a:schemeClr val="bg2"/>
              </a:buClr>
              <a:buFont typeface="Wingdings" charset="2"/>
              <a:buChar char="§"/>
            </a:pPr>
            <a:r>
              <a:rPr lang="en-US" sz="2800" dirty="0" smtClean="0">
                <a:latin typeface="Georgia" charset="0"/>
              </a:rPr>
              <a:t> the Universe is</a:t>
            </a:r>
            <a:r>
              <a:rPr lang="en-US" sz="2800" i="1" dirty="0" smtClean="0">
                <a:latin typeface="Georgia" charset="0"/>
              </a:rPr>
              <a:t> infinite </a:t>
            </a:r>
            <a:r>
              <a:rPr lang="en-US" sz="2800" dirty="0" smtClean="0">
                <a:latin typeface="Georgia" charset="0"/>
              </a:rPr>
              <a:t>in spatial extent</a:t>
            </a:r>
          </a:p>
          <a:p>
            <a:pPr lvl="1">
              <a:buClr>
                <a:schemeClr val="bg2"/>
              </a:buClr>
              <a:buFont typeface="Wingdings" charset="2"/>
              <a:buChar char="§"/>
            </a:pPr>
            <a:r>
              <a:rPr lang="en-US" sz="2800" dirty="0" smtClean="0">
                <a:latin typeface="Georgia" charset="0"/>
              </a:rPr>
              <a:t> the Universe began </a:t>
            </a:r>
            <a:r>
              <a:rPr lang="en-US" sz="2800" dirty="0" err="1" smtClean="0">
                <a:latin typeface="Georgia" charset="0"/>
              </a:rPr>
              <a:t>w</a:t>
            </a:r>
            <a:r>
              <a:rPr lang="en-US" sz="2800" dirty="0" smtClean="0">
                <a:latin typeface="Georgia" charset="0"/>
              </a:rPr>
              <a:t>/ a </a:t>
            </a:r>
            <a:r>
              <a:rPr lang="en-US" sz="2800" i="1" dirty="0" smtClean="0">
                <a:latin typeface="Georgia" charset="0"/>
              </a:rPr>
              <a:t>“Big Bang” </a:t>
            </a:r>
            <a:r>
              <a:rPr lang="en-US" sz="2800" dirty="0" smtClean="0">
                <a:latin typeface="Georgia" charset="0"/>
              </a:rPr>
              <a:t>				~ 13.7 billion years ago</a:t>
            </a:r>
          </a:p>
          <a:p>
            <a:pPr lvl="1">
              <a:buClr>
                <a:schemeClr val="bg2"/>
              </a:buClr>
              <a:buFont typeface="Wingdings" charset="2"/>
              <a:buChar char="§"/>
            </a:pPr>
            <a:r>
              <a:rPr lang="en-US" sz="2800" dirty="0" smtClean="0">
                <a:latin typeface="Georgia" charset="0"/>
              </a:rPr>
              <a:t> the Universe is</a:t>
            </a:r>
            <a:r>
              <a:rPr lang="en-US" sz="2800" i="1" dirty="0" smtClean="0">
                <a:latin typeface="Georgia" charset="0"/>
              </a:rPr>
              <a:t> flat</a:t>
            </a:r>
            <a:endParaRPr lang="en-US" sz="2800" dirty="0" smtClean="0">
              <a:latin typeface="Georgia" charset="0"/>
              <a:sym typeface="Symbol" charset="2"/>
            </a:endParaRPr>
          </a:p>
          <a:p>
            <a:pPr lvl="1">
              <a:buClr>
                <a:schemeClr val="bg2"/>
              </a:buClr>
              <a:buFont typeface="Wingdings" charset="2"/>
              <a:buChar char="§"/>
            </a:pPr>
            <a:r>
              <a:rPr lang="en-US" sz="2800" dirty="0" smtClean="0">
                <a:latin typeface="Georgia" charset="0"/>
                <a:sym typeface="Symbol" charset="2"/>
              </a:rPr>
              <a:t> the Universe will continue to expand indefinitely</a:t>
            </a:r>
          </a:p>
          <a:p>
            <a:pPr lvl="1">
              <a:buClr>
                <a:schemeClr val="bg2"/>
              </a:buClr>
              <a:buFont typeface="Wingdings" charset="2"/>
              <a:buChar char="§"/>
            </a:pPr>
            <a:endParaRPr lang="en-US" sz="2800" i="1" dirty="0">
              <a:latin typeface="Georgi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1" name="Picture 3" descr="Hubb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752600"/>
            <a:ext cx="3429000" cy="4800600"/>
          </a:xfrm>
          <a:prstGeom prst="rect">
            <a:avLst/>
          </a:prstGeom>
          <a:noFill/>
        </p:spPr>
      </p:pic>
      <p:sp>
        <p:nvSpPr>
          <p:cNvPr id="2375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686800" cy="1447800"/>
          </a:xfrm>
          <a:noFill/>
          <a:ln/>
        </p:spPr>
        <p:txBody>
          <a:bodyPr/>
          <a:lstStyle/>
          <a:p>
            <a:r>
              <a:rPr lang="en-US" sz="3600" b="1" i="1">
                <a:latin typeface="Georgia" charset="0"/>
              </a:rPr>
              <a:t>In 1929, Edwin Hubble discovered that the universe is expanding…</a:t>
            </a:r>
            <a:endParaRPr lang="en-US"/>
          </a:p>
        </p:txBody>
      </p:sp>
      <p:graphicFrame>
        <p:nvGraphicFramePr>
          <p:cNvPr id="237574" name="Object 6"/>
          <p:cNvGraphicFramePr>
            <a:graphicFrameLocks noChangeAspect="1"/>
          </p:cNvGraphicFramePr>
          <p:nvPr/>
        </p:nvGraphicFramePr>
        <p:xfrm>
          <a:off x="5029200" y="2057400"/>
          <a:ext cx="2286000" cy="750888"/>
        </p:xfrm>
        <a:graphic>
          <a:graphicData uri="http://schemas.openxmlformats.org/presentationml/2006/ole">
            <p:oleObj spid="_x0000_s237574" name="Equation" r:id="rId5" imgW="431800" imgH="127000" progId="Equation.3">
              <p:embed/>
            </p:oleObj>
          </a:graphicData>
        </a:graphic>
      </p:graphicFrame>
      <p:sp>
        <p:nvSpPr>
          <p:cNvPr id="237575" name="Rectangle 7"/>
          <p:cNvSpPr>
            <a:spLocks noChangeArrowheads="1"/>
          </p:cNvSpPr>
          <p:nvPr/>
        </p:nvSpPr>
        <p:spPr bwMode="auto">
          <a:xfrm>
            <a:off x="3886200" y="3124200"/>
            <a:ext cx="52578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chemeClr val="bg2"/>
              </a:buClr>
              <a:buFont typeface="Wingdings" charset="2"/>
              <a:buNone/>
            </a:pPr>
            <a:r>
              <a:rPr lang="en-US" sz="3200">
                <a:latin typeface="Georgia" charset="0"/>
              </a:rPr>
              <a:t> </a:t>
            </a:r>
            <a:r>
              <a:rPr lang="en-US" sz="3600">
                <a:latin typeface="Georgia" charset="0"/>
              </a:rPr>
              <a:t>What is the fate of the   </a:t>
            </a:r>
          </a:p>
          <a:p>
            <a:pPr>
              <a:buClr>
                <a:schemeClr val="bg2"/>
              </a:buClr>
              <a:buFont typeface="Wingdings" charset="2"/>
              <a:buNone/>
            </a:pPr>
            <a:r>
              <a:rPr lang="en-US" sz="3600">
                <a:latin typeface="Georgia" charset="0"/>
              </a:rPr>
              <a:t>“</a:t>
            </a:r>
            <a:r>
              <a:rPr lang="en-US" sz="3600" i="1">
                <a:latin typeface="Georgia" charset="0"/>
              </a:rPr>
              <a:t>decelerating”</a:t>
            </a:r>
            <a:r>
              <a:rPr lang="en-US" sz="3600">
                <a:latin typeface="Georgia" charset="0"/>
              </a:rPr>
              <a:t> Universe?</a:t>
            </a:r>
          </a:p>
          <a:p>
            <a:pPr>
              <a:buClr>
                <a:schemeClr val="bg2"/>
              </a:buClr>
              <a:buFont typeface="Wingdings" charset="2"/>
              <a:buNone/>
            </a:pPr>
            <a:endParaRPr lang="en-US" sz="3200">
              <a:latin typeface="Georgia" charset="0"/>
            </a:endParaRPr>
          </a:p>
          <a:p>
            <a:pPr lvl="1">
              <a:buClr>
                <a:schemeClr val="bg2"/>
              </a:buClr>
              <a:buFont typeface="Wingdings" charset="2"/>
              <a:buChar char="§"/>
            </a:pPr>
            <a:r>
              <a:rPr lang="en-US" sz="3200">
                <a:latin typeface="Georgia" charset="0"/>
              </a:rPr>
              <a:t> “Big Crunch”</a:t>
            </a:r>
          </a:p>
          <a:p>
            <a:pPr lvl="1">
              <a:buClr>
                <a:schemeClr val="bg2"/>
              </a:buClr>
              <a:buFont typeface="Wingdings" charset="2"/>
              <a:buChar char="§"/>
            </a:pPr>
            <a:r>
              <a:rPr lang="en-US" sz="3200">
                <a:latin typeface="Georgia" charset="0"/>
              </a:rPr>
              <a:t> “Big Freeze”</a:t>
            </a:r>
          </a:p>
          <a:p>
            <a:pPr lvl="1">
              <a:buClr>
                <a:schemeClr val="bg2"/>
              </a:buClr>
              <a:buFont typeface="Wingdings" charset="2"/>
              <a:buChar char="§"/>
            </a:pPr>
            <a:r>
              <a:rPr lang="en-US" sz="3200">
                <a:latin typeface="Georgia" charset="0"/>
              </a:rPr>
              <a:t>  Neither?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21" name="Picture 5" descr="030628B_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9263" y="1846263"/>
            <a:ext cx="4884737" cy="5011737"/>
          </a:xfrm>
          <a:prstGeom prst="rect">
            <a:avLst/>
          </a:prstGeom>
          <a:noFill/>
        </p:spPr>
      </p:pic>
      <p:sp>
        <p:nvSpPr>
          <p:cNvPr id="214022" name="Rectangle 6"/>
          <p:cNvSpPr>
            <a:spLocks noChangeArrowheads="1"/>
          </p:cNvSpPr>
          <p:nvPr/>
        </p:nvSpPr>
        <p:spPr bwMode="auto">
          <a:xfrm>
            <a:off x="457200" y="533400"/>
            <a:ext cx="868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3600">
                <a:latin typeface="Georgia" charset="0"/>
              </a:rPr>
              <a:t>Recent Data from Type Ia Supernovae, WMAP and SDSS implies…</a:t>
            </a:r>
            <a:endParaRPr lang="en-US" sz="3200">
              <a:latin typeface="Georgia" charset="0"/>
            </a:endParaRPr>
          </a:p>
        </p:txBody>
      </p:sp>
      <p:sp>
        <p:nvSpPr>
          <p:cNvPr id="214023" name="Rectangle 7"/>
          <p:cNvSpPr>
            <a:spLocks noChangeArrowheads="1"/>
          </p:cNvSpPr>
          <p:nvPr/>
        </p:nvSpPr>
        <p:spPr bwMode="auto">
          <a:xfrm>
            <a:off x="0" y="3886200"/>
            <a:ext cx="426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>
              <a:buClr>
                <a:schemeClr val="bg2"/>
              </a:buClr>
              <a:buFont typeface="Wingdings" charset="2"/>
              <a:buChar char="§"/>
            </a:pPr>
            <a:r>
              <a:rPr lang="en-US" sz="3200">
                <a:latin typeface="Georgia" charset="0"/>
              </a:rPr>
              <a:t>  The Universe is </a:t>
            </a:r>
            <a:r>
              <a:rPr lang="en-US" sz="3200" i="1">
                <a:latin typeface="Georgia" charset="0"/>
              </a:rPr>
              <a:t>flat</a:t>
            </a:r>
            <a:endParaRPr lang="en-US" sz="3200">
              <a:latin typeface="Georgia" charset="0"/>
            </a:endParaRPr>
          </a:p>
        </p:txBody>
      </p:sp>
      <p:sp>
        <p:nvSpPr>
          <p:cNvPr id="214024" name="Rectangle 8">
            <a:hlinkClick r:id=""/>
          </p:cNvPr>
          <p:cNvSpPr>
            <a:spLocks noChangeArrowheads="1"/>
          </p:cNvSpPr>
          <p:nvPr/>
        </p:nvSpPr>
        <p:spPr bwMode="auto">
          <a:xfrm>
            <a:off x="0" y="2209800"/>
            <a:ext cx="4191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>
              <a:buClr>
                <a:schemeClr val="bg2"/>
              </a:buClr>
              <a:buFont typeface="Wingdings" charset="2"/>
              <a:buChar char="§"/>
            </a:pPr>
            <a:r>
              <a:rPr lang="en-US" sz="3200">
                <a:latin typeface="Georgia" charset="0"/>
              </a:rPr>
              <a:t>  The expansion of    </a:t>
            </a:r>
            <a:br>
              <a:rPr lang="en-US" sz="3200">
                <a:latin typeface="Georgia" charset="0"/>
              </a:rPr>
            </a:br>
            <a:r>
              <a:rPr lang="en-US" sz="3200">
                <a:latin typeface="Georgia" charset="0"/>
              </a:rPr>
              <a:t>     the Universe is      </a:t>
            </a:r>
            <a:br>
              <a:rPr lang="en-US" sz="3200">
                <a:latin typeface="Georgia" charset="0"/>
              </a:rPr>
            </a:br>
            <a:r>
              <a:rPr lang="en-US" sz="3200">
                <a:latin typeface="Georgia" charset="0"/>
              </a:rPr>
              <a:t>     </a:t>
            </a:r>
            <a:r>
              <a:rPr lang="en-US" sz="3200" i="1">
                <a:latin typeface="Georgia" charset="0"/>
              </a:rPr>
              <a:t>ACCELERATING!!</a:t>
            </a:r>
            <a:endParaRPr lang="en-US" sz="3200">
              <a:latin typeface="Georgia" charset="0"/>
            </a:endParaRPr>
          </a:p>
        </p:txBody>
      </p:sp>
      <p:sp>
        <p:nvSpPr>
          <p:cNvPr id="214025" name="Rectangle 9"/>
          <p:cNvSpPr>
            <a:spLocks noChangeArrowheads="1"/>
          </p:cNvSpPr>
          <p:nvPr/>
        </p:nvSpPr>
        <p:spPr bwMode="auto">
          <a:xfrm>
            <a:off x="0" y="4800600"/>
            <a:ext cx="426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>
              <a:buClr>
                <a:schemeClr val="bg2"/>
              </a:buClr>
              <a:buFont typeface="Wingdings" charset="2"/>
              <a:buChar char="§"/>
            </a:pPr>
            <a:r>
              <a:rPr lang="en-US" sz="3200">
                <a:latin typeface="Georgia" charset="0"/>
              </a:rPr>
              <a:t>  </a:t>
            </a:r>
            <a:r>
              <a:rPr lang="en-US" sz="3200" i="1">
                <a:latin typeface="Georgia" charset="0"/>
              </a:rPr>
              <a:t>Seems</a:t>
            </a:r>
            <a:r>
              <a:rPr lang="en-US" sz="3200">
                <a:latin typeface="Georgia" charset="0"/>
              </a:rPr>
              <a:t> to imply a      </a:t>
            </a:r>
            <a:br>
              <a:rPr lang="en-US" sz="3200">
                <a:latin typeface="Georgia" charset="0"/>
              </a:rPr>
            </a:br>
            <a:r>
              <a:rPr lang="en-US" sz="3200">
                <a:latin typeface="Georgia" charset="0"/>
              </a:rPr>
              <a:t>    new form of </a:t>
            </a:r>
            <a:r>
              <a:rPr lang="en-US" sz="3200" i="1">
                <a:latin typeface="Georgia" charset="0"/>
              </a:rPr>
              <a:t>Energy</a:t>
            </a:r>
            <a:endParaRPr lang="en-US" sz="3200">
              <a:latin typeface="Georgi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41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9144000" cy="1447800"/>
          </a:xfrm>
          <a:noFill/>
          <a:ln/>
        </p:spPr>
        <p:txBody>
          <a:bodyPr/>
          <a:lstStyle/>
          <a:p>
            <a:r>
              <a:rPr lang="en-US" sz="3600" i="1">
                <a:latin typeface="Georgia" charset="0"/>
              </a:rPr>
              <a:t>Doppler Shift</a:t>
            </a:r>
            <a:r>
              <a:rPr lang="en-US" sz="3600">
                <a:latin typeface="Georgia" charset="0"/>
              </a:rPr>
              <a:t> allows for determining the velocity of approaching/receding galaxies!</a:t>
            </a:r>
            <a:endParaRPr lang="en-US"/>
          </a:p>
        </p:txBody>
      </p:sp>
      <p:pic>
        <p:nvPicPr>
          <p:cNvPr id="347143" name="Picture 7" descr="doppl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438400"/>
            <a:ext cx="6096000" cy="34702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sz="3600" b="1" i="1">
                <a:latin typeface="Georgia" charset="0"/>
              </a:rPr>
              <a:t>Cosmological Principle</a:t>
            </a:r>
            <a:endParaRPr lang="en-US" sz="3200">
              <a:latin typeface="Georgia" charset="0"/>
            </a:endParaRPr>
          </a:p>
        </p:txBody>
      </p:sp>
      <p:sp>
        <p:nvSpPr>
          <p:cNvPr id="345093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304800" y="1447800"/>
            <a:ext cx="8686800" cy="51816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sz="2800">
                <a:latin typeface="Georgia" charset="0"/>
              </a:rPr>
              <a:t> </a:t>
            </a:r>
          </a:p>
          <a:p>
            <a:pPr>
              <a:buFont typeface="Wingdings" charset="2"/>
              <a:buNone/>
            </a:pPr>
            <a:r>
              <a:rPr lang="en-US" sz="2800">
                <a:latin typeface="Georgia" charset="0"/>
              </a:rPr>
              <a:t>On </a:t>
            </a:r>
            <a:r>
              <a:rPr lang="en-US" sz="2800" i="1">
                <a:latin typeface="Georgia" charset="0"/>
              </a:rPr>
              <a:t>sufficiently large distance scales</a:t>
            </a:r>
            <a:r>
              <a:rPr lang="en-US" sz="2800">
                <a:latin typeface="Georgia" charset="0"/>
              </a:rPr>
              <a:t>, the Universe is</a:t>
            </a:r>
          </a:p>
          <a:p>
            <a:pPr>
              <a:buFont typeface="Wingdings" charset="2"/>
              <a:buNone/>
            </a:pPr>
            <a:endParaRPr lang="en-US" sz="2800">
              <a:latin typeface="Georgia" charset="0"/>
            </a:endParaRPr>
          </a:p>
          <a:p>
            <a:pPr>
              <a:buFont typeface="Wingdings" charset="2"/>
              <a:buNone/>
            </a:pPr>
            <a:r>
              <a:rPr lang="en-US" sz="2800">
                <a:latin typeface="Georgia" charset="0"/>
              </a:rPr>
              <a:t>	1. Isotropic</a:t>
            </a:r>
          </a:p>
          <a:p>
            <a:pPr>
              <a:buFont typeface="Wingdings" charset="2"/>
              <a:buNone/>
            </a:pPr>
            <a:r>
              <a:rPr lang="en-US" sz="2800">
                <a:latin typeface="Georgia" charset="0"/>
              </a:rPr>
              <a:t>	2. Homogeneous</a:t>
            </a:r>
            <a:endParaRPr lang="en-US" sz="2800" i="1">
              <a:latin typeface="Georgia" charset="0"/>
            </a:endParaRPr>
          </a:p>
          <a:p>
            <a:pPr>
              <a:buFont typeface="Wingdings" charset="2"/>
              <a:buNone/>
            </a:pPr>
            <a:r>
              <a:rPr lang="en-US" sz="2800" i="1">
                <a:latin typeface="Georgia" charset="0"/>
              </a:rPr>
              <a:t>				</a:t>
            </a:r>
          </a:p>
          <a:p>
            <a:pPr>
              <a:buFont typeface="Wingdings" charset="2"/>
              <a:buNone/>
            </a:pPr>
            <a:r>
              <a:rPr lang="en-US" sz="2800" i="1">
                <a:latin typeface="Georgia" charset="0"/>
              </a:rPr>
              <a:t>				</a:t>
            </a:r>
            <a:r>
              <a:rPr lang="en-US" sz="2800" i="1">
                <a:latin typeface="Georgia" charset="0"/>
                <a:sym typeface="Symbol" charset="2"/>
              </a:rPr>
              <a:t> Maximally Symmetric Space</a:t>
            </a:r>
            <a:endParaRPr lang="en-US" sz="2800" i="1">
              <a:latin typeface="Georgia" charset="0"/>
            </a:endParaRPr>
          </a:p>
          <a:p>
            <a:pPr>
              <a:buFont typeface="Wingdings" charset="2"/>
              <a:buNone/>
            </a:pPr>
            <a:r>
              <a:rPr lang="en-US" sz="2800" i="1">
                <a:latin typeface="Georgia" charset="0"/>
                <a:sym typeface="Symbol" charset="2"/>
              </a:rPr>
              <a:t>		</a:t>
            </a:r>
          </a:p>
          <a:p>
            <a:pPr>
              <a:buFont typeface="Wingdings" charset="2"/>
              <a:buNone/>
            </a:pPr>
            <a:r>
              <a:rPr lang="en-US" sz="2800">
                <a:latin typeface="Georgia" charset="0"/>
                <a:sym typeface="Symbol" charset="2"/>
              </a:rPr>
              <a:t>		</a:t>
            </a:r>
            <a:endParaRPr lang="en-US" sz="2800" i="1">
              <a:latin typeface="Georgi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i="1" smtClean="0">
                <a:solidFill>
                  <a:schemeClr val="bg2"/>
                </a:solidFill>
                <a:latin typeface="Georgia" charset="0"/>
                <a:ea typeface="ＭＳ Ｐゴシック" charset="-128"/>
                <a:cs typeface="ＭＳ Ｐゴシック" charset="-128"/>
              </a:rPr>
              <a:t>Galileo Galilei</a:t>
            </a:r>
            <a:endParaRPr lang="en-US" sz="4000" smtClean="0">
              <a:latin typeface="Georgi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451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4800600"/>
            <a:ext cx="5638800" cy="205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800" i="1" dirty="0" smtClean="0">
                <a:latin typeface="Georgia" charset="0"/>
                <a:ea typeface="ＭＳ Ｐゴシック" charset="-128"/>
                <a:cs typeface="ＭＳ Ｐゴシック" charset="-128"/>
              </a:rPr>
              <a:t>ALL objects fall at the same rate!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sz="2000" dirty="0" smtClean="0">
              <a:latin typeface="Georgia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4516" name="Picture 9" descr="galile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97563" y="1406525"/>
            <a:ext cx="3048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ClipArt Placeholder 11" descr="galileo1.jpg"/>
          <p:cNvPicPr>
            <a:picLocks noGrp="1" noChangeAspect="1"/>
          </p:cNvPicPr>
          <p:nvPr>
            <p:ph type="clipArt" sz="half" idx="1"/>
          </p:nvPr>
        </p:nvPicPr>
        <p:blipFill>
          <a:blip r:embed="rId5"/>
          <a:srcRect l="-5078" r="-5078"/>
          <a:stretch>
            <a:fillRect/>
          </a:stretch>
        </p:blipFill>
        <p:spPr>
          <a:xfrm>
            <a:off x="990600" y="1600200"/>
            <a:ext cx="3087688" cy="2971800"/>
          </a:xfrm>
        </p:spPr>
      </p:pic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981200" y="5562600"/>
            <a:ext cx="1752600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2057400" y="5638800"/>
          <a:ext cx="1447800" cy="609600"/>
        </p:xfrm>
        <a:graphic>
          <a:graphicData uri="http://schemas.openxmlformats.org/presentationml/2006/ole">
            <p:oleObj spid="_x0000_s22530" name="Equation" r:id="rId6" imgW="342900" imgH="1778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AutoShape 2"/>
          <p:cNvSpPr>
            <a:spLocks noChangeArrowheads="1"/>
          </p:cNvSpPr>
          <p:nvPr/>
        </p:nvSpPr>
        <p:spPr bwMode="auto">
          <a:xfrm>
            <a:off x="6019800" y="3048000"/>
            <a:ext cx="2895600" cy="27432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1295400"/>
          </a:xfrm>
          <a:noFill/>
          <a:ln/>
        </p:spPr>
        <p:txBody>
          <a:bodyPr/>
          <a:lstStyle/>
          <a:p>
            <a:pPr algn="ctr"/>
            <a:r>
              <a:rPr lang="en-US" sz="3200">
                <a:latin typeface="Georgia" charset="0"/>
              </a:rPr>
              <a:t>For a </a:t>
            </a:r>
            <a:r>
              <a:rPr lang="en-US" sz="3200" b="1" i="1">
                <a:latin typeface="Georgia" charset="0"/>
              </a:rPr>
              <a:t>Homogeneous</a:t>
            </a:r>
            <a:r>
              <a:rPr lang="en-US" sz="3200">
                <a:latin typeface="Georgia" charset="0"/>
              </a:rPr>
              <a:t> &amp; </a:t>
            </a:r>
            <a:r>
              <a:rPr lang="en-US" sz="3200" b="1" i="1">
                <a:latin typeface="Georgia" charset="0"/>
              </a:rPr>
              <a:t>Isotropic </a:t>
            </a:r>
            <a:r>
              <a:rPr lang="en-US" sz="3200">
                <a:latin typeface="Georgia" charset="0"/>
              </a:rPr>
              <a:t>Universe…</a:t>
            </a:r>
            <a:br>
              <a:rPr lang="en-US" sz="3200">
                <a:latin typeface="Georgia" charset="0"/>
              </a:rPr>
            </a:br>
            <a:r>
              <a:rPr lang="en-US" sz="3200">
                <a:latin typeface="Georgia" charset="0"/>
              </a:rPr>
              <a:t>… 3 possible Geometries </a:t>
            </a:r>
            <a:endParaRPr lang="en-US" sz="3200" b="1" i="1">
              <a:latin typeface="Georgia" charset="0"/>
            </a:endParaRPr>
          </a:p>
        </p:txBody>
      </p:sp>
      <p:sp>
        <p:nvSpPr>
          <p:cNvPr id="351237" name="Rectangle 5"/>
          <p:cNvSpPr>
            <a:spLocks noChangeArrowheads="1"/>
          </p:cNvSpPr>
          <p:nvPr/>
        </p:nvSpPr>
        <p:spPr bwMode="auto">
          <a:xfrm>
            <a:off x="5867400" y="3124200"/>
            <a:ext cx="3276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>
              <a:buClr>
                <a:schemeClr val="bg2"/>
              </a:buClr>
              <a:buFont typeface="Wingdings" charset="2"/>
              <a:buNone/>
            </a:pPr>
            <a:r>
              <a:rPr lang="en-US" sz="3600">
                <a:solidFill>
                  <a:schemeClr val="bg1"/>
                </a:solidFill>
                <a:latin typeface="Georgia" charset="0"/>
              </a:rPr>
              <a:t>Recent data </a:t>
            </a:r>
            <a:br>
              <a:rPr lang="en-US" sz="3600">
                <a:solidFill>
                  <a:schemeClr val="bg1"/>
                </a:solidFill>
                <a:latin typeface="Georgia" charset="0"/>
              </a:rPr>
            </a:br>
            <a:r>
              <a:rPr lang="en-US" sz="3600">
                <a:solidFill>
                  <a:schemeClr val="bg1"/>
                </a:solidFill>
                <a:latin typeface="Georgia" charset="0"/>
              </a:rPr>
              <a:t>indicates that </a:t>
            </a:r>
            <a:br>
              <a:rPr lang="en-US" sz="3600">
                <a:solidFill>
                  <a:schemeClr val="bg1"/>
                </a:solidFill>
                <a:latin typeface="Georgia" charset="0"/>
              </a:rPr>
            </a:br>
            <a:r>
              <a:rPr lang="en-US" sz="3600">
                <a:solidFill>
                  <a:schemeClr val="bg1"/>
                </a:solidFill>
                <a:latin typeface="Georgia" charset="0"/>
              </a:rPr>
              <a:t>the Universe </a:t>
            </a:r>
            <a:br>
              <a:rPr lang="en-US" sz="3600">
                <a:solidFill>
                  <a:schemeClr val="bg1"/>
                </a:solidFill>
                <a:latin typeface="Georgia" charset="0"/>
              </a:rPr>
            </a:br>
            <a:r>
              <a:rPr lang="en-US" sz="3600">
                <a:solidFill>
                  <a:schemeClr val="bg1"/>
                </a:solidFill>
                <a:latin typeface="Georgia" charset="0"/>
              </a:rPr>
              <a:t>is </a:t>
            </a:r>
            <a:r>
              <a:rPr lang="en-US" sz="3600" i="1">
                <a:solidFill>
                  <a:schemeClr val="bg1"/>
                </a:solidFill>
                <a:latin typeface="Georgia" charset="0"/>
              </a:rPr>
              <a:t>flat</a:t>
            </a:r>
            <a:endParaRPr lang="en-US" sz="3200">
              <a:latin typeface="Georgia" charset="0"/>
            </a:endParaRPr>
          </a:p>
        </p:txBody>
      </p:sp>
      <p:pic>
        <p:nvPicPr>
          <p:cNvPr id="351238" name="Picture 6" descr="curva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892300"/>
            <a:ext cx="5519738" cy="4965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ChangeArrowheads="1"/>
          </p:cNvSpPr>
          <p:nvPr/>
        </p:nvSpPr>
        <p:spPr bwMode="auto">
          <a:xfrm>
            <a:off x="457200" y="533400"/>
            <a:ext cx="868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3600">
                <a:latin typeface="Georgia" charset="0"/>
              </a:rPr>
              <a:t>Data from Type Ia Supernovae, WMAP and SDSS implies…</a:t>
            </a:r>
            <a:endParaRPr lang="en-US" sz="3200">
              <a:latin typeface="Georgia" charset="0"/>
            </a:endParaRPr>
          </a:p>
        </p:txBody>
      </p:sp>
      <p:sp>
        <p:nvSpPr>
          <p:cNvPr id="37891" name="Rectangle 7"/>
          <p:cNvSpPr>
            <a:spLocks noChangeArrowheads="1"/>
          </p:cNvSpPr>
          <p:nvPr/>
        </p:nvSpPr>
        <p:spPr bwMode="auto">
          <a:xfrm>
            <a:off x="381000" y="3048000"/>
            <a:ext cx="426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>
              <a:buClr>
                <a:schemeClr val="bg2"/>
              </a:buClr>
              <a:buFont typeface="Wingdings" charset="2"/>
              <a:buChar char="§"/>
            </a:pPr>
            <a:r>
              <a:rPr lang="en-US" sz="2800">
                <a:latin typeface="Georgia" charset="0"/>
              </a:rPr>
              <a:t>  </a:t>
            </a:r>
            <a:r>
              <a:rPr lang="en-US" sz="2400">
                <a:latin typeface="Georgia" charset="0"/>
              </a:rPr>
              <a:t>The Universe is </a:t>
            </a:r>
            <a:r>
              <a:rPr lang="en-US" sz="2400" i="1">
                <a:latin typeface="Georgia" charset="0"/>
              </a:rPr>
              <a:t>flat</a:t>
            </a:r>
            <a:endParaRPr lang="en-US" sz="2400">
              <a:latin typeface="Georgia" charset="0"/>
            </a:endParaRPr>
          </a:p>
        </p:txBody>
      </p:sp>
      <p:sp>
        <p:nvSpPr>
          <p:cNvPr id="37892" name="Rectangle 8">
            <a:hlinkClick r:id=""/>
          </p:cNvPr>
          <p:cNvSpPr>
            <a:spLocks noChangeArrowheads="1"/>
          </p:cNvSpPr>
          <p:nvPr/>
        </p:nvSpPr>
        <p:spPr bwMode="auto">
          <a:xfrm>
            <a:off x="381000" y="1905000"/>
            <a:ext cx="4495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>
              <a:buClr>
                <a:schemeClr val="bg2"/>
              </a:buClr>
              <a:buFont typeface="Wingdings" charset="2"/>
              <a:buChar char="§"/>
            </a:pPr>
            <a:r>
              <a:rPr lang="en-US" sz="2400">
                <a:latin typeface="Georgia" charset="0"/>
              </a:rPr>
              <a:t>  The expansion of the       </a:t>
            </a:r>
          </a:p>
          <a:p>
            <a:pPr eaLnBrk="1" hangingPunct="1">
              <a:buClr>
                <a:schemeClr val="bg2"/>
              </a:buClr>
            </a:pPr>
            <a:r>
              <a:rPr lang="en-US" sz="2400">
                <a:latin typeface="Georgia" charset="0"/>
              </a:rPr>
              <a:t>   Universe is </a:t>
            </a:r>
            <a:r>
              <a:rPr lang="en-US" sz="2400" i="1">
                <a:latin typeface="Georgia" charset="0"/>
              </a:rPr>
              <a:t>ACCELERATING!</a:t>
            </a:r>
            <a:endParaRPr lang="en-US" sz="2400">
              <a:latin typeface="Georgia" charset="0"/>
            </a:endParaRPr>
          </a:p>
        </p:txBody>
      </p:sp>
      <p:sp>
        <p:nvSpPr>
          <p:cNvPr id="37893" name="Rectangle 9"/>
          <p:cNvSpPr>
            <a:spLocks noChangeArrowheads="1"/>
          </p:cNvSpPr>
          <p:nvPr/>
        </p:nvSpPr>
        <p:spPr bwMode="auto">
          <a:xfrm>
            <a:off x="381000" y="3657600"/>
            <a:ext cx="426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>
              <a:buClr>
                <a:schemeClr val="bg2"/>
              </a:buClr>
              <a:buFont typeface="Wingdings" charset="2"/>
              <a:buChar char="§"/>
            </a:pPr>
            <a:r>
              <a:rPr lang="en-US" sz="2400">
                <a:latin typeface="Georgia" charset="0"/>
              </a:rPr>
              <a:t>  </a:t>
            </a:r>
            <a:r>
              <a:rPr lang="en-US" sz="2400" i="1">
                <a:latin typeface="Georgia" charset="0"/>
              </a:rPr>
              <a:t>Seems</a:t>
            </a:r>
            <a:r>
              <a:rPr lang="en-US" sz="2400">
                <a:latin typeface="Georgia" charset="0"/>
              </a:rPr>
              <a:t> to indicate a      </a:t>
            </a:r>
            <a:br>
              <a:rPr lang="en-US" sz="2400">
                <a:latin typeface="Georgia" charset="0"/>
              </a:rPr>
            </a:br>
            <a:r>
              <a:rPr lang="en-US" sz="2400">
                <a:latin typeface="Georgia" charset="0"/>
              </a:rPr>
              <a:t>    </a:t>
            </a:r>
            <a:r>
              <a:rPr lang="en-US" sz="2400" i="1">
                <a:latin typeface="Georgia" charset="0"/>
              </a:rPr>
              <a:t>Vacuum</a:t>
            </a:r>
            <a:r>
              <a:rPr lang="en-US" sz="2400">
                <a:latin typeface="Georgia" charset="0"/>
              </a:rPr>
              <a:t> </a:t>
            </a:r>
            <a:r>
              <a:rPr lang="en-US" sz="2400" i="1">
                <a:latin typeface="Georgia" charset="0"/>
              </a:rPr>
              <a:t>Energy</a:t>
            </a:r>
            <a:endParaRPr lang="en-US" sz="2400">
              <a:latin typeface="Georgia" charset="0"/>
            </a:endParaRPr>
          </a:p>
        </p:txBody>
      </p:sp>
      <p:sp>
        <p:nvSpPr>
          <p:cNvPr id="37894" name="Rectangle 14"/>
          <p:cNvSpPr>
            <a:spLocks noChangeArrowheads="1"/>
          </p:cNvSpPr>
          <p:nvPr/>
        </p:nvSpPr>
        <p:spPr bwMode="auto">
          <a:xfrm>
            <a:off x="4953000" y="6400800"/>
            <a:ext cx="419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chemeClr val="bg2"/>
              </a:buClr>
            </a:pPr>
            <a:r>
              <a:rPr lang="en-US" sz="1000">
                <a:solidFill>
                  <a:srgbClr val="000000"/>
                </a:solidFill>
                <a:latin typeface="Georgia" charset="0"/>
              </a:rPr>
              <a:t>http://nedwww.ipac.caltech.edu/level5/Carroll2/Figures/figure3.jpeg</a:t>
            </a:r>
            <a:endParaRPr lang="en-US" sz="1000">
              <a:latin typeface="Georgia" charset="0"/>
            </a:endParaRPr>
          </a:p>
        </p:txBody>
      </p:sp>
      <p:pic>
        <p:nvPicPr>
          <p:cNvPr id="37895" name="Picture 8" descr="figure3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447800"/>
            <a:ext cx="38100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9" descr="http-::map.gsfc.nasa.gov:media:060916:060916_32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648200"/>
            <a:ext cx="21494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7" name="Rectangle 14"/>
          <p:cNvSpPr>
            <a:spLocks noChangeArrowheads="1"/>
          </p:cNvSpPr>
          <p:nvPr/>
        </p:nvSpPr>
        <p:spPr bwMode="auto">
          <a:xfrm>
            <a:off x="3124200" y="6611938"/>
            <a:ext cx="4191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chemeClr val="bg2"/>
              </a:buClr>
            </a:pPr>
            <a:r>
              <a:rPr lang="en-US" sz="1000">
                <a:solidFill>
                  <a:srgbClr val="000000"/>
                </a:solidFill>
                <a:latin typeface="Georgia" charset="0"/>
              </a:rPr>
              <a:t>http://map.gsfc.nasa.gov/media/060916/060916/320.jpg</a:t>
            </a:r>
            <a:endParaRPr lang="en-US" sz="1000">
              <a:latin typeface="Georgi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763000" cy="1447800"/>
          </a:xfrm>
          <a:noFill/>
          <a:ln/>
        </p:spPr>
        <p:txBody>
          <a:bodyPr/>
          <a:lstStyle/>
          <a:p>
            <a:r>
              <a:rPr lang="en-US" sz="3600" i="1">
                <a:latin typeface="Georgia" charset="0"/>
              </a:rPr>
              <a:t>Georges Lemaître suggests the Universe had a temporal beginning..</a:t>
            </a:r>
            <a:endParaRPr lang="en-US"/>
          </a:p>
        </p:txBody>
      </p:sp>
      <p:pic>
        <p:nvPicPr>
          <p:cNvPr id="359428" name="Picture 4" descr="lemait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905000"/>
            <a:ext cx="4343400" cy="3181350"/>
          </a:xfrm>
          <a:prstGeom prst="rect">
            <a:avLst/>
          </a:prstGeom>
          <a:noFill/>
        </p:spPr>
      </p:pic>
      <p:sp>
        <p:nvSpPr>
          <p:cNvPr id="359429" name="Rectangle 5"/>
          <p:cNvSpPr>
            <a:spLocks noChangeArrowheads="1"/>
          </p:cNvSpPr>
          <p:nvPr/>
        </p:nvSpPr>
        <p:spPr bwMode="auto">
          <a:xfrm>
            <a:off x="0" y="2133600"/>
            <a:ext cx="914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r>
              <a:rPr lang="en-US" sz="2400">
                <a:latin typeface="Georgia" charset="0"/>
              </a:rPr>
              <a:t>Belgian Astrophysicist/                                                             Catholic Priest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r>
              <a:rPr lang="en-US" sz="2400">
                <a:latin typeface="Georgia" charset="0"/>
              </a:rPr>
              <a:t>1927 paper in</a:t>
            </a:r>
            <a:r>
              <a:rPr lang="en-US" sz="2400" i="1">
                <a:latin typeface="Georgia" charset="0"/>
              </a:rPr>
              <a:t> Annals of the                                                     Brussels Scientific Society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400" i="1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400" i="1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US" sz="2800" i="1">
                <a:latin typeface="Georgia" charset="0"/>
              </a:rPr>
              <a:t>Lemaître…</a:t>
            </a:r>
            <a:r>
              <a:rPr lang="en-US" sz="2800">
                <a:latin typeface="Georgia" charset="0"/>
              </a:rPr>
              <a:t>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r>
              <a:rPr lang="en-US" sz="2400">
                <a:latin typeface="Georgia" charset="0"/>
              </a:rPr>
              <a:t>showed that the universe had to be either </a:t>
            </a:r>
            <a:r>
              <a:rPr lang="en-US" sz="2400" i="1">
                <a:latin typeface="Georgia" charset="0"/>
              </a:rPr>
              <a:t>contracting</a:t>
            </a:r>
            <a:r>
              <a:rPr lang="en-US" sz="2400">
                <a:latin typeface="Georgia" charset="0"/>
              </a:rPr>
              <a:t> or </a:t>
            </a:r>
            <a:r>
              <a:rPr lang="en-US" sz="2400" i="1">
                <a:latin typeface="Georgia" charset="0"/>
              </a:rPr>
              <a:t>expanding</a:t>
            </a:r>
            <a:r>
              <a:rPr lang="en-US" sz="2400">
                <a:latin typeface="Georgia" charset="0"/>
              </a:rPr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r>
              <a:rPr lang="en-US" sz="2400">
                <a:latin typeface="Georgia" charset="0"/>
              </a:rPr>
              <a:t>suggested that the Universe had a definite </a:t>
            </a:r>
            <a:r>
              <a:rPr lang="en-US" sz="2400" i="1">
                <a:latin typeface="Georgia" charset="0"/>
              </a:rPr>
              <a:t>beginning</a:t>
            </a:r>
            <a:r>
              <a:rPr lang="en-US" sz="2400">
                <a:latin typeface="Georgia" charset="0"/>
              </a:rPr>
              <a:t> in which all its matter and energy were concentrated at one point.</a:t>
            </a:r>
            <a:endParaRPr lang="en-US" sz="2000">
              <a:latin typeface="Georgi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710" name="Rectangle 14"/>
          <p:cNvSpPr>
            <a:spLocks noChangeArrowheads="1"/>
          </p:cNvSpPr>
          <p:nvPr/>
        </p:nvSpPr>
        <p:spPr bwMode="auto">
          <a:xfrm>
            <a:off x="0" y="5638800"/>
            <a:ext cx="9144000" cy="12192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709" name="Rectangle 13"/>
          <p:cNvSpPr>
            <a:spLocks noChangeArrowheads="1"/>
          </p:cNvSpPr>
          <p:nvPr/>
        </p:nvSpPr>
        <p:spPr bwMode="auto">
          <a:xfrm>
            <a:off x="4800600" y="1828800"/>
            <a:ext cx="4343400" cy="3505200"/>
          </a:xfrm>
          <a:prstGeom prst="rect">
            <a:avLst/>
          </a:prstGeom>
          <a:solidFill>
            <a:schemeClr val="accent2">
              <a:alpha val="78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686800" cy="1447800"/>
          </a:xfrm>
          <a:noFill/>
          <a:ln/>
        </p:spPr>
        <p:txBody>
          <a:bodyPr/>
          <a:lstStyle/>
          <a:p>
            <a:pPr algn="ctr"/>
            <a:r>
              <a:rPr lang="en-US" sz="3600">
                <a:latin typeface="Georgia" charset="0"/>
              </a:rPr>
              <a:t>Did the Universe begin with a</a:t>
            </a:r>
            <a:r>
              <a:rPr lang="en-US" sz="3600" b="1" i="1">
                <a:latin typeface="Georgia" charset="0"/>
              </a:rPr>
              <a:t>            “</a:t>
            </a:r>
            <a:r>
              <a:rPr lang="en-US" b="1" i="1">
                <a:latin typeface="Georgia" charset="0"/>
              </a:rPr>
              <a:t>Big Bang</a:t>
            </a:r>
            <a:r>
              <a:rPr lang="en-US" sz="3600" b="1" i="1">
                <a:latin typeface="Georgia" charset="0"/>
              </a:rPr>
              <a:t>”??</a:t>
            </a:r>
            <a:endParaRPr lang="en-US"/>
          </a:p>
        </p:txBody>
      </p:sp>
      <p:pic>
        <p:nvPicPr>
          <p:cNvPr id="285703" name="Picture 7" descr="dawnoftim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28800"/>
            <a:ext cx="4724400" cy="3543300"/>
          </a:xfrm>
          <a:prstGeom prst="rect">
            <a:avLst/>
          </a:prstGeom>
          <a:noFill/>
        </p:spPr>
      </p:pic>
      <p:sp>
        <p:nvSpPr>
          <p:cNvPr id="285704" name="Rectangle 8"/>
          <p:cNvSpPr>
            <a:spLocks noChangeArrowheads="1"/>
          </p:cNvSpPr>
          <p:nvPr/>
        </p:nvSpPr>
        <p:spPr bwMode="auto">
          <a:xfrm>
            <a:off x="4876800" y="2590800"/>
            <a:ext cx="4114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>
              <a:buClr>
                <a:schemeClr val="bg2"/>
              </a:buClr>
              <a:buFont typeface="Wingdings" charset="2"/>
              <a:buChar char="§"/>
            </a:pPr>
            <a:r>
              <a:rPr lang="en-US" sz="3200">
                <a:latin typeface="Georgia" charset="0"/>
              </a:rPr>
              <a:t> </a:t>
            </a:r>
            <a:r>
              <a:rPr lang="en-US" sz="2800">
                <a:latin typeface="Georgia" charset="0"/>
              </a:rPr>
              <a:t>is </a:t>
            </a:r>
            <a:r>
              <a:rPr lang="en-US" sz="2800" b="1" i="1">
                <a:latin typeface="Georgia" charset="0"/>
              </a:rPr>
              <a:t>not</a:t>
            </a:r>
            <a:r>
              <a:rPr lang="en-US" sz="2800">
                <a:latin typeface="Georgia" charset="0"/>
              </a:rPr>
              <a:t> an explosion that happened at </a:t>
            </a:r>
            <a:r>
              <a:rPr lang="en-US" sz="2800" b="1" i="1">
                <a:latin typeface="Georgia" charset="0"/>
              </a:rPr>
              <a:t>one</a:t>
            </a:r>
            <a:r>
              <a:rPr lang="en-US" sz="2800">
                <a:latin typeface="Georgia" charset="0"/>
              </a:rPr>
              <a:t> point in space</a:t>
            </a:r>
            <a:br>
              <a:rPr lang="en-US" sz="2800">
                <a:latin typeface="Georgia" charset="0"/>
              </a:rPr>
            </a:br>
            <a:endParaRPr lang="en-US" sz="3200">
              <a:latin typeface="Georgia" charset="0"/>
            </a:endParaRPr>
          </a:p>
        </p:txBody>
      </p:sp>
      <p:sp>
        <p:nvSpPr>
          <p:cNvPr id="285705" name="Rectangle 9"/>
          <p:cNvSpPr>
            <a:spLocks noChangeArrowheads="1"/>
          </p:cNvSpPr>
          <p:nvPr/>
        </p:nvSpPr>
        <p:spPr bwMode="auto">
          <a:xfrm>
            <a:off x="533400" y="57150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>
              <a:buClr>
                <a:schemeClr val="bg2"/>
              </a:buClr>
              <a:buFont typeface="Wingdings" charset="2"/>
              <a:buNone/>
            </a:pPr>
            <a:r>
              <a:rPr lang="en-US" sz="3200" b="1" i="1">
                <a:solidFill>
                  <a:schemeClr val="bg1"/>
                </a:solidFill>
                <a:latin typeface="Georgia" charset="0"/>
              </a:rPr>
              <a:t>Big Bang - </a:t>
            </a:r>
            <a:r>
              <a:rPr lang="en-US" sz="2800">
                <a:solidFill>
                  <a:schemeClr val="bg1"/>
                </a:solidFill>
                <a:latin typeface="Georgia" charset="0"/>
              </a:rPr>
              <a:t>a </a:t>
            </a:r>
            <a:r>
              <a:rPr lang="en-US" sz="2800" b="1">
                <a:solidFill>
                  <a:schemeClr val="bg1"/>
                </a:solidFill>
                <a:latin typeface="Georgia" charset="0"/>
              </a:rPr>
              <a:t>time </a:t>
            </a:r>
            <a:r>
              <a:rPr lang="en-US" sz="2800">
                <a:solidFill>
                  <a:schemeClr val="bg1"/>
                </a:solidFill>
                <a:latin typeface="Georgia" charset="0"/>
              </a:rPr>
              <a:t>of </a:t>
            </a:r>
            <a:r>
              <a:rPr lang="en-US" sz="2800" i="1">
                <a:solidFill>
                  <a:schemeClr val="bg1"/>
                </a:solidFill>
                <a:latin typeface="Georgia" charset="0"/>
              </a:rPr>
              <a:t>infinite</a:t>
            </a:r>
            <a:r>
              <a:rPr lang="en-US" sz="2800">
                <a:solidFill>
                  <a:schemeClr val="bg1"/>
                </a:solidFill>
                <a:latin typeface="Georgia" charset="0"/>
              </a:rPr>
              <a:t> density, </a:t>
            </a:r>
            <a:r>
              <a:rPr lang="en-US" sz="2800" i="1">
                <a:solidFill>
                  <a:schemeClr val="bg1"/>
                </a:solidFill>
                <a:latin typeface="Georgia" charset="0"/>
              </a:rPr>
              <a:t>infinite</a:t>
            </a:r>
            <a:r>
              <a:rPr lang="en-US" sz="2800">
                <a:solidFill>
                  <a:schemeClr val="bg1"/>
                </a:solidFill>
                <a:latin typeface="Georgia" charset="0"/>
              </a:rPr>
              <a:t> temperature, and </a:t>
            </a:r>
            <a:r>
              <a:rPr lang="en-US" sz="2800" i="1">
                <a:solidFill>
                  <a:schemeClr val="bg1"/>
                </a:solidFill>
                <a:latin typeface="Georgia" charset="0"/>
              </a:rPr>
              <a:t>infinite</a:t>
            </a:r>
            <a:r>
              <a:rPr lang="en-US" sz="2800">
                <a:solidFill>
                  <a:schemeClr val="bg1"/>
                </a:solidFill>
                <a:latin typeface="Georgia" charset="0"/>
              </a:rPr>
              <a:t> spacetime curvature</a:t>
            </a:r>
            <a:endParaRPr lang="en-US" sz="3200">
              <a:latin typeface="Georgia" charset="0"/>
            </a:endParaRPr>
          </a:p>
        </p:txBody>
      </p:sp>
      <p:sp>
        <p:nvSpPr>
          <p:cNvPr id="285707" name="Rectangle 11"/>
          <p:cNvSpPr>
            <a:spLocks noChangeArrowheads="1"/>
          </p:cNvSpPr>
          <p:nvPr/>
        </p:nvSpPr>
        <p:spPr bwMode="auto">
          <a:xfrm>
            <a:off x="4724400" y="1752600"/>
            <a:ext cx="457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600">
                <a:latin typeface="Georgia" charset="0"/>
              </a:rPr>
              <a:t>The “</a:t>
            </a:r>
            <a:r>
              <a:rPr lang="en-US" sz="3600" b="1" i="1">
                <a:latin typeface="Georgia" charset="0"/>
              </a:rPr>
              <a:t>Big Bang” </a:t>
            </a:r>
            <a:r>
              <a:rPr lang="en-US" sz="3600">
                <a:latin typeface="Georgia" charset="0"/>
              </a:rPr>
              <a:t>...</a:t>
            </a:r>
            <a:endParaRPr lang="en-US" sz="4400"/>
          </a:p>
        </p:txBody>
      </p:sp>
      <p:sp>
        <p:nvSpPr>
          <p:cNvPr id="285708" name="Rectangle 12"/>
          <p:cNvSpPr>
            <a:spLocks noChangeArrowheads="1"/>
          </p:cNvSpPr>
          <p:nvPr/>
        </p:nvSpPr>
        <p:spPr bwMode="auto">
          <a:xfrm>
            <a:off x="4876800" y="4191000"/>
            <a:ext cx="396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>
              <a:buClr>
                <a:schemeClr val="bg2"/>
              </a:buClr>
              <a:buFont typeface="Wingdings" charset="2"/>
              <a:buChar char="§"/>
            </a:pPr>
            <a:r>
              <a:rPr lang="en-US" sz="3200">
                <a:latin typeface="Georgia" charset="0"/>
              </a:rPr>
              <a:t> </a:t>
            </a:r>
            <a:r>
              <a:rPr lang="en-US" sz="2800">
                <a:latin typeface="Georgia" charset="0"/>
              </a:rPr>
              <a:t>occurred at </a:t>
            </a:r>
            <a:r>
              <a:rPr lang="en-US" sz="2800" b="1" i="1">
                <a:latin typeface="Georgia" charset="0"/>
              </a:rPr>
              <a:t>every</a:t>
            </a:r>
            <a:r>
              <a:rPr lang="en-US" sz="2800">
                <a:latin typeface="Georgia" charset="0"/>
              </a:rPr>
              <a:t> place in space @ </a:t>
            </a:r>
            <a:r>
              <a:rPr lang="en-US" sz="2800" b="1" i="1">
                <a:latin typeface="Georgia" charset="0"/>
              </a:rPr>
              <a:t>one </a:t>
            </a:r>
            <a:r>
              <a:rPr lang="en-US" sz="2800">
                <a:latin typeface="Georgia" charset="0"/>
              </a:rPr>
              <a:t>moment in time</a:t>
            </a:r>
            <a:r>
              <a:rPr lang="en-US" sz="3200">
                <a:latin typeface="Georgia" charset="0"/>
              </a:rPr>
              <a:t/>
            </a:r>
            <a:br>
              <a:rPr lang="en-US" sz="3200">
                <a:latin typeface="Georgia" charset="0"/>
              </a:rPr>
            </a:br>
            <a:endParaRPr lang="en-US" sz="3200">
              <a:latin typeface="Georgi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686800" cy="1447800"/>
          </a:xfrm>
          <a:noFill/>
          <a:ln/>
        </p:spPr>
        <p:txBody>
          <a:bodyPr/>
          <a:lstStyle/>
          <a:p>
            <a:pPr algn="ctr"/>
            <a:r>
              <a:rPr lang="en-US" sz="3600" i="1">
                <a:latin typeface="Georgia" charset="0"/>
              </a:rPr>
              <a:t>In the early 1960’s, the Princeton group in gravitational physics…</a:t>
            </a:r>
            <a:r>
              <a:rPr lang="en-US" i="1">
                <a:latin typeface="Georgia" charset="0"/>
              </a:rPr>
              <a:t> </a:t>
            </a:r>
            <a:endParaRPr lang="en-US"/>
          </a:p>
        </p:txBody>
      </p:sp>
      <p:sp>
        <p:nvSpPr>
          <p:cNvPr id="371715" name="Rectangle 3"/>
          <p:cNvSpPr>
            <a:spLocks noChangeArrowheads="1"/>
          </p:cNvSpPr>
          <p:nvPr/>
        </p:nvSpPr>
        <p:spPr bwMode="auto">
          <a:xfrm>
            <a:off x="0" y="1752600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r>
              <a:rPr lang="en-US" sz="2800">
                <a:latin typeface="Georgia" charset="0"/>
              </a:rPr>
              <a:t>finds that the Universe should be uniformly bathed in a background </a:t>
            </a:r>
            <a:r>
              <a:rPr lang="en-US" sz="2800" i="1">
                <a:latin typeface="Georgia" charset="0"/>
              </a:rPr>
              <a:t>microwave radiation</a:t>
            </a:r>
            <a:endParaRPr lang="en-US" sz="28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r>
              <a:rPr lang="en-US" sz="2800">
                <a:latin typeface="Georgia" charset="0"/>
              </a:rPr>
              <a:t>predicts a </a:t>
            </a:r>
            <a:r>
              <a:rPr lang="en-US" sz="2800" i="1">
                <a:latin typeface="Georgia" charset="0"/>
              </a:rPr>
              <a:t>blackbody spectrum </a:t>
            </a:r>
            <a:r>
              <a:rPr lang="en-US" sz="2800">
                <a:latin typeface="Georgia" charset="0"/>
              </a:rPr>
              <a:t>of the background radiation </a:t>
            </a:r>
            <a:r>
              <a:rPr lang="en-US" sz="2800" i="1">
                <a:latin typeface="Georgia" charset="0"/>
              </a:rPr>
              <a:t>w/</a:t>
            </a:r>
            <a:r>
              <a:rPr lang="en-US" sz="2800">
                <a:latin typeface="Georgia" charset="0"/>
              </a:rPr>
              <a:t>  T ~ 10K</a:t>
            </a:r>
            <a:endParaRPr lang="en-US" sz="2400" i="1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400" i="1">
              <a:latin typeface="Georgia" charset="0"/>
            </a:endParaRPr>
          </a:p>
        </p:txBody>
      </p:sp>
      <p:pic>
        <p:nvPicPr>
          <p:cNvPr id="371716" name="Picture 4" descr="blackbod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517900"/>
            <a:ext cx="5267325" cy="33401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86800" cy="914400"/>
          </a:xfrm>
          <a:noFill/>
          <a:ln/>
        </p:spPr>
        <p:txBody>
          <a:bodyPr/>
          <a:lstStyle/>
          <a:p>
            <a:pPr algn="ctr"/>
            <a:r>
              <a:rPr lang="en-US" sz="3600" i="1">
                <a:latin typeface="Georgia" charset="0"/>
              </a:rPr>
              <a:t>In 1965, observational evidence for the</a:t>
            </a:r>
            <a:r>
              <a:rPr lang="en-US" sz="3600" b="1" i="1">
                <a:latin typeface="Georgia" charset="0"/>
              </a:rPr>
              <a:t> </a:t>
            </a:r>
            <a:r>
              <a:rPr lang="en-US" b="1" i="1">
                <a:latin typeface="Georgia" charset="0"/>
              </a:rPr>
              <a:t>Big Bang!!</a:t>
            </a:r>
            <a:endParaRPr lang="en-US"/>
          </a:p>
        </p:txBody>
      </p:sp>
      <p:pic>
        <p:nvPicPr>
          <p:cNvPr id="288777" name="Picture 9" descr="PenziasWils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4495800" cy="3556000"/>
          </a:xfrm>
          <a:prstGeom prst="rect">
            <a:avLst/>
          </a:prstGeom>
          <a:noFill/>
        </p:spPr>
      </p:pic>
      <p:sp>
        <p:nvSpPr>
          <p:cNvPr id="288786" name="Rectangle 18"/>
          <p:cNvSpPr>
            <a:spLocks noChangeArrowheads="1"/>
          </p:cNvSpPr>
          <p:nvPr/>
        </p:nvSpPr>
        <p:spPr bwMode="auto">
          <a:xfrm>
            <a:off x="4470400" y="1676400"/>
            <a:ext cx="4673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US" sz="3200">
                <a:latin typeface="Georgia" charset="0"/>
              </a:rPr>
              <a:t>Arno Penzias &amp;      Robert Wilson</a:t>
            </a:r>
            <a:r>
              <a:rPr lang="en-US" sz="2400">
                <a:latin typeface="Georgia" charset="0"/>
              </a:rPr>
              <a:t> </a:t>
            </a:r>
            <a:endParaRPr lang="en-US" sz="28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endParaRPr lang="en-US" sz="28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r>
              <a:rPr lang="en-US" sz="2400">
                <a:latin typeface="Georgia" charset="0"/>
              </a:rPr>
              <a:t>Bell Lab Physicists calibrating the Bell Labs microwave antenna designed for satellite communications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r>
              <a:rPr lang="en-US" sz="2400">
                <a:latin typeface="Georgia" charset="0"/>
              </a:rPr>
              <a:t>Awarded the 1978 Nobel Prize in physics for discovery of the Cosmic Microwave Background Radiation</a:t>
            </a:r>
            <a:endParaRPr lang="en-US" sz="2800">
              <a:latin typeface="Georgi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295400"/>
          </a:xfrm>
          <a:noFill/>
          <a:ln/>
        </p:spPr>
        <p:txBody>
          <a:bodyPr/>
          <a:lstStyle/>
          <a:p>
            <a:pPr algn="ctr"/>
            <a:r>
              <a:rPr lang="en-US" sz="3600">
                <a:latin typeface="Georgia" charset="0"/>
              </a:rPr>
              <a:t>Yeah, but does this</a:t>
            </a:r>
            <a:r>
              <a:rPr lang="en-US" sz="3600" i="1">
                <a:latin typeface="Georgia" charset="0"/>
              </a:rPr>
              <a:t> microwave background radiation </a:t>
            </a:r>
            <a:r>
              <a:rPr lang="en-US" sz="3600">
                <a:latin typeface="Georgia" charset="0"/>
              </a:rPr>
              <a:t>have a</a:t>
            </a:r>
            <a:r>
              <a:rPr lang="en-US" sz="3600" i="1">
                <a:latin typeface="Georgia" charset="0"/>
              </a:rPr>
              <a:t> Blackbody Spectrum?</a:t>
            </a:r>
            <a:endParaRPr lang="en-US"/>
          </a:p>
        </p:txBody>
      </p:sp>
      <p:sp>
        <p:nvSpPr>
          <p:cNvPr id="373764" name="Rectangle 4"/>
          <p:cNvSpPr>
            <a:spLocks noChangeArrowheads="1"/>
          </p:cNvSpPr>
          <p:nvPr/>
        </p:nvSpPr>
        <p:spPr bwMode="auto">
          <a:xfrm>
            <a:off x="4470400" y="1828800"/>
            <a:ext cx="4673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800">
              <a:latin typeface="Georgia" charset="0"/>
            </a:endParaRPr>
          </a:p>
        </p:txBody>
      </p:sp>
      <p:pic>
        <p:nvPicPr>
          <p:cNvPr id="373765" name="Picture 5" descr="COBE_Arti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133600"/>
            <a:ext cx="4419600" cy="4116388"/>
          </a:xfrm>
          <a:prstGeom prst="rect">
            <a:avLst/>
          </a:prstGeom>
          <a:noFill/>
        </p:spPr>
      </p:pic>
      <p:sp>
        <p:nvSpPr>
          <p:cNvPr id="373767" name="Rectangle 7"/>
          <p:cNvSpPr>
            <a:spLocks noChangeArrowheads="1"/>
          </p:cNvSpPr>
          <p:nvPr/>
        </p:nvSpPr>
        <p:spPr bwMode="auto">
          <a:xfrm>
            <a:off x="304800" y="1676400"/>
            <a:ext cx="4368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8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US" sz="2400">
                <a:latin typeface="Georgia" charset="0"/>
              </a:rPr>
              <a:t>In Nov ‘89, NASA launches the Cosmic Background Explorer (COBE) to measure…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4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r>
              <a:rPr lang="en-US" sz="2400">
                <a:latin typeface="Georgia" charset="0"/>
              </a:rPr>
              <a:t>the spectrum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r>
              <a:rPr lang="en-US" sz="2400">
                <a:latin typeface="Georgia" charset="0"/>
              </a:rPr>
              <a:t>the anisotropies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4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US" sz="2400">
                <a:latin typeface="Georgia" charset="0"/>
              </a:rPr>
              <a:t>of the cosmic background radiation.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447800"/>
          </a:xfrm>
          <a:noFill/>
          <a:ln/>
        </p:spPr>
        <p:txBody>
          <a:bodyPr/>
          <a:lstStyle/>
          <a:p>
            <a:pPr algn="ctr"/>
            <a:r>
              <a:rPr lang="en-US" sz="3600" i="1">
                <a:solidFill>
                  <a:schemeClr val="bg2"/>
                </a:solidFill>
                <a:latin typeface="Georgia" charset="0"/>
              </a:rPr>
              <a:t>Spectrum</a:t>
            </a:r>
            <a:r>
              <a:rPr lang="en-US" sz="3600">
                <a:solidFill>
                  <a:schemeClr val="bg2"/>
                </a:solidFill>
                <a:latin typeface="Georgia" charset="0"/>
              </a:rPr>
              <a:t> of the                                       </a:t>
            </a:r>
            <a:r>
              <a:rPr lang="en-US" sz="3600" i="1">
                <a:solidFill>
                  <a:schemeClr val="bg2"/>
                </a:solidFill>
                <a:latin typeface="Georgia" charset="0"/>
              </a:rPr>
              <a:t>Cosmic Microwave Background Radiation</a:t>
            </a:r>
            <a:endParaRPr lang="en-US"/>
          </a:p>
        </p:txBody>
      </p:sp>
      <p:sp>
        <p:nvSpPr>
          <p:cNvPr id="306184" name="Rectangle 8"/>
          <p:cNvSpPr>
            <a:spLocks noChangeArrowheads="1"/>
          </p:cNvSpPr>
          <p:nvPr/>
        </p:nvSpPr>
        <p:spPr bwMode="auto">
          <a:xfrm>
            <a:off x="381000" y="5562600"/>
            <a:ext cx="8305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r>
              <a:rPr lang="en-US" sz="2800">
                <a:latin typeface="Georgia" charset="0"/>
              </a:rPr>
              <a:t>The excellent agreement with Planck’s law is the best fit ever measured!  </a:t>
            </a:r>
            <a:endParaRPr lang="en-US" sz="2400">
              <a:latin typeface="Georgia" charset="0"/>
            </a:endParaRPr>
          </a:p>
        </p:txBody>
      </p:sp>
      <p:sp>
        <p:nvSpPr>
          <p:cNvPr id="306185" name="Rectangle 9"/>
          <p:cNvSpPr>
            <a:spLocks noChangeArrowheads="1"/>
          </p:cNvSpPr>
          <p:nvPr/>
        </p:nvSpPr>
        <p:spPr bwMode="auto">
          <a:xfrm>
            <a:off x="5029200" y="1828800"/>
            <a:ext cx="4114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US" sz="3200">
                <a:latin typeface="Georgia" charset="0"/>
              </a:rPr>
              <a:t>John Mather &amp; George Smoot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4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US" sz="2400">
                <a:latin typeface="Georgia" charset="0"/>
              </a:rPr>
              <a:t>Awarded the 2006 Nobel Prize in physics  “for their discovery of the blackbody form and anisotropy discovery of the CMB”</a:t>
            </a:r>
            <a:endParaRPr lang="en-US" sz="2800">
              <a:latin typeface="Georgia" charset="0"/>
            </a:endParaRPr>
          </a:p>
        </p:txBody>
      </p:sp>
      <p:pic>
        <p:nvPicPr>
          <p:cNvPr id="306189" name="Picture 13" descr="fi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1200"/>
            <a:ext cx="4953000" cy="32877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  <a:noFill/>
          <a:ln/>
        </p:spPr>
        <p:txBody>
          <a:bodyPr/>
          <a:lstStyle/>
          <a:p>
            <a:pPr algn="ctr"/>
            <a:r>
              <a:rPr lang="en-US" sz="3600">
                <a:latin typeface="Georgia" charset="0"/>
              </a:rPr>
              <a:t>COBE image of the </a:t>
            </a:r>
            <a:br>
              <a:rPr lang="en-US" sz="3600">
                <a:latin typeface="Georgia" charset="0"/>
              </a:rPr>
            </a:br>
            <a:r>
              <a:rPr lang="en-US" sz="3600" i="1">
                <a:latin typeface="Georgia" charset="0"/>
              </a:rPr>
              <a:t>Cosmic Microwave Background Radiation</a:t>
            </a:r>
            <a:endParaRPr lang="en-US"/>
          </a:p>
        </p:txBody>
      </p:sp>
      <p:pic>
        <p:nvPicPr>
          <p:cNvPr id="369667" name="Picture 3" descr="cmbr_DM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524000"/>
            <a:ext cx="6705600" cy="3354388"/>
          </a:xfrm>
          <a:prstGeom prst="rect">
            <a:avLst/>
          </a:prstGeom>
          <a:noFill/>
        </p:spPr>
      </p:pic>
      <p:graphicFrame>
        <p:nvGraphicFramePr>
          <p:cNvPr id="369668" name="Object 4"/>
          <p:cNvGraphicFramePr>
            <a:graphicFrameLocks noChangeAspect="1"/>
          </p:cNvGraphicFramePr>
          <p:nvPr/>
        </p:nvGraphicFramePr>
        <p:xfrm>
          <a:off x="2427288" y="4953000"/>
          <a:ext cx="4016375" cy="628650"/>
        </p:xfrm>
        <a:graphic>
          <a:graphicData uri="http://schemas.openxmlformats.org/presentationml/2006/ole">
            <p:oleObj spid="_x0000_s312322" name="Equation" r:id="rId5" imgW="1270000" imgH="177800" progId="Equation.3">
              <p:embed/>
            </p:oleObj>
          </a:graphicData>
        </a:graphic>
      </p:graphicFrame>
      <p:sp>
        <p:nvSpPr>
          <p:cNvPr id="369669" name="Rectangle 5"/>
          <p:cNvSpPr>
            <a:spLocks noChangeArrowheads="1"/>
          </p:cNvSpPr>
          <p:nvPr/>
        </p:nvSpPr>
        <p:spPr bwMode="auto">
          <a:xfrm>
            <a:off x="457200" y="57150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r>
              <a:rPr lang="en-US" sz="2400">
                <a:latin typeface="Georgia" charset="0"/>
              </a:rPr>
              <a:t>Light from when the Universe was 380,000 years old…</a:t>
            </a:r>
            <a:endParaRPr lang="en-US" sz="28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r>
              <a:rPr lang="en-US" sz="2400">
                <a:latin typeface="Georgia" charset="0"/>
              </a:rPr>
              <a:t>Map of </a:t>
            </a:r>
            <a:r>
              <a:rPr lang="en-US" sz="2400">
                <a:latin typeface="Georgia" charset="0"/>
                <a:sym typeface="Symbol" charset="2"/>
              </a:rPr>
              <a:t>K </a:t>
            </a:r>
            <a:r>
              <a:rPr lang="en-US" sz="2400" i="1">
                <a:latin typeface="Georgia" charset="0"/>
              </a:rPr>
              <a:t>anisotropies</a:t>
            </a:r>
            <a:endParaRPr lang="en-US" sz="2400">
              <a:latin typeface="Georgi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i="1">
                <a:solidFill>
                  <a:schemeClr val="bg2"/>
                </a:solidFill>
                <a:latin typeface="Georgia" pitchFamily="-112" charset="0"/>
              </a:rPr>
              <a:t>Newton’s Universal Law of Gravitation</a:t>
            </a:r>
            <a:endParaRPr lang="en-US" sz="4000">
              <a:latin typeface="Georgia" pitchFamily="-112" charset="0"/>
            </a:endParaRPr>
          </a:p>
        </p:txBody>
      </p:sp>
      <p:pic>
        <p:nvPicPr>
          <p:cNvPr id="26628" name="Picture 3" descr="Newton-paintin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734050" y="1143000"/>
            <a:ext cx="3078163" cy="3352800"/>
          </a:xfrm>
        </p:spPr>
      </p:pic>
      <p:sp>
        <p:nvSpPr>
          <p:cNvPr id="2662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3962400"/>
            <a:ext cx="40386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112" charset="2"/>
              <a:buNone/>
            </a:pPr>
            <a:endParaRPr lang="en-US" sz="2800" b="1" i="1"/>
          </a:p>
          <a:p>
            <a:pPr eaLnBrk="1" hangingPunct="1">
              <a:lnSpc>
                <a:spcPct val="90000"/>
              </a:lnSpc>
              <a:buFont typeface="Wingdings" pitchFamily="-112" charset="2"/>
              <a:buNone/>
            </a:pPr>
            <a:r>
              <a:rPr lang="en-US" sz="2800" b="1" i="1" u="sng">
                <a:latin typeface="Georgia" pitchFamily="-112" charset="0"/>
              </a:rPr>
              <a:t>Successes</a:t>
            </a:r>
            <a:endParaRPr lang="en-US" sz="2800" u="sng">
              <a:latin typeface="Georgia" pitchFamily="-112" charset="0"/>
            </a:endParaRPr>
          </a:p>
          <a:p>
            <a:pPr eaLnBrk="1" hangingPunct="1">
              <a:lnSpc>
                <a:spcPct val="90000"/>
              </a:lnSpc>
              <a:buFont typeface="Wingdings" pitchFamily="-112" charset="2"/>
              <a:buNone/>
            </a:pPr>
            <a:r>
              <a:rPr lang="en-US" sz="2800">
                <a:latin typeface="Georgia" pitchFamily="-112" charset="0"/>
              </a:rPr>
              <a:t>   Described the motion of massive bodies…</a:t>
            </a:r>
          </a:p>
          <a:p>
            <a:pPr eaLnBrk="1" hangingPunct="1">
              <a:lnSpc>
                <a:spcPct val="90000"/>
              </a:lnSpc>
              <a:buFont typeface="Wingdings" pitchFamily="-112" charset="2"/>
              <a:buNone/>
            </a:pPr>
            <a:r>
              <a:rPr lang="en-US" sz="2800">
                <a:latin typeface="Georgia" pitchFamily="-112" charset="0"/>
              </a:rPr>
              <a:t>	       …on earth</a:t>
            </a:r>
          </a:p>
          <a:p>
            <a:pPr eaLnBrk="1" hangingPunct="1">
              <a:lnSpc>
                <a:spcPct val="90000"/>
              </a:lnSpc>
              <a:buFont typeface="Wingdings" pitchFamily="-112" charset="2"/>
              <a:buNone/>
            </a:pPr>
            <a:r>
              <a:rPr lang="en-US" sz="2800">
                <a:latin typeface="Georgia" pitchFamily="-112" charset="0"/>
              </a:rPr>
              <a:t>           …in the heavens</a:t>
            </a:r>
            <a:endParaRPr lang="en-US" sz="2800"/>
          </a:p>
        </p:txBody>
      </p:sp>
      <p:sp>
        <p:nvSpPr>
          <p:cNvPr id="26630" name="AutoShape 5"/>
          <p:cNvSpPr>
            <a:spLocks noChangeArrowheads="1"/>
          </p:cNvSpPr>
          <p:nvPr/>
        </p:nvSpPr>
        <p:spPr bwMode="auto">
          <a:xfrm>
            <a:off x="1219200" y="5029200"/>
            <a:ext cx="2895600" cy="1371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1371600" y="5181600"/>
          <a:ext cx="2667000" cy="1143000"/>
        </p:xfrm>
        <a:graphic>
          <a:graphicData uri="http://schemas.openxmlformats.org/presentationml/2006/ole">
            <p:oleObj spid="_x0000_s433154" name="Equation" r:id="rId5" imgW="927100" imgH="368300" progId="Equation.3">
              <p:embed/>
            </p:oleObj>
          </a:graphicData>
        </a:graphic>
      </p:graphicFrame>
      <p:pic>
        <p:nvPicPr>
          <p:cNvPr id="26631" name="Picture 7" descr="forc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1905000"/>
            <a:ext cx="4419600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ChangeArrowheads="1"/>
          </p:cNvSpPr>
          <p:nvPr/>
        </p:nvSpPr>
        <p:spPr bwMode="auto">
          <a:xfrm>
            <a:off x="5248275" y="1295400"/>
            <a:ext cx="3667125" cy="552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endParaRPr lang="en-US" sz="2800" b="1" i="1" u="sng" dirty="0">
              <a:solidFill>
                <a:schemeClr val="tx2"/>
              </a:solidFill>
              <a:latin typeface="Georgia" charset="0"/>
            </a:endParaRP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latin typeface="Georgia" charset="0"/>
              </a:rPr>
              <a:t> “</a:t>
            </a:r>
            <a:r>
              <a:rPr lang="en-US" sz="2800" dirty="0">
                <a:latin typeface="Georgia" charset="0"/>
              </a:rPr>
              <a:t>Action at a    </a:t>
            </a:r>
            <a:r>
              <a:rPr lang="en-US" sz="2800" dirty="0" smtClean="0">
                <a:latin typeface="Georgia" charset="0"/>
              </a:rPr>
              <a:t> 	distance”?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endParaRPr lang="en-US" sz="2800" dirty="0" smtClean="0">
              <a:latin typeface="Georgia" charset="0"/>
            </a:endParaRP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60000"/>
              <a:buFont typeface="Wingdings" charset="2"/>
              <a:buChar char="n"/>
            </a:pPr>
            <a:r>
              <a:rPr lang="en-US" sz="2800" dirty="0">
                <a:latin typeface="Georgia" charset="0"/>
              </a:rPr>
              <a:t> </a:t>
            </a:r>
            <a:r>
              <a:rPr lang="en-US" sz="2800" dirty="0" smtClean="0">
                <a:latin typeface="Georgia" charset="0"/>
              </a:rPr>
              <a:t> Infinite                  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60000"/>
            </a:pPr>
            <a:r>
              <a:rPr lang="en-US" sz="2800" dirty="0" smtClean="0">
                <a:latin typeface="Georgia" charset="0"/>
              </a:rPr>
              <a:t>    propagation speed?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60000"/>
            </a:pPr>
            <a:endParaRPr lang="en-US" sz="2800" dirty="0" smtClean="0">
              <a:latin typeface="Georgia" charset="0"/>
            </a:endParaRP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60000"/>
            </a:pPr>
            <a:endParaRPr lang="en-US" sz="2800" dirty="0" smtClean="0">
              <a:latin typeface="Georgia" charset="0"/>
            </a:endParaRP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latin typeface="Georgia" charset="0"/>
              </a:rPr>
              <a:t>  Mercury’s                      	perihelion 	precession?</a:t>
            </a:r>
            <a:endParaRPr lang="en-US" sz="2800" dirty="0">
              <a:latin typeface="Georgia" charset="0"/>
            </a:endParaRPr>
          </a:p>
        </p:txBody>
      </p:sp>
      <p:pic>
        <p:nvPicPr>
          <p:cNvPr id="173059" name="Picture 3" descr="for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143000"/>
            <a:ext cx="4876800" cy="2805113"/>
          </a:xfrm>
          <a:prstGeom prst="rect">
            <a:avLst/>
          </a:prstGeom>
          <a:noFill/>
        </p:spPr>
      </p:pic>
      <p:pic>
        <p:nvPicPr>
          <p:cNvPr id="173060" name="Picture 4" descr="mercur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038600"/>
            <a:ext cx="4572000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306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8229600" cy="685800"/>
          </a:xfrm>
        </p:spPr>
        <p:txBody>
          <a:bodyPr/>
          <a:lstStyle/>
          <a:p>
            <a:r>
              <a:rPr lang="en-US" sz="4000" b="1" i="1" dirty="0">
                <a:latin typeface="Georgia" charset="0"/>
              </a:rPr>
              <a:t>Shortcomings…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AutoShape 2"/>
          <p:cNvSpPr>
            <a:spLocks noChangeArrowheads="1"/>
          </p:cNvSpPr>
          <p:nvPr/>
        </p:nvSpPr>
        <p:spPr bwMode="auto">
          <a:xfrm>
            <a:off x="4724400" y="3124200"/>
            <a:ext cx="40386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r>
              <a:rPr lang="en-US" sz="3600" b="1" i="1" dirty="0">
                <a:latin typeface="Georgia" charset="0"/>
              </a:rPr>
              <a:t>3D Euclidean </a:t>
            </a:r>
            <a:r>
              <a:rPr lang="en-US" sz="3600" b="1" i="1" dirty="0" smtClean="0">
                <a:latin typeface="Georgia" charset="0"/>
              </a:rPr>
              <a:t>Space Interval</a:t>
            </a:r>
            <a:endParaRPr lang="en-US" dirty="0"/>
          </a:p>
        </p:txBody>
      </p:sp>
      <p:sp>
        <p:nvSpPr>
          <p:cNvPr id="263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219200"/>
            <a:ext cx="4673600" cy="5257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i="1" dirty="0">
                <a:latin typeface="Georgia" charset="0"/>
              </a:rPr>
              <a:t>Line element </a:t>
            </a:r>
            <a:r>
              <a:rPr lang="en-US" dirty="0">
                <a:latin typeface="Georgia" charset="0"/>
              </a:rPr>
              <a:t>in Euclidean space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dirty="0">
              <a:latin typeface="Georgia" charset="0"/>
            </a:endParaRP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dirty="0">
              <a:latin typeface="Georgia" charset="0"/>
            </a:endParaRP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dirty="0">
              <a:latin typeface="Georgia" charset="0"/>
            </a:endParaRP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dirty="0">
                <a:latin typeface="Georgia" charset="0"/>
              </a:rPr>
              <a:t>   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Georgia" charset="0"/>
              </a:rPr>
              <a:t>       is the line element measuring</a:t>
            </a:r>
            <a:r>
              <a:rPr lang="en-US" sz="2800" dirty="0" smtClean="0">
                <a:latin typeface="Georgia" charset="0"/>
              </a:rPr>
              <a:t> </a:t>
            </a:r>
            <a:r>
              <a:rPr lang="en-US" sz="2800" i="1" dirty="0" smtClean="0">
                <a:latin typeface="Georgia" charset="0"/>
              </a:rPr>
              <a:t>length</a:t>
            </a:r>
          </a:p>
          <a:p>
            <a:pPr>
              <a:lnSpc>
                <a:spcPct val="90000"/>
              </a:lnSpc>
              <a:buNone/>
            </a:pPr>
            <a:endParaRPr lang="en-US" sz="2800" dirty="0" smtClean="0">
              <a:latin typeface="Georgia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Georgia" charset="0"/>
              </a:rPr>
              <a:t>       is </a:t>
            </a:r>
            <a:r>
              <a:rPr lang="en-US" sz="2800" i="1" dirty="0">
                <a:latin typeface="Georgia" charset="0"/>
              </a:rPr>
              <a:t>invariant</a:t>
            </a:r>
            <a:r>
              <a:rPr lang="en-US" sz="2800" dirty="0">
                <a:latin typeface="Georgia" charset="0"/>
              </a:rPr>
              <a:t> under </a:t>
            </a:r>
            <a:r>
              <a:rPr lang="en-US" sz="2800" i="1" dirty="0">
                <a:latin typeface="Georgia" charset="0"/>
              </a:rPr>
              <a:t>rotations</a:t>
            </a:r>
          </a:p>
        </p:txBody>
      </p:sp>
      <p:pic>
        <p:nvPicPr>
          <p:cNvPr id="263173" name="Picture 5" descr="ds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28600" y="2286000"/>
            <a:ext cx="4038600" cy="3835400"/>
          </a:xfrm>
          <a:ln/>
        </p:spPr>
      </p:pic>
      <p:graphicFrame>
        <p:nvGraphicFramePr>
          <p:cNvPr id="263174" name="Object 6"/>
          <p:cNvGraphicFramePr>
            <a:graphicFrameLocks noChangeAspect="1"/>
          </p:cNvGraphicFramePr>
          <p:nvPr/>
        </p:nvGraphicFramePr>
        <p:xfrm>
          <a:off x="4191000" y="2362200"/>
          <a:ext cx="4800600" cy="685800"/>
        </p:xfrm>
        <a:graphic>
          <a:graphicData uri="http://schemas.openxmlformats.org/presentationml/2006/ole">
            <p:oleObj spid="_x0000_s275458" name="Equation" r:id="rId5" imgW="1955800" imgH="254000" progId="Equation.3">
              <p:embed/>
            </p:oleObj>
          </a:graphicData>
        </a:graphic>
      </p:graphicFrame>
      <p:graphicFrame>
        <p:nvGraphicFramePr>
          <p:cNvPr id="263175" name="Object 7"/>
          <p:cNvGraphicFramePr>
            <a:graphicFrameLocks noChangeAspect="1"/>
          </p:cNvGraphicFramePr>
          <p:nvPr/>
        </p:nvGraphicFramePr>
        <p:xfrm>
          <a:off x="4572000" y="4191000"/>
          <a:ext cx="606425" cy="509588"/>
        </p:xfrm>
        <a:graphic>
          <a:graphicData uri="http://schemas.openxmlformats.org/presentationml/2006/ole">
            <p:oleObj spid="_x0000_s275459" name="Equation" r:id="rId6" imgW="215900" imgH="165100" progId="Equation.3">
              <p:embed/>
            </p:oleObj>
          </a:graphicData>
        </a:graphic>
      </p:graphicFrame>
      <p:graphicFrame>
        <p:nvGraphicFramePr>
          <p:cNvPr id="263176" name="Object 8"/>
          <p:cNvGraphicFramePr>
            <a:graphicFrameLocks noChangeAspect="1"/>
          </p:cNvGraphicFramePr>
          <p:nvPr/>
        </p:nvGraphicFramePr>
        <p:xfrm>
          <a:off x="4597253" y="5543647"/>
          <a:ext cx="606425" cy="509588"/>
        </p:xfrm>
        <a:graphic>
          <a:graphicData uri="http://schemas.openxmlformats.org/presentationml/2006/ole">
            <p:oleObj spid="_x0000_s275460" name="Equation" r:id="rId7" imgW="215900" imgH="165100" progId="Equation.3">
              <p:embed/>
            </p:oleObj>
          </a:graphicData>
        </a:graphic>
      </p:graphicFrame>
      <p:graphicFrame>
        <p:nvGraphicFramePr>
          <p:cNvPr id="263177" name="Object 9"/>
          <p:cNvGraphicFramePr>
            <a:graphicFrameLocks noChangeAspect="1"/>
          </p:cNvGraphicFramePr>
          <p:nvPr/>
        </p:nvGraphicFramePr>
        <p:xfrm>
          <a:off x="4800600" y="3200400"/>
          <a:ext cx="3810000" cy="658813"/>
        </p:xfrm>
        <a:graphic>
          <a:graphicData uri="http://schemas.openxmlformats.org/presentationml/2006/ole">
            <p:oleObj spid="_x0000_s275461" name="Equation" r:id="rId8" imgW="1295400" imgH="203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/>
          <a:lstStyle/>
          <a:p>
            <a:r>
              <a:rPr lang="en-US" sz="3600" dirty="0">
                <a:latin typeface="Georgia" charset="0"/>
              </a:rPr>
              <a:t>In 1905, </a:t>
            </a:r>
            <a:r>
              <a:rPr lang="en-US" sz="3600" dirty="0" smtClean="0">
                <a:latin typeface="Georgia" charset="0"/>
              </a:rPr>
              <a:t>Einstein’s </a:t>
            </a:r>
            <a:r>
              <a:rPr lang="en-US" sz="3600" i="1" dirty="0" smtClean="0">
                <a:latin typeface="Georgia" charset="0"/>
              </a:rPr>
              <a:t>Theory </a:t>
            </a:r>
            <a:r>
              <a:rPr lang="en-US" sz="3600" i="1" dirty="0">
                <a:latin typeface="Georgia" charset="0"/>
              </a:rPr>
              <a:t>of</a:t>
            </a:r>
            <a:r>
              <a:rPr lang="en-US" sz="3600" i="1" dirty="0" smtClean="0">
                <a:latin typeface="Georgia" charset="0"/>
              </a:rPr>
              <a:t> Special Relativity..</a:t>
            </a:r>
            <a:endParaRPr lang="en-US" dirty="0"/>
          </a:p>
        </p:txBody>
      </p:sp>
      <p:pic>
        <p:nvPicPr>
          <p:cNvPr id="178179" name="Picture 3" descr="lorent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676400"/>
            <a:ext cx="74231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228600" y="4114800"/>
            <a:ext cx="38862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en-US" sz="2400">
                <a:latin typeface="Georgia" charset="0"/>
              </a:rPr>
              <a:t> Lorentz Transformations</a:t>
            </a:r>
            <a:endParaRPr lang="en-US"/>
          </a:p>
          <a:p>
            <a:endParaRPr lang="en-US"/>
          </a:p>
        </p:txBody>
      </p:sp>
      <p:graphicFrame>
        <p:nvGraphicFramePr>
          <p:cNvPr id="178181" name="Object 5"/>
          <p:cNvGraphicFramePr>
            <a:graphicFrameLocks noChangeAspect="1"/>
          </p:cNvGraphicFramePr>
          <p:nvPr/>
        </p:nvGraphicFramePr>
        <p:xfrm>
          <a:off x="914400" y="4724400"/>
          <a:ext cx="2209800" cy="1676400"/>
        </p:xfrm>
        <a:graphic>
          <a:graphicData uri="http://schemas.openxmlformats.org/presentationml/2006/ole">
            <p:oleObj spid="_x0000_s178181" name="Equation" r:id="rId5" imgW="787400" imgH="660400" progId="Equation.3">
              <p:embed/>
            </p:oleObj>
          </a:graphicData>
        </a:graphic>
      </p:graphicFrame>
      <p:sp>
        <p:nvSpPr>
          <p:cNvPr id="178183" name="Rectangle 7"/>
          <p:cNvSpPr>
            <a:spLocks noChangeArrowheads="1"/>
          </p:cNvSpPr>
          <p:nvPr/>
        </p:nvSpPr>
        <p:spPr bwMode="auto">
          <a:xfrm>
            <a:off x="4495800" y="4343400"/>
            <a:ext cx="41910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chemeClr val="bg2"/>
              </a:buClr>
              <a:buFont typeface="Wingdings" charset="2"/>
              <a:buChar char="§"/>
            </a:pPr>
            <a:r>
              <a:rPr lang="en-US" sz="2400">
                <a:latin typeface="Georgia" charset="0"/>
              </a:rPr>
              <a:t> Length depends on reference frame</a:t>
            </a:r>
            <a:endParaRPr lang="en-US"/>
          </a:p>
          <a:p>
            <a:endParaRPr lang="en-US"/>
          </a:p>
        </p:txBody>
      </p:sp>
      <p:graphicFrame>
        <p:nvGraphicFramePr>
          <p:cNvPr id="178184" name="Object 8"/>
          <p:cNvGraphicFramePr>
            <a:graphicFrameLocks noChangeAspect="1"/>
          </p:cNvGraphicFramePr>
          <p:nvPr/>
        </p:nvGraphicFramePr>
        <p:xfrm>
          <a:off x="4648200" y="5181600"/>
          <a:ext cx="2876550" cy="965200"/>
        </p:xfrm>
        <a:graphic>
          <a:graphicData uri="http://schemas.openxmlformats.org/presentationml/2006/ole">
            <p:oleObj spid="_x0000_s178184" name="Equation" r:id="rId6" imgW="1295400" imgH="431800" progId="Equation.3">
              <p:embed/>
            </p:oleObj>
          </a:graphicData>
        </a:graphic>
      </p:graphicFrame>
      <p:graphicFrame>
        <p:nvGraphicFramePr>
          <p:cNvPr id="178185" name="Object 9"/>
          <p:cNvGraphicFramePr>
            <a:graphicFrameLocks noChangeAspect="1"/>
          </p:cNvGraphicFramePr>
          <p:nvPr/>
        </p:nvGraphicFramePr>
        <p:xfrm>
          <a:off x="5181600" y="5638800"/>
          <a:ext cx="3159125" cy="965200"/>
        </p:xfrm>
        <a:graphic>
          <a:graphicData uri="http://schemas.openxmlformats.org/presentationml/2006/ole">
            <p:oleObj spid="_x0000_s178185" name="Equation" r:id="rId7" imgW="1422400" imgH="431800" progId="Equation.3">
              <p:embed/>
            </p:oleObj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AutoShape 2"/>
          <p:cNvSpPr>
            <a:spLocks noChangeArrowheads="1"/>
          </p:cNvSpPr>
          <p:nvPr/>
        </p:nvSpPr>
        <p:spPr bwMode="auto">
          <a:xfrm>
            <a:off x="3962400" y="2286000"/>
            <a:ext cx="49530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r>
              <a:rPr lang="en-US" sz="3600" b="1" i="1">
                <a:latin typeface="Georgia" charset="0"/>
              </a:rPr>
              <a:t>4D Spacetime Interval </a:t>
            </a:r>
            <a:endParaRPr lang="en-US"/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41800" y="1219200"/>
            <a:ext cx="4673600" cy="56388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sz="2800" i="1" dirty="0">
                <a:latin typeface="Georgia" charset="0"/>
              </a:rPr>
              <a:t>Line element </a:t>
            </a:r>
            <a:r>
              <a:rPr lang="en-US" sz="2800" dirty="0">
                <a:latin typeface="Georgia" charset="0"/>
              </a:rPr>
              <a:t>in </a:t>
            </a:r>
            <a:r>
              <a:rPr lang="en-US" sz="2800" dirty="0" err="1">
                <a:latin typeface="Georgia" charset="0"/>
              </a:rPr>
              <a:t>Minkowski</a:t>
            </a:r>
            <a:r>
              <a:rPr lang="en-US" sz="2800" dirty="0">
                <a:latin typeface="Georgia" charset="0"/>
              </a:rPr>
              <a:t> </a:t>
            </a:r>
            <a:r>
              <a:rPr lang="en-US" sz="2800" dirty="0" smtClean="0">
                <a:latin typeface="Georgia" charset="0"/>
              </a:rPr>
              <a:t>(flat</a:t>
            </a:r>
            <a:r>
              <a:rPr lang="en-US" sz="2800" dirty="0">
                <a:latin typeface="Georgia" charset="0"/>
              </a:rPr>
              <a:t>) </a:t>
            </a:r>
            <a:r>
              <a:rPr lang="en-US" sz="2800" dirty="0" err="1">
                <a:latin typeface="Georgia" charset="0"/>
              </a:rPr>
              <a:t>spacetime</a:t>
            </a:r>
            <a:endParaRPr lang="en-US" sz="2800" dirty="0">
              <a:latin typeface="Georgia" charset="0"/>
            </a:endParaRPr>
          </a:p>
          <a:p>
            <a:pPr>
              <a:buFont typeface="Wingdings" charset="2"/>
              <a:buNone/>
            </a:pPr>
            <a:endParaRPr lang="en-US" sz="2800" dirty="0">
              <a:latin typeface="Georgia" charset="0"/>
            </a:endParaRPr>
          </a:p>
          <a:p>
            <a:pPr>
              <a:buFont typeface="Wingdings" charset="2"/>
              <a:buNone/>
            </a:pPr>
            <a:endParaRPr lang="en-US" sz="2800" dirty="0">
              <a:latin typeface="Georgia" charset="0"/>
            </a:endParaRPr>
          </a:p>
          <a:p>
            <a:pPr>
              <a:buFont typeface="Wingdings" charset="2"/>
              <a:buNone/>
            </a:pPr>
            <a:endParaRPr lang="en-US" sz="2800" dirty="0">
              <a:latin typeface="Georgia" charset="0"/>
            </a:endParaRPr>
          </a:p>
          <a:p>
            <a:r>
              <a:rPr lang="en-US" sz="2800" dirty="0">
                <a:latin typeface="Georgia" charset="0"/>
              </a:rPr>
              <a:t>       is the line element measuring </a:t>
            </a:r>
            <a:r>
              <a:rPr lang="en-US" sz="2800" i="1" dirty="0">
                <a:latin typeface="Georgia" charset="0"/>
              </a:rPr>
              <a:t>‘length’</a:t>
            </a:r>
            <a:endParaRPr lang="en-US" sz="2800" dirty="0">
              <a:latin typeface="Georgia" charset="0"/>
            </a:endParaRPr>
          </a:p>
          <a:p>
            <a:endParaRPr lang="en-US" sz="2800" dirty="0">
              <a:latin typeface="Georgia" charset="0"/>
            </a:endParaRPr>
          </a:p>
          <a:p>
            <a:r>
              <a:rPr lang="en-US" sz="2800" dirty="0">
                <a:latin typeface="Georgia" charset="0"/>
              </a:rPr>
              <a:t>       is </a:t>
            </a:r>
            <a:r>
              <a:rPr lang="en-US" sz="2800" i="1" dirty="0">
                <a:latin typeface="Georgia" charset="0"/>
              </a:rPr>
              <a:t>invariant </a:t>
            </a:r>
            <a:r>
              <a:rPr lang="en-US" sz="2800" dirty="0">
                <a:latin typeface="Georgia" charset="0"/>
              </a:rPr>
              <a:t>under </a:t>
            </a:r>
            <a:r>
              <a:rPr lang="en-US" sz="2800" i="1" dirty="0">
                <a:latin typeface="Georgia" charset="0"/>
              </a:rPr>
              <a:t>‘rotations’</a:t>
            </a:r>
            <a:endParaRPr lang="en-US" sz="2800" dirty="0">
              <a:latin typeface="Georgia" charset="0"/>
            </a:endParaRPr>
          </a:p>
        </p:txBody>
      </p:sp>
      <p:graphicFrame>
        <p:nvGraphicFramePr>
          <p:cNvPr id="265221" name="Object 5"/>
          <p:cNvGraphicFramePr>
            <a:graphicFrameLocks noChangeAspect="1"/>
          </p:cNvGraphicFramePr>
          <p:nvPr/>
        </p:nvGraphicFramePr>
        <p:xfrm>
          <a:off x="4038600" y="2438400"/>
          <a:ext cx="4748213" cy="615950"/>
        </p:xfrm>
        <a:graphic>
          <a:graphicData uri="http://schemas.openxmlformats.org/presentationml/2006/ole">
            <p:oleObj spid="_x0000_s277506" name="Equation" r:id="rId4" imgW="1841500" imgH="203200" progId="Equation.3">
              <p:embed/>
            </p:oleObj>
          </a:graphicData>
        </a:graphic>
      </p:graphicFrame>
      <p:graphicFrame>
        <p:nvGraphicFramePr>
          <p:cNvPr id="265222" name="Object 6"/>
          <p:cNvGraphicFramePr>
            <a:graphicFrameLocks noChangeAspect="1"/>
          </p:cNvGraphicFramePr>
          <p:nvPr/>
        </p:nvGraphicFramePr>
        <p:xfrm>
          <a:off x="4648200" y="3657600"/>
          <a:ext cx="530225" cy="446088"/>
        </p:xfrm>
        <a:graphic>
          <a:graphicData uri="http://schemas.openxmlformats.org/presentationml/2006/ole">
            <p:oleObj spid="_x0000_s277507" name="Equation" r:id="rId5" imgW="215900" imgH="165100" progId="Equation.3">
              <p:embed/>
            </p:oleObj>
          </a:graphicData>
        </a:graphic>
      </p:graphicFrame>
      <p:graphicFrame>
        <p:nvGraphicFramePr>
          <p:cNvPr id="265223" name="Object 7"/>
          <p:cNvGraphicFramePr>
            <a:graphicFrameLocks noChangeAspect="1"/>
          </p:cNvGraphicFramePr>
          <p:nvPr/>
        </p:nvGraphicFramePr>
        <p:xfrm>
          <a:off x="4648200" y="5105400"/>
          <a:ext cx="530225" cy="446088"/>
        </p:xfrm>
        <a:graphic>
          <a:graphicData uri="http://schemas.openxmlformats.org/presentationml/2006/ole">
            <p:oleObj spid="_x0000_s277508" name="Equation" r:id="rId6" imgW="215900" imgH="165100" progId="Equation.3">
              <p:embed/>
            </p:oleObj>
          </a:graphicData>
        </a:graphic>
      </p:graphicFrame>
      <p:pic>
        <p:nvPicPr>
          <p:cNvPr id="265224" name="Picture 8" descr="spacetime-1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/>
          <a:srcRect/>
          <a:stretch>
            <a:fillRect/>
          </a:stretch>
        </p:blipFill>
        <p:spPr>
          <a:xfrm>
            <a:off x="228600" y="3276600"/>
            <a:ext cx="3962400" cy="3216275"/>
          </a:xfrm>
          <a:ln/>
        </p:spPr>
      </p:pic>
      <p:sp>
        <p:nvSpPr>
          <p:cNvPr id="265225" name="Rectangle 9"/>
          <p:cNvSpPr>
            <a:spLocks noChangeArrowheads="1"/>
          </p:cNvSpPr>
          <p:nvPr/>
        </p:nvSpPr>
        <p:spPr bwMode="auto">
          <a:xfrm>
            <a:off x="4768850" y="59420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5226" name="Object 10"/>
          <p:cNvGraphicFramePr>
            <a:graphicFrameLocks noChangeAspect="1"/>
          </p:cNvGraphicFramePr>
          <p:nvPr/>
        </p:nvGraphicFramePr>
        <p:xfrm>
          <a:off x="5638800" y="6096000"/>
          <a:ext cx="1463675" cy="446088"/>
        </p:xfrm>
        <a:graphic>
          <a:graphicData uri="http://schemas.openxmlformats.org/presentationml/2006/ole">
            <p:oleObj spid="_x0000_s277509" name="Equation" r:id="rId8" imgW="596900" imgH="1651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r>
              <a:rPr lang="en-US" sz="4000" b="1" i="1">
                <a:latin typeface="Georgia" charset="0"/>
              </a:rPr>
              <a:t>Principle of Equivalence</a:t>
            </a:r>
            <a:endParaRPr lang="en-US"/>
          </a:p>
        </p:txBody>
      </p:sp>
      <p:pic>
        <p:nvPicPr>
          <p:cNvPr id="185347" name="Picture 3" descr="equi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519363"/>
            <a:ext cx="7239000" cy="4338637"/>
          </a:xfrm>
          <a:prstGeom prst="rect">
            <a:avLst/>
          </a:prstGeom>
          <a:noFill/>
        </p:spPr>
      </p:pic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228600" y="1295400"/>
            <a:ext cx="8686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buClr>
                <a:schemeClr val="bg2"/>
              </a:buClr>
              <a:buFont typeface="Wingdings" charset="2"/>
              <a:buNone/>
            </a:pPr>
            <a:r>
              <a:rPr lang="en-US" sz="2400">
                <a:latin typeface="Georgia" charset="0"/>
              </a:rPr>
              <a:t>The motion of freely falling particles is the same in a </a:t>
            </a:r>
          </a:p>
          <a:p>
            <a:pPr algn="ctr"/>
            <a:r>
              <a:rPr lang="en-US" sz="2400">
                <a:latin typeface="Georgia" charset="0"/>
              </a:rPr>
              <a:t>  	gravitational field and a uniformly accelerated frame,   in small enough regions of spacetime </a:t>
            </a:r>
            <a:endParaRPr lang="en-US" sz="3200">
              <a:latin typeface="Georgi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hematics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Mathematics.potx</Template>
  <TotalTime>432</TotalTime>
  <Words>1412</Words>
  <Application>Microsoft Macintosh PowerPoint</Application>
  <PresentationFormat>On-screen Show (4:3)</PresentationFormat>
  <Paragraphs>255</Paragraphs>
  <Slides>38</Slides>
  <Notes>37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Mathematics</vt:lpstr>
      <vt:lpstr>Equation</vt:lpstr>
      <vt:lpstr>The Mathematics of General Relativity, Black holes, and Cosmology</vt:lpstr>
      <vt:lpstr>The Mathematics of General Relativity, Black holes, and Cosmology (in a Nutshell)</vt:lpstr>
      <vt:lpstr>Galileo Galilei</vt:lpstr>
      <vt:lpstr>Newton’s Universal Law of Gravitation</vt:lpstr>
      <vt:lpstr>Shortcomings…</vt:lpstr>
      <vt:lpstr>3D Euclidean Space Interval</vt:lpstr>
      <vt:lpstr>In 1905, Einstein’s Theory of Special Relativity..</vt:lpstr>
      <vt:lpstr>4D Spacetime Interval </vt:lpstr>
      <vt:lpstr>Principle of Equivalence</vt:lpstr>
      <vt:lpstr>Principle of Equivalence </vt:lpstr>
      <vt:lpstr>Line element in 4D curved space</vt:lpstr>
      <vt:lpstr>In 1915, Einstein’s gives the world his  Theory of General Relativity </vt:lpstr>
      <vt:lpstr>When forced to summarize the general theory of relativity in one sentence; time and space and gravity have no separate existence from matter                                              - Albert Einstein</vt:lpstr>
      <vt:lpstr>Einstein field equations</vt:lpstr>
      <vt:lpstr>Slide 15</vt:lpstr>
      <vt:lpstr>The Einstein field equations become..</vt:lpstr>
      <vt:lpstr>Slide 17</vt:lpstr>
      <vt:lpstr>Slide 18</vt:lpstr>
      <vt:lpstr>Cosmology</vt:lpstr>
      <vt:lpstr>Friedmann-Robertson-Walker  (FRW) Cosmology</vt:lpstr>
      <vt:lpstr>The Einstein field equations become..</vt:lpstr>
      <vt:lpstr>Setting the spatial curvature to zero..</vt:lpstr>
      <vt:lpstr>Choose an “equation of state”</vt:lpstr>
      <vt:lpstr>Density as a function of the scale factor</vt:lpstr>
      <vt:lpstr>Conclusion</vt:lpstr>
      <vt:lpstr>In 1929, Edwin Hubble discovered that the universe is expanding…</vt:lpstr>
      <vt:lpstr>Slide 27</vt:lpstr>
      <vt:lpstr>Doppler Shift allows for determining the velocity of approaching/receding galaxies!</vt:lpstr>
      <vt:lpstr>Cosmological Principle</vt:lpstr>
      <vt:lpstr>For a Homogeneous &amp; Isotropic Universe… … 3 possible Geometries </vt:lpstr>
      <vt:lpstr>Slide 31</vt:lpstr>
      <vt:lpstr>Georges Lemaître suggests the Universe had a temporal beginning..</vt:lpstr>
      <vt:lpstr>Did the Universe begin with a            “Big Bang”??</vt:lpstr>
      <vt:lpstr>In the early 1960’s, the Princeton group in gravitational physics… </vt:lpstr>
      <vt:lpstr>In 1965, observational evidence for the Big Bang!!</vt:lpstr>
      <vt:lpstr>Yeah, but does this microwave background radiation have a Blackbody Spectrum?</vt:lpstr>
      <vt:lpstr>Spectrum of the                                       Cosmic Microwave Background Radiation</vt:lpstr>
      <vt:lpstr>COBE image of the  Cosmic Microwave Background Radiation</vt:lpstr>
    </vt:vector>
  </TitlesOfParts>
  <Company>Mesa State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Mathematics of General Relativity, Black Holes, and Cosmology</dc:title>
  <dc:creator>Chad Middleton</dc:creator>
  <cp:lastModifiedBy>Chad Middleton</cp:lastModifiedBy>
  <cp:revision>9</cp:revision>
  <dcterms:created xsi:type="dcterms:W3CDTF">2010-02-12T05:13:40Z</dcterms:created>
  <dcterms:modified xsi:type="dcterms:W3CDTF">2010-02-12T06:14:23Z</dcterms:modified>
</cp:coreProperties>
</file>