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29"/>
  </p:notesMasterIdLst>
  <p:sldIdLst>
    <p:sldId id="266" r:id="rId2"/>
    <p:sldId id="402" r:id="rId3"/>
    <p:sldId id="381" r:id="rId4"/>
    <p:sldId id="394" r:id="rId5"/>
    <p:sldId id="382" r:id="rId6"/>
    <p:sldId id="395" r:id="rId7"/>
    <p:sldId id="404" r:id="rId8"/>
    <p:sldId id="393" r:id="rId9"/>
    <p:sldId id="392" r:id="rId10"/>
    <p:sldId id="390" r:id="rId11"/>
    <p:sldId id="391" r:id="rId12"/>
    <p:sldId id="385" r:id="rId13"/>
    <p:sldId id="384" r:id="rId14"/>
    <p:sldId id="403" r:id="rId15"/>
    <p:sldId id="407" r:id="rId16"/>
    <p:sldId id="408" r:id="rId17"/>
    <p:sldId id="409" r:id="rId18"/>
    <p:sldId id="398" r:id="rId19"/>
    <p:sldId id="400" r:id="rId20"/>
    <p:sldId id="399" r:id="rId21"/>
    <p:sldId id="411" r:id="rId22"/>
    <p:sldId id="401" r:id="rId23"/>
    <p:sldId id="412" r:id="rId24"/>
    <p:sldId id="396" r:id="rId25"/>
    <p:sldId id="405" r:id="rId26"/>
    <p:sldId id="410" r:id="rId27"/>
    <p:sldId id="387" r:id="rId28"/>
  </p:sldIdLst>
  <p:sldSz cx="9144000" cy="6858000" type="overhead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6618" autoAdjust="0"/>
  </p:normalViewPr>
  <p:slideViewPr>
    <p:cSldViewPr>
      <p:cViewPr>
        <p:scale>
          <a:sx n="100" d="100"/>
          <a:sy n="100" d="100"/>
        </p:scale>
        <p:origin x="-294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6100"/>
    </p:cViewPr>
  </p:sorterViewPr>
  <p:notesViewPr>
    <p:cSldViewPr>
      <p:cViewPr varScale="1">
        <p:scale>
          <a:sx n="92" d="100"/>
          <a:sy n="92" d="100"/>
        </p:scale>
        <p:origin x="-2816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6541D7-7C52-AC41-A399-CA618EB2C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CB1EE-BEAE-7846-B264-E68DEE910446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57CCA-B513-B747-8308-7D64406E74FF}" type="slidenum">
              <a:rPr lang="en-US"/>
              <a:pPr/>
              <a:t>10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F79CB-E7EE-DF45-9DCA-04BF6D7CB1A2}" type="slidenum">
              <a:rPr lang="en-US">
                <a:latin typeface="Arial" pitchFamily="1" charset="0"/>
              </a:rPr>
              <a:pPr/>
              <a:t>12</a:t>
            </a:fld>
            <a:endParaRPr lang="en-US">
              <a:latin typeface="Arial" pitchFamily="1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5F232-91DD-F641-9CD5-945D7AA4693B}" type="slidenum">
              <a:rPr lang="en-US">
                <a:latin typeface="Arial" pitchFamily="1" charset="0"/>
              </a:rPr>
              <a:pPr/>
              <a:t>13</a:t>
            </a:fld>
            <a:endParaRPr lang="en-US">
              <a:latin typeface="Arial" pitchFamily="1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7D214-6F8D-5B4C-AC87-9F3374B2102B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14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7D214-6F8D-5B4C-AC87-9F3374B2102B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15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7D214-6F8D-5B4C-AC87-9F3374B2102B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16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7D214-6F8D-5B4C-AC87-9F3374B2102B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17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57CCA-B513-B747-8308-7D64406E74FF}" type="slidenum">
              <a:rPr lang="en-US"/>
              <a:pPr/>
              <a:t>18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57CCA-B513-B747-8308-7D64406E74FF}" type="slidenum">
              <a:rPr lang="en-US"/>
              <a:pPr/>
              <a:t>19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57CCA-B513-B747-8308-7D64406E74FF}" type="slidenum">
              <a:rPr lang="en-US"/>
              <a:pPr/>
              <a:t>20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57CCA-B513-B747-8308-7D64406E74FF}" type="slidenum">
              <a:rPr lang="en-US"/>
              <a:pPr/>
              <a:t>2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57CCA-B513-B747-8308-7D64406E74FF}" type="slidenum">
              <a:rPr lang="en-US"/>
              <a:pPr/>
              <a:t>21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57CCA-B513-B747-8308-7D64406E74FF}" type="slidenum">
              <a:rPr lang="en-US"/>
              <a:pPr/>
              <a:t>22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57CCA-B513-B747-8308-7D64406E74FF}" type="slidenum">
              <a:rPr lang="en-US"/>
              <a:pPr/>
              <a:t>23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BDD19-D05B-9A42-B277-03B536659D5E}" type="slidenum">
              <a:rPr lang="en-US">
                <a:latin typeface="Arial" pitchFamily="1" charset="0"/>
              </a:rPr>
              <a:pPr/>
              <a:t>24</a:t>
            </a:fld>
            <a:endParaRPr lang="en-US">
              <a:latin typeface="Arial" pitchFamily="1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Successes</a:t>
            </a:r>
          </a:p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BDD19-D05B-9A42-B277-03B536659D5E}" type="slidenum">
              <a:rPr lang="en-US">
                <a:latin typeface="Arial" pitchFamily="1" charset="0"/>
              </a:rPr>
              <a:pPr/>
              <a:t>25</a:t>
            </a:fld>
            <a:endParaRPr lang="en-US">
              <a:latin typeface="Arial" pitchFamily="1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Successes</a:t>
            </a:r>
          </a:p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BDD19-D05B-9A42-B277-03B536659D5E}" type="slidenum">
              <a:rPr lang="en-US">
                <a:latin typeface="Arial" pitchFamily="1" charset="0"/>
              </a:rPr>
              <a:pPr/>
              <a:t>26</a:t>
            </a:fld>
            <a:endParaRPr lang="en-US">
              <a:latin typeface="Arial" pitchFamily="1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Successes</a:t>
            </a:r>
          </a:p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5C329-873D-B544-910C-19D2B08C9CDC}" type="slidenum">
              <a:rPr lang="en-US">
                <a:latin typeface="Arial" pitchFamily="1" charset="0"/>
              </a:rPr>
              <a:pPr/>
              <a:t>27</a:t>
            </a:fld>
            <a:endParaRPr lang="en-US">
              <a:latin typeface="Arial" pitchFamily="1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44310-4BDF-C84A-B245-6757DF7485B4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66128-29D1-F045-95B8-92CCC285795F}" type="slidenum">
              <a:rPr lang="en-US">
                <a:latin typeface="Arial" pitchFamily="1" charset="0"/>
              </a:rPr>
              <a:pPr/>
              <a:t>4</a:t>
            </a:fld>
            <a:endParaRPr lang="en-US">
              <a:latin typeface="Arial" pitchFamily="1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Successes</a:t>
            </a:r>
          </a:p>
          <a:p>
            <a:pPr eaLnBrk="1" hangingPunct="1"/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BDD19-D05B-9A42-B277-03B536659D5E}" type="slidenum">
              <a:rPr lang="en-US">
                <a:latin typeface="Arial" pitchFamily="1" charset="0"/>
              </a:rPr>
              <a:pPr/>
              <a:t>5</a:t>
            </a:fld>
            <a:endParaRPr lang="en-US">
              <a:latin typeface="Arial" pitchFamily="1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Successes</a:t>
            </a:r>
          </a:p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BDD19-D05B-9A42-B277-03B536659D5E}" type="slidenum">
              <a:rPr lang="en-US">
                <a:latin typeface="Arial" pitchFamily="1" charset="0"/>
              </a:rPr>
              <a:pPr/>
              <a:t>6</a:t>
            </a:fld>
            <a:endParaRPr lang="en-US">
              <a:latin typeface="Arial" pitchFamily="1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Successes</a:t>
            </a:r>
          </a:p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CD56A-EF05-104F-A45D-CC2F9862FE4A}" type="slidenum">
              <a:rPr lang="en-US"/>
              <a:pPr/>
              <a:t>7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296B-062D-654D-8C65-24B7F5FC7521}" type="slidenum">
              <a:rPr lang="en-US">
                <a:latin typeface="Arial" pitchFamily="1" charset="0"/>
              </a:rPr>
              <a:pPr/>
              <a:t>8</a:t>
            </a:fld>
            <a:endParaRPr lang="en-US">
              <a:latin typeface="Arial" pitchFamily="1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8F102-FA9E-5243-BEAA-9060A6F2AECE}" type="slidenum">
              <a:rPr lang="en-US">
                <a:latin typeface="Arial" pitchFamily="1" charset="0"/>
              </a:rPr>
              <a:pPr/>
              <a:t>9</a:t>
            </a:fld>
            <a:endParaRPr lang="en-US">
              <a:latin typeface="Arial" pitchFamily="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E579-CAB3-F143-9A7F-C35E23A0D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08224-E149-FF40-BF62-A870D2442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923DA-FED1-6946-9220-92E495ECF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E358-762A-AD44-823D-3989C9A81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83D45-DB6F-0049-85FB-EF941567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AFABE-0932-5743-A9C3-E91F37832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9FE54-B983-F84E-9F01-FCB68E34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2901-031B-634C-9822-4A1501900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9C96-72F2-B741-A1FB-5C1F706D8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00512-05AC-0D4E-A16B-44CBF476E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3159B-0BA6-8846-B588-DC34193F6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74EE-9BE5-5141-B998-338242E05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68E0-146D-614C-95BB-3A7C71C53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BFA62-5DAE-524E-B1D1-979FF949E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pPr>
              <a:defRPr/>
            </a:pPr>
            <a:fld id="{CEA2563E-914A-D74E-80E4-B66F169F0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9626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2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800">
          <a:solidFill>
            <a:schemeClr val="tx1"/>
          </a:solidFill>
          <a:latin typeface="+mn-lt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2000">
          <a:solidFill>
            <a:schemeClr val="tx1"/>
          </a:solidFill>
          <a:latin typeface="+mn-lt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9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7" charset="2"/>
        <a:buChar char="§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7" charset="2"/>
        <a:buChar char="§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7" charset="2"/>
        <a:buChar char="§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7" charset="2"/>
        <a:buChar char="§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df"/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6.pdf"/><Relationship Id="rId4" Type="http://schemas.openxmlformats.org/officeDocument/2006/relationships/image" Target="../media/image24.pdf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df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df"/><Relationship Id="rId5" Type="http://schemas.openxmlformats.org/officeDocument/2006/relationships/image" Target="../media/image26.png"/><Relationship Id="rId10" Type="http://schemas.openxmlformats.org/officeDocument/2006/relationships/image" Target="../media/image31.pdf"/><Relationship Id="rId4" Type="http://schemas.openxmlformats.org/officeDocument/2006/relationships/image" Target="../media/image28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df"/><Relationship Id="rId3" Type="http://schemas.openxmlformats.org/officeDocument/2006/relationships/image" Target="../media/image33.pd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df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df"/><Relationship Id="rId7" Type="http://schemas.openxmlformats.org/officeDocument/2006/relationships/image" Target="../media/image42.pdf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4.pdf"/><Relationship Id="rId5" Type="http://schemas.openxmlformats.org/officeDocument/2006/relationships/image" Target="../media/image41.pdf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43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0.pdf"/><Relationship Id="rId3" Type="http://schemas.openxmlformats.org/officeDocument/2006/relationships/image" Target="../media/image45.pdf"/><Relationship Id="rId7" Type="http://schemas.openxmlformats.org/officeDocument/2006/relationships/image" Target="../media/image47.pdf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9.pdf"/><Relationship Id="rId5" Type="http://schemas.openxmlformats.org/officeDocument/2006/relationships/image" Target="../media/image46.pdf"/><Relationship Id="rId15" Type="http://schemas.openxmlformats.org/officeDocument/2006/relationships/image" Target="../media/image51.pdf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8.pdf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0.pdf"/><Relationship Id="rId3" Type="http://schemas.openxmlformats.org/officeDocument/2006/relationships/image" Target="../media/image45.pdf"/><Relationship Id="rId7" Type="http://schemas.openxmlformats.org/officeDocument/2006/relationships/image" Target="../media/image47.pdf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9.pdf"/><Relationship Id="rId5" Type="http://schemas.openxmlformats.org/officeDocument/2006/relationships/image" Target="../media/image46.pdf"/><Relationship Id="rId15" Type="http://schemas.openxmlformats.org/officeDocument/2006/relationships/image" Target="../media/image51.pdf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8.pdf"/><Relationship Id="rId1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chmiddle\Desktop\Einsteins_Universe_Anima.wmv" TargetMode="Externa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5.pdf"/><Relationship Id="rId7" Type="http://schemas.openxmlformats.org/officeDocument/2006/relationships/image" Target="../media/image57.pd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6.pdf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58.pd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7.pd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chmiddle\Desktop\Newtons_Universe_Anima.wmv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df"/><Relationship Id="rId3" Type="http://schemas.openxmlformats.org/officeDocument/2006/relationships/image" Target="../media/image10.png"/><Relationship Id="rId7" Type="http://schemas.openxmlformats.org/officeDocument/2006/relationships/image" Target="../media/image13.pd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df"/><Relationship Id="rId5" Type="http://schemas.openxmlformats.org/officeDocument/2006/relationships/image" Target="../media/image12.pdf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4.pdf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9.pd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371600"/>
          </a:xfrm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latin typeface="Georgia" charset="0"/>
                <a:ea typeface="ＭＳ Ｐゴシック" charset="-128"/>
                <a:cs typeface="ＭＳ Ｐゴシック" charset="-128"/>
              </a:rPr>
              <a:t>Using Gyroscopes to Probe Einstein’s </a:t>
            </a:r>
            <a:r>
              <a:rPr lang="en-US" sz="3200" dirty="0" err="1" smtClean="0">
                <a:latin typeface="Georgia" charset="0"/>
                <a:ea typeface="ＭＳ Ｐゴシック" charset="-128"/>
                <a:cs typeface="ＭＳ Ｐゴシック" charset="-128"/>
              </a:rPr>
              <a:t>Spacetime</a:t>
            </a:r>
            <a:r>
              <a:rPr lang="en-US" sz="3200" dirty="0" smtClean="0">
                <a:latin typeface="Georgia" charset="0"/>
                <a:ea typeface="ＭＳ Ｐゴシック" charset="-128"/>
                <a:cs typeface="ＭＳ Ｐゴシック" charset="-128"/>
              </a:rPr>
              <a:t>:</a:t>
            </a:r>
            <a:br>
              <a:rPr lang="en-US" sz="3200" dirty="0" smtClean="0">
                <a:latin typeface="Georgia" charset="0"/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latin typeface="Georgia" charset="0"/>
                <a:ea typeface="ＭＳ Ｐゴシック" charset="-128"/>
                <a:cs typeface="ＭＳ Ｐゴシック" charset="-128"/>
              </a:rPr>
              <a:t>the Theory Behind Gravity Probe B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876800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Georgia" charset="0"/>
                <a:ea typeface="ＭＳ Ｐゴシック" charset="-128"/>
                <a:cs typeface="ＭＳ Ｐゴシック" charset="-128"/>
              </a:rPr>
              <a:t>Chad A. </a:t>
            </a:r>
            <a:r>
              <a:rPr lang="en-US" sz="2800" dirty="0" smtClean="0">
                <a:latin typeface="Georgia" charset="0"/>
                <a:ea typeface="ＭＳ Ｐゴシック" charset="-128"/>
                <a:cs typeface="ＭＳ Ｐゴシック" charset="-128"/>
              </a:rPr>
              <a:t>Middleton, Ph.D.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 smtClean="0">
                <a:latin typeface="Georgia" charset="0"/>
                <a:ea typeface="ＭＳ Ｐゴシック" charset="-128"/>
                <a:cs typeface="ＭＳ Ｐゴシック" charset="-128"/>
              </a:rPr>
              <a:t>CMU </a:t>
            </a:r>
            <a:r>
              <a:rPr lang="en-US" sz="2800" dirty="0">
                <a:latin typeface="Georgia" charset="0"/>
                <a:ea typeface="ＭＳ Ｐゴシック" charset="-128"/>
                <a:cs typeface="ＭＳ Ｐゴシック" charset="-128"/>
              </a:rPr>
              <a:t>Physics Seminar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Georgia" charset="0"/>
                <a:ea typeface="ＭＳ Ｐゴシック" charset="-128"/>
                <a:cs typeface="ＭＳ Ｐゴシック" charset="-128"/>
              </a:rPr>
              <a:t>February</a:t>
            </a:r>
            <a:r>
              <a:rPr lang="en-US" sz="2800" dirty="0" smtClean="0">
                <a:latin typeface="Georgia" charset="0"/>
                <a:ea typeface="ＭＳ Ｐゴシック" charset="-128"/>
                <a:cs typeface="ＭＳ Ｐゴシック" charset="-128"/>
              </a:rPr>
              <a:t> 23, 2012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endParaRPr lang="en-US" sz="2800" i="1" dirty="0" smtClean="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endParaRPr lang="en-US" sz="2800" i="1" dirty="0" smtClean="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marL="533400" indent="-533400" algn="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 i="1" dirty="0" smtClean="0">
                <a:latin typeface="Georgia" charset="0"/>
                <a:ea typeface="ＭＳ Ｐゴシック" charset="-128"/>
                <a:cs typeface="ＭＳ Ｐゴシック" charset="-128"/>
              </a:rPr>
              <a:t>“No mission could be simpler than Gravity Probe B.</a:t>
            </a:r>
          </a:p>
          <a:p>
            <a:pPr marL="533400" indent="-533400" algn="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 i="1" dirty="0" smtClean="0">
                <a:latin typeface="Georgia" charset="0"/>
                <a:ea typeface="ＭＳ Ｐゴシック" charset="-128"/>
                <a:cs typeface="ＭＳ Ｐゴシック" charset="-128"/>
              </a:rPr>
              <a:t>It’s just a star, a telescope, and a spinning sphere.”</a:t>
            </a:r>
          </a:p>
          <a:p>
            <a:pPr marL="533400" indent="-533400" algn="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 i="1" dirty="0" smtClean="0">
                <a:latin typeface="Georgia" charset="0"/>
                <a:ea typeface="ＭＳ Ｐゴシック" charset="-128"/>
                <a:cs typeface="ＭＳ Ｐゴシック" charset="-128"/>
              </a:rPr>
              <a:t>William Fairbank</a:t>
            </a:r>
            <a:endParaRPr lang="en-US" sz="1800" dirty="0" smtClean="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marL="533400" indent="-533400" algn="r" eaLnBrk="1" hangingPunct="1">
              <a:lnSpc>
                <a:spcPct val="90000"/>
              </a:lnSpc>
              <a:buFont typeface="Wingdings" charset="2"/>
              <a:buNone/>
            </a:pPr>
            <a:endParaRPr lang="en-US" sz="1200" dirty="0" smtClean="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marL="533400" indent="-533400" algn="r" eaLnBrk="1" hangingPunct="1">
              <a:lnSpc>
                <a:spcPct val="90000"/>
              </a:lnSpc>
              <a:buFont typeface="Wingdings" charset="2"/>
              <a:buNone/>
            </a:pPr>
            <a:endParaRPr lang="en-US" sz="1200" dirty="0" smtClean="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marL="533400" indent="-533400" algn="r" eaLnBrk="1" hangingPunct="1">
              <a:lnSpc>
                <a:spcPct val="90000"/>
              </a:lnSpc>
              <a:buFont typeface="Wingdings" charset="2"/>
              <a:buNone/>
            </a:pPr>
            <a:endParaRPr lang="en-US" sz="1200" dirty="0" smtClean="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marL="533400" indent="-533400" algn="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200" dirty="0" smtClean="0">
                <a:latin typeface="Georgia" charset="0"/>
                <a:ea typeface="ＭＳ Ｐゴシック" charset="-128"/>
                <a:cs typeface="ＭＳ Ｐゴシック" charset="-128"/>
              </a:rPr>
              <a:t>L.I. Schiff, </a:t>
            </a:r>
            <a:r>
              <a:rPr lang="en-US" sz="1200" i="1" dirty="0" smtClean="0">
                <a:latin typeface="Georgia" charset="0"/>
                <a:ea typeface="ＭＳ Ｐゴシック" charset="-128"/>
                <a:cs typeface="ＭＳ Ｐゴシック" charset="-128"/>
              </a:rPr>
              <a:t>Phys. Rev. </a:t>
            </a:r>
            <a:r>
              <a:rPr lang="en-US" sz="1200" i="1" dirty="0" err="1" smtClean="0">
                <a:latin typeface="Georgia" charset="0"/>
                <a:ea typeface="ＭＳ Ｐゴシック" charset="-128"/>
                <a:cs typeface="ＭＳ Ｐゴシック" charset="-128"/>
              </a:rPr>
              <a:t>Lett</a:t>
            </a:r>
            <a:r>
              <a:rPr lang="en-US" sz="1200" i="1" dirty="0" smtClean="0">
                <a:latin typeface="Georgia" charset="0"/>
                <a:ea typeface="ＭＳ Ｐゴシック" charset="-128"/>
                <a:cs typeface="ＭＳ Ｐゴシック" charset="-128"/>
              </a:rPr>
              <a:t>. </a:t>
            </a:r>
            <a:r>
              <a:rPr lang="en-US" sz="1200" b="1" dirty="0" smtClean="0">
                <a:latin typeface="Georgia" charset="0"/>
                <a:ea typeface="ＭＳ Ｐゴシック" charset="-128"/>
                <a:cs typeface="ＭＳ Ｐゴシック" charset="-128"/>
              </a:rPr>
              <a:t>4</a:t>
            </a:r>
            <a:r>
              <a:rPr lang="en-US" sz="1200" dirty="0" smtClean="0">
                <a:latin typeface="Georgia" charset="0"/>
                <a:ea typeface="ＭＳ Ｐゴシック" charset="-128"/>
                <a:cs typeface="ＭＳ Ｐゴシック" charset="-128"/>
              </a:rPr>
              <a:t>, 215 (1960) </a:t>
            </a:r>
          </a:p>
          <a:p>
            <a:pPr marL="533400" indent="-533400" algn="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200" dirty="0" smtClean="0">
                <a:latin typeface="Georgia" charset="0"/>
                <a:ea typeface="ＭＳ Ｐゴシック" charset="-128"/>
                <a:cs typeface="ＭＳ Ｐゴシック" charset="-128"/>
              </a:rPr>
              <a:t>C.W.F. </a:t>
            </a:r>
            <a:r>
              <a:rPr lang="en-US" sz="1200" dirty="0" err="1" smtClean="0">
                <a:latin typeface="Georgia" charset="0"/>
                <a:ea typeface="ＭＳ Ｐゴシック" charset="-128"/>
                <a:cs typeface="ＭＳ Ｐゴシック" charset="-128"/>
              </a:rPr>
              <a:t>Everitt</a:t>
            </a:r>
            <a:r>
              <a:rPr lang="en-US" sz="1200" dirty="0" smtClean="0">
                <a:latin typeface="Georgia" charset="0"/>
                <a:ea typeface="ＭＳ Ｐゴシック" charset="-128"/>
                <a:cs typeface="ＭＳ Ｐゴシック" charset="-128"/>
              </a:rPr>
              <a:t> et al., </a:t>
            </a:r>
            <a:r>
              <a:rPr lang="en-US" sz="1200" i="1" dirty="0">
                <a:latin typeface="Georgia" charset="0"/>
                <a:ea typeface="ＭＳ Ｐゴシック" charset="-128"/>
                <a:cs typeface="ＭＳ Ｐゴシック" charset="-128"/>
              </a:rPr>
              <a:t>Phys. </a:t>
            </a:r>
            <a:r>
              <a:rPr lang="en-US" sz="1200" i="1" dirty="0" smtClean="0">
                <a:latin typeface="Georgia" charset="0"/>
                <a:ea typeface="ＭＳ Ｐゴシック" charset="-128"/>
                <a:cs typeface="ＭＳ Ｐゴシック" charset="-128"/>
              </a:rPr>
              <a:t>Rev </a:t>
            </a:r>
            <a:r>
              <a:rPr lang="en-US" sz="1200" i="1" dirty="0" err="1" smtClean="0">
                <a:latin typeface="Georgia" charset="0"/>
                <a:ea typeface="ＭＳ Ｐゴシック" charset="-128"/>
                <a:cs typeface="ＭＳ Ｐゴシック" charset="-128"/>
              </a:rPr>
              <a:t>Lett</a:t>
            </a:r>
            <a:r>
              <a:rPr lang="en-US" sz="1200" i="1" dirty="0" smtClean="0">
                <a:latin typeface="Georgia" charset="0"/>
                <a:ea typeface="ＭＳ Ｐゴシック" charset="-128"/>
                <a:cs typeface="ＭＳ Ｐゴシック" charset="-128"/>
              </a:rPr>
              <a:t>. </a:t>
            </a:r>
            <a:r>
              <a:rPr lang="en-US" sz="1200" b="1" dirty="0" smtClean="0">
                <a:latin typeface="Georgia" charset="0"/>
                <a:ea typeface="ＭＳ Ｐゴシック" charset="-128"/>
                <a:cs typeface="ＭＳ Ｐゴシック" charset="-128"/>
              </a:rPr>
              <a:t>106</a:t>
            </a:r>
            <a:r>
              <a:rPr lang="en-US" sz="1200" dirty="0" smtClean="0">
                <a:latin typeface="Georgia" charset="0"/>
                <a:ea typeface="ＭＳ Ｐゴシック" charset="-128"/>
                <a:cs typeface="ＭＳ Ｐゴシック" charset="-128"/>
              </a:rPr>
              <a:t>, 221101 (2011).</a:t>
            </a:r>
            <a:endParaRPr lang="en-US" sz="1200" dirty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classicro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38600"/>
            <a:ext cx="3124200" cy="24563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600" b="1" i="1" dirty="0">
                <a:latin typeface="Georgia" charset="0"/>
              </a:rPr>
              <a:t>Principle of Equivalence</a:t>
            </a:r>
            <a:endParaRPr lang="en-US" sz="3600" dirty="0"/>
          </a:p>
        </p:txBody>
      </p:sp>
      <p:pic>
        <p:nvPicPr>
          <p:cNvPr id="185347" name="Picture 3" descr="equ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19363"/>
            <a:ext cx="7239000" cy="4338637"/>
          </a:xfrm>
          <a:prstGeom prst="rect">
            <a:avLst/>
          </a:prstGeom>
          <a:noFill/>
        </p:spPr>
      </p:pic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28600" y="1295400"/>
            <a:ext cx="8686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Clr>
                <a:schemeClr val="bg2"/>
              </a:buClr>
              <a:buFont typeface="Wingdings" charset="2"/>
              <a:buNone/>
            </a:pPr>
            <a:r>
              <a:rPr lang="en-US" sz="2400" dirty="0">
                <a:latin typeface="Georgia" charset="0"/>
              </a:rPr>
              <a:t>The motion of freely falling particles is the </a:t>
            </a:r>
            <a:r>
              <a:rPr lang="en-US" sz="2400" i="1" dirty="0">
                <a:latin typeface="Georgia" charset="0"/>
              </a:rPr>
              <a:t>same</a:t>
            </a:r>
            <a:r>
              <a:rPr lang="en-US" sz="2400" dirty="0">
                <a:latin typeface="Georgia" charset="0"/>
              </a:rPr>
              <a:t> in a </a:t>
            </a:r>
          </a:p>
          <a:p>
            <a:pPr algn="ctr"/>
            <a:r>
              <a:rPr lang="en-US" sz="2400" dirty="0">
                <a:latin typeface="Georgia" charset="0"/>
              </a:rPr>
              <a:t>  	gravitational field and a uniformly accelerated frame, </a:t>
            </a:r>
            <a:r>
              <a:rPr lang="en-US" sz="2400" dirty="0" smtClean="0">
                <a:latin typeface="Georgia" charset="0"/>
              </a:rPr>
              <a:t>		in </a:t>
            </a:r>
            <a:r>
              <a:rPr lang="en-US" sz="2400" dirty="0">
                <a:latin typeface="Georgia" charset="0"/>
              </a:rPr>
              <a:t>small enough regions of </a:t>
            </a:r>
            <a:r>
              <a:rPr lang="en-US" sz="2400" dirty="0" smtClean="0">
                <a:latin typeface="Georgia" charset="0"/>
              </a:rPr>
              <a:t>space &amp; time </a:t>
            </a:r>
            <a:endParaRPr lang="en-US" sz="3200" dirty="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b="1" i="1" dirty="0">
                <a:latin typeface="Georgia" pitchFamily="-112" charset="0"/>
              </a:rPr>
              <a:t>Principle of Equivalence 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03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latin typeface="Georgia" pitchFamily="-112" charset="0"/>
              </a:rPr>
              <a:t>What about </a:t>
            </a:r>
            <a:r>
              <a:rPr lang="en-US" i="1" dirty="0" err="1" smtClean="0">
                <a:latin typeface="Georgia" pitchFamily="-112" charset="0"/>
              </a:rPr>
              <a:t>massless</a:t>
            </a:r>
            <a:r>
              <a:rPr lang="en-US" i="1" dirty="0" smtClean="0">
                <a:latin typeface="Georgia" pitchFamily="-112" charset="0"/>
              </a:rPr>
              <a:t> </a:t>
            </a:r>
            <a:r>
              <a:rPr lang="en-US" dirty="0" smtClean="0">
                <a:latin typeface="Georgia" pitchFamily="-112" charset="0"/>
              </a:rPr>
              <a:t>particles</a:t>
            </a:r>
            <a:r>
              <a:rPr lang="en-US" dirty="0">
                <a:latin typeface="Georgia" pitchFamily="-112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Georgia" pitchFamily="-11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-112" charset="0"/>
              </a:rPr>
              <a:t>Elevator observer sees light moving in a </a:t>
            </a:r>
            <a:r>
              <a:rPr lang="en-US" sz="2800" i="1" dirty="0">
                <a:latin typeface="Georgia" pitchFamily="-112" charset="0"/>
              </a:rPr>
              <a:t>curved</a:t>
            </a:r>
            <a:r>
              <a:rPr lang="en-US" sz="2800" dirty="0">
                <a:latin typeface="Georgia" pitchFamily="-112" charset="0"/>
              </a:rPr>
              <a:t> path!</a:t>
            </a: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endParaRPr lang="en-US" sz="2800" dirty="0">
              <a:latin typeface="Georgia" pitchFamily="-112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-112" charset="2"/>
              <a:buNone/>
            </a:pPr>
            <a:r>
              <a:rPr lang="en-US" sz="2800" dirty="0" err="1">
                <a:latin typeface="Georgia" pitchFamily="-112" charset="0"/>
              </a:rPr>
              <a:t>Spacetime</a:t>
            </a:r>
            <a:r>
              <a:rPr lang="en-US" sz="2800" dirty="0">
                <a:latin typeface="Georgia" pitchFamily="-112" charset="0"/>
              </a:rPr>
              <a:t> is </a:t>
            </a:r>
            <a:r>
              <a:rPr lang="en-US" sz="2800" i="1" dirty="0" smtClean="0">
                <a:latin typeface="Georgia" pitchFamily="-112" charset="0"/>
              </a:rPr>
              <a:t>curved</a:t>
            </a:r>
            <a:r>
              <a:rPr lang="en-US" sz="2800" dirty="0">
                <a:latin typeface="Georgia" pitchFamily="-112" charset="0"/>
              </a:rPr>
              <a:t>!</a:t>
            </a:r>
          </a:p>
          <a:p>
            <a:pPr algn="ctr" eaLnBrk="1" hangingPunct="1">
              <a:lnSpc>
                <a:spcPct val="90000"/>
              </a:lnSpc>
              <a:buFont typeface="Wingdings" pitchFamily="-112" charset="2"/>
              <a:buNone/>
            </a:pPr>
            <a:endParaRPr lang="en-US" sz="2800" dirty="0">
              <a:latin typeface="Georgia" pitchFamily="-112" charset="0"/>
            </a:endParaRPr>
          </a:p>
        </p:txBody>
      </p:sp>
      <p:pic>
        <p:nvPicPr>
          <p:cNvPr id="45061" name="Picture 4" descr="Equiv_princi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322738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486400" y="4800600"/>
          <a:ext cx="685800" cy="533400"/>
        </p:xfrm>
        <a:graphic>
          <a:graphicData uri="http://schemas.openxmlformats.org/presentationml/2006/ole">
            <p:oleObj spid="_x0000_s118786" name="Equation" r:id="rId4" imgW="0" imgH="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  <p:bldP spid="3532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AutoShape 2"/>
          <p:cNvSpPr>
            <a:spLocks noChangeArrowheads="1"/>
          </p:cNvSpPr>
          <p:nvPr/>
        </p:nvSpPr>
        <p:spPr bwMode="auto">
          <a:xfrm>
            <a:off x="5638800" y="1752600"/>
            <a:ext cx="32004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In </a:t>
            </a:r>
            <a:r>
              <a:rPr lang="en-US" sz="36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1916, </a:t>
            </a:r>
            <a:r>
              <a:rPr lang="en-US" sz="36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Einstein</a:t>
            </a:r>
            <a:r>
              <a:rPr lang="en-US" sz="36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publishes his</a:t>
            </a:r>
            <a:r>
              <a:rPr lang="en-US" sz="36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36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3600" i="1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g</a:t>
            </a:r>
            <a:r>
              <a:rPr lang="en-US" sz="36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eneral </a:t>
            </a:r>
            <a:r>
              <a:rPr lang="en-US" sz="3600" i="1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US" sz="36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heory </a:t>
            </a:r>
            <a:r>
              <a:rPr lang="en-US" sz="3600" i="1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of</a:t>
            </a:r>
            <a:r>
              <a:rPr lang="en-US" sz="36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relativity</a:t>
            </a:r>
            <a:r>
              <a:rPr lang="en-US" sz="32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32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3200" dirty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0663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181600" y="2057400"/>
            <a:ext cx="3962400" cy="4572000"/>
          </a:xfrm>
        </p:spPr>
        <p:txBody>
          <a:bodyPr/>
          <a:lstStyle/>
          <a:p>
            <a:pPr eaLnBrk="1" hangingPunct="1"/>
            <a:endParaRPr lang="en-US" sz="24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buFont typeface="Wingdings" pitchFamily="1" charset="2"/>
              <a:buNone/>
            </a:pPr>
            <a:endParaRPr lang="en-US" sz="24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buFont typeface="Wingdings" pitchFamily="1" charset="2"/>
              <a:buNone/>
            </a:pPr>
            <a:endParaRPr lang="en-US" sz="24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28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         describes </a:t>
            </a:r>
            <a:r>
              <a:rPr lang="en-US" sz="28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en-US" sz="28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curvature of </a:t>
            </a:r>
            <a:r>
              <a:rPr lang="en-US" sz="2800" i="1" dirty="0" err="1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spacetime</a:t>
            </a:r>
            <a:endParaRPr lang="en-US" sz="2400" i="1" dirty="0" smtClean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buFont typeface="Wingdings" pitchFamily="1" charset="2"/>
              <a:buNone/>
            </a:pPr>
            <a:endParaRPr lang="en-US" sz="2400" dirty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28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         describes </a:t>
            </a:r>
            <a:r>
              <a:rPr lang="en-US" sz="28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en-US" sz="2800" i="1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matter&amp;</a:t>
            </a:r>
            <a:r>
              <a:rPr lang="en-US" sz="28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energy in </a:t>
            </a:r>
            <a:r>
              <a:rPr lang="en-US" sz="2800" i="1" dirty="0" err="1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spacetime</a:t>
            </a:r>
            <a:endParaRPr lang="en-US" sz="2400" dirty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0664" name="Picture 5" descr="I15-16-Einste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51816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38800" y="3429000"/>
            <a:ext cx="749300" cy="469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715000" y="5257800"/>
            <a:ext cx="685800" cy="4572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715000" y="1828800"/>
            <a:ext cx="3048000" cy="96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1066800" y="2209800"/>
            <a:ext cx="36576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Line element in 4D curved space</a:t>
            </a:r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8617" name="Rectangle 4"/>
          <p:cNvSpPr>
            <a:spLocks noChangeArrowheads="1"/>
          </p:cNvSpPr>
          <p:nvPr/>
        </p:nvSpPr>
        <p:spPr bwMode="auto">
          <a:xfrm>
            <a:off x="228600" y="43434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pitchFamily="1" charset="2"/>
              <a:buChar char="§"/>
            </a:pPr>
            <a:r>
              <a:rPr lang="en-US" sz="3200" dirty="0" smtClean="0">
                <a:latin typeface="Georgia" pitchFamily="1" charset="0"/>
              </a:rPr>
              <a:t>         is </a:t>
            </a:r>
            <a:r>
              <a:rPr lang="en-US" sz="3200" dirty="0">
                <a:latin typeface="Georgia" pitchFamily="1" charset="0"/>
              </a:rPr>
              <a:t>the metric tensor </a:t>
            </a:r>
          </a:p>
        </p:txBody>
      </p:sp>
      <p:sp>
        <p:nvSpPr>
          <p:cNvPr id="68619" name="Rectangle 20"/>
          <p:cNvSpPr>
            <a:spLocks noChangeArrowheads="1"/>
          </p:cNvSpPr>
          <p:nvPr/>
        </p:nvSpPr>
        <p:spPr bwMode="auto">
          <a:xfrm>
            <a:off x="228600" y="51054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pitchFamily="1" charset="2"/>
              <a:buChar char="§"/>
            </a:pPr>
            <a:r>
              <a:rPr lang="en-US" sz="3200" dirty="0" smtClean="0">
                <a:latin typeface="Georgia" pitchFamily="1" charset="0"/>
              </a:rPr>
              <a:t>          defines </a:t>
            </a:r>
            <a:r>
              <a:rPr lang="en-US" sz="3200" dirty="0">
                <a:latin typeface="Georgia" pitchFamily="1" charset="0"/>
              </a:rPr>
              <a:t>the geometry of </a:t>
            </a:r>
            <a:r>
              <a:rPr lang="en-US" sz="3200" dirty="0" err="1">
                <a:latin typeface="Georgia" pitchFamily="1" charset="0"/>
              </a:rPr>
              <a:t>spacetime</a:t>
            </a:r>
            <a:endParaRPr lang="en-US" sz="3200" dirty="0">
              <a:latin typeface="Georgia" pitchFamily="1" charset="0"/>
            </a:endParaRPr>
          </a:p>
        </p:txBody>
      </p:sp>
      <p:sp>
        <p:nvSpPr>
          <p:cNvPr id="68620" name="Rectangle 21"/>
          <p:cNvSpPr>
            <a:spLocks noChangeArrowheads="1"/>
          </p:cNvSpPr>
          <p:nvPr/>
        </p:nvSpPr>
        <p:spPr bwMode="auto">
          <a:xfrm>
            <a:off x="228600" y="58674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pitchFamily="1" charset="2"/>
              <a:buChar char="§"/>
            </a:pPr>
            <a:r>
              <a:rPr lang="en-US" sz="3200" i="1" dirty="0" smtClean="0">
                <a:latin typeface="Georgia" pitchFamily="1" charset="0"/>
              </a:rPr>
              <a:t>  know        </a:t>
            </a:r>
            <a:r>
              <a:rPr lang="en-US" sz="3200" i="1" dirty="0">
                <a:latin typeface="Georgia" pitchFamily="1" charset="0"/>
              </a:rPr>
              <a:t>,</a:t>
            </a:r>
            <a:r>
              <a:rPr lang="en-US" sz="3200" i="1" dirty="0" smtClean="0">
                <a:latin typeface="Georgia" pitchFamily="1" charset="0"/>
              </a:rPr>
              <a:t> know </a:t>
            </a:r>
            <a:r>
              <a:rPr lang="en-US" sz="3200" i="1" dirty="0">
                <a:latin typeface="Georgia" pitchFamily="1" charset="0"/>
              </a:rPr>
              <a:t>g</a:t>
            </a:r>
            <a:r>
              <a:rPr lang="en-US" sz="3200" i="1" dirty="0" smtClean="0">
                <a:latin typeface="Georgia" pitchFamily="1" charset="0"/>
              </a:rPr>
              <a:t>eometry</a:t>
            </a:r>
            <a:endParaRPr lang="en-US" sz="3200" dirty="0">
              <a:latin typeface="Georgia" pitchFamily="1" charset="0"/>
            </a:endParaRPr>
          </a:p>
        </p:txBody>
      </p:sp>
      <p:pic>
        <p:nvPicPr>
          <p:cNvPr id="68621" name="Picture 26" descr="blackhol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013" y="1143000"/>
            <a:ext cx="35829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38250" y="2444750"/>
            <a:ext cx="3340100" cy="5461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85800" y="4572000"/>
            <a:ext cx="635000" cy="3556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23900" y="5295900"/>
            <a:ext cx="635000" cy="3556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828800" y="6096000"/>
            <a:ext cx="635000" cy="35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1858963"/>
          </a:xfrm>
        </p:spPr>
        <p:txBody>
          <a:bodyPr/>
          <a:lstStyle/>
          <a:p>
            <a:r>
              <a:rPr lang="en-US" sz="24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When forced to summarize the general theory of relativity in one sentence; </a:t>
            </a:r>
            <a:r>
              <a:rPr lang="en-US" sz="24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time</a:t>
            </a:r>
            <a:r>
              <a:rPr lang="en-US" sz="24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and </a:t>
            </a:r>
            <a:r>
              <a:rPr lang="en-US" sz="24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space</a:t>
            </a:r>
            <a:r>
              <a:rPr lang="en-US" sz="24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and </a:t>
            </a:r>
            <a:r>
              <a:rPr lang="en-US" sz="24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gravity</a:t>
            </a:r>
            <a:r>
              <a:rPr lang="en-US" sz="24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have no separate existence from </a:t>
            </a:r>
            <a:r>
              <a:rPr lang="en-US" sz="24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matter.</a:t>
            </a:r>
            <a:r>
              <a:rPr lang="en-US" sz="24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									                                     - </a:t>
            </a:r>
            <a:r>
              <a:rPr lang="en-US" sz="20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A. Einstein</a:t>
            </a:r>
          </a:p>
        </p:txBody>
      </p:sp>
      <p:sp>
        <p:nvSpPr>
          <p:cNvPr id="38915" name="AutoShape 5"/>
          <p:cNvSpPr>
            <a:spLocks noChangeArrowheads="1"/>
          </p:cNvSpPr>
          <p:nvPr/>
        </p:nvSpPr>
        <p:spPr bwMode="auto">
          <a:xfrm>
            <a:off x="5029200" y="2895600"/>
            <a:ext cx="3429000" cy="2438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2895600"/>
            <a:ext cx="3200400" cy="2209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en-US" sz="2000" dirty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sz="2800" i="1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Matter</a:t>
            </a:r>
            <a:r>
              <a:rPr lang="en-US" sz="28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tells </a:t>
            </a:r>
            <a:r>
              <a:rPr lang="en-US" sz="2800" i="1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space</a:t>
            </a:r>
            <a:r>
              <a:rPr lang="en-US" sz="28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  how to </a:t>
            </a:r>
            <a:r>
              <a:rPr lang="en-US" sz="28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curve</a:t>
            </a:r>
            <a:r>
              <a:rPr lang="en-US" sz="28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,</a:t>
            </a:r>
            <a:endParaRPr lang="en-US" sz="2000" dirty="0" smtClean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sz="28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Space </a:t>
            </a:r>
            <a:r>
              <a:rPr lang="en-US" sz="28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tells </a:t>
            </a:r>
            <a:r>
              <a:rPr lang="en-US" sz="2800" i="1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matter</a:t>
            </a:r>
            <a:r>
              <a:rPr lang="en-US" sz="28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 how to </a:t>
            </a:r>
            <a:r>
              <a:rPr lang="en-US" sz="28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move</a:t>
            </a:r>
            <a:r>
              <a:rPr lang="en-US" sz="28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  <a:endParaRPr lang="en-US" sz="2000" dirty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8917" name="Picture 4" descr="spacet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4084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495800" y="6396037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</a:pPr>
            <a:r>
              <a:rPr lang="en-US" sz="1200" dirty="0">
                <a:latin typeface="Georgia" pitchFamily="1" charset="0"/>
              </a:rPr>
              <a:t>“</a:t>
            </a:r>
            <a:r>
              <a:rPr lang="en-US" sz="1200" dirty="0" err="1">
                <a:latin typeface="Georgia" pitchFamily="1" charset="0"/>
              </a:rPr>
              <a:t>Spacetime</a:t>
            </a:r>
            <a:r>
              <a:rPr lang="en-US" sz="1200" dirty="0">
                <a:latin typeface="Georgia" pitchFamily="1" charset="0"/>
              </a:rPr>
              <a:t> and Geometry” by Sean Carroll, 1</a:t>
            </a:r>
            <a:r>
              <a:rPr lang="en-US" sz="1200" baseline="30000" dirty="0">
                <a:latin typeface="Georgia" pitchFamily="1" charset="0"/>
              </a:rPr>
              <a:t>st</a:t>
            </a:r>
            <a:r>
              <a:rPr lang="en-US" sz="1200" dirty="0">
                <a:latin typeface="Georgia" pitchFamily="1" charset="0"/>
              </a:rPr>
              <a:t> edition,  </a:t>
            </a:r>
          </a:p>
          <a:p>
            <a:pPr>
              <a:buClr>
                <a:schemeClr val="bg2"/>
              </a:buClr>
            </a:pPr>
            <a:r>
              <a:rPr lang="en-US" sz="1200" dirty="0">
                <a:latin typeface="Georgia" pitchFamily="1" charset="0"/>
              </a:rPr>
              <a:t>Pearson publishing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362200" y="6286500"/>
            <a:ext cx="38100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14600" y="6324600"/>
            <a:ext cx="3519719" cy="38100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8600" y="472440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dirty="0" smtClean="0">
                <a:latin typeface="Georgia" charset="0"/>
              </a:rPr>
              <a:t>Precession </a:t>
            </a:r>
            <a:r>
              <a:rPr lang="en-US" sz="2400" i="1" dirty="0" smtClean="0">
                <a:latin typeface="Georgia" charset="0"/>
              </a:rPr>
              <a:t>unexplained</a:t>
            </a:r>
            <a:r>
              <a:rPr lang="en-US" sz="2400" dirty="0" smtClean="0">
                <a:latin typeface="Georgia" charset="0"/>
              </a:rPr>
              <a:t> by Newtonian Mechanics:</a:t>
            </a: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</a:pPr>
            <a:endParaRPr lang="en-US" sz="2400" i="1" dirty="0" smtClean="0">
              <a:latin typeface="Georgia" charset="0"/>
            </a:endParaRPr>
          </a:p>
          <a:p>
            <a:pPr>
              <a:buClr>
                <a:schemeClr val="bg2"/>
              </a:buClr>
            </a:pPr>
            <a:r>
              <a:rPr lang="en-US" sz="2400" i="1" dirty="0" smtClean="0">
                <a:latin typeface="Georgia" charset="0"/>
              </a:rPr>
              <a:t>Predicted</a:t>
            </a:r>
            <a:r>
              <a:rPr lang="en-US" sz="2400" dirty="0" smtClean="0">
                <a:latin typeface="Georgia" charset="0"/>
              </a:rPr>
              <a:t> precession due to GR:</a:t>
            </a:r>
            <a:endParaRPr lang="en-US" sz="2000" dirty="0" smtClean="0">
              <a:latin typeface="Georgia" charset="0"/>
            </a:endParaRPr>
          </a:p>
          <a:p>
            <a:pPr lvl="1">
              <a:buClr>
                <a:schemeClr val="bg2"/>
              </a:buClr>
            </a:pPr>
            <a:endParaRPr lang="en-US" sz="2400" i="1" dirty="0" smtClean="0">
              <a:latin typeface="Georgia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895600" y="5257800"/>
            <a:ext cx="43434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1447800"/>
          </a:xfrm>
        </p:spPr>
        <p:txBody>
          <a:bodyPr/>
          <a:lstStyle/>
          <a:p>
            <a:r>
              <a:rPr lang="en-US" sz="3600" b="1" i="1" dirty="0" smtClean="0">
                <a:latin typeface="Georgia" charset="0"/>
              </a:rPr>
              <a:t>Tests of GR:</a:t>
            </a:r>
            <a:br>
              <a:rPr lang="en-US" sz="3600" b="1" i="1" dirty="0" smtClean="0">
                <a:latin typeface="Georgia" charset="0"/>
              </a:rPr>
            </a:br>
            <a:r>
              <a:rPr lang="en-US" sz="3200" i="1" dirty="0" smtClean="0">
                <a:latin typeface="Georgia" charset="0"/>
              </a:rPr>
              <a:t>‘Extra’ precession of Mercury’s perihelion</a:t>
            </a:r>
            <a:r>
              <a:rPr lang="en-US" sz="3200" dirty="0" smtClean="0">
                <a:latin typeface="Georgia" charset="0"/>
              </a:rPr>
              <a:t/>
            </a:r>
            <a:br>
              <a:rPr lang="en-US" sz="3200" dirty="0" smtClean="0">
                <a:latin typeface="Georgia" charset="0"/>
              </a:rPr>
            </a:br>
            <a:endParaRPr lang="en-US" sz="32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9812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 algn="r">
              <a:buClr>
                <a:schemeClr val="bg2"/>
              </a:buClr>
            </a:pPr>
            <a:endParaRPr lang="en-US" sz="1200" dirty="0" smtClean="0">
              <a:latin typeface="Georgia" charset="0"/>
            </a:endParaRPr>
          </a:p>
        </p:txBody>
      </p:sp>
      <p:pic>
        <p:nvPicPr>
          <p:cNvPr id="5" name="Picture 4" descr="precess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000" y="1752600"/>
            <a:ext cx="3175000" cy="29464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752600"/>
            <a:ext cx="5791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i="1" dirty="0" smtClean="0">
                <a:latin typeface="Georgia" charset="0"/>
              </a:rPr>
              <a:t>Observed</a:t>
            </a:r>
            <a:r>
              <a:rPr lang="en-US" sz="2400" dirty="0" smtClean="0">
                <a:latin typeface="Georgia" charset="0"/>
              </a:rPr>
              <a:t> precession from Earth-based laboratory is…</a:t>
            </a:r>
          </a:p>
          <a:p>
            <a:pPr>
              <a:buClr>
                <a:schemeClr val="bg2"/>
              </a:buClr>
            </a:pPr>
            <a:endParaRPr lang="en-US" sz="2400" i="1" dirty="0" smtClean="0">
              <a:latin typeface="Georgia" charset="0"/>
            </a:endParaRPr>
          </a:p>
          <a:p>
            <a:pPr>
              <a:buClr>
                <a:schemeClr val="bg2"/>
              </a:buClr>
            </a:pPr>
            <a:endParaRPr lang="en-US" sz="2400" i="1" dirty="0" smtClean="0">
              <a:latin typeface="Georgia" charset="0"/>
            </a:endParaRPr>
          </a:p>
          <a:p>
            <a:pPr>
              <a:buClr>
                <a:schemeClr val="bg2"/>
              </a:buClr>
            </a:pPr>
            <a:r>
              <a:rPr lang="en-US" sz="2400" i="1" dirty="0" smtClean="0">
                <a:latin typeface="Georgia" charset="0"/>
              </a:rPr>
              <a:t>Subtract </a:t>
            </a:r>
            <a:r>
              <a:rPr lang="en-US" sz="2400" dirty="0" smtClean="0">
                <a:latin typeface="Georgia" charset="0"/>
              </a:rPr>
              <a:t>offNewtonian effects: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>
                <a:latin typeface="Georgia" charset="0"/>
              </a:rPr>
              <a:t> precession of Earth’s rotation axis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>
                <a:latin typeface="Georgia" charset="0"/>
              </a:rPr>
              <a:t> gravitational attraction of other planets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>
                <a:latin typeface="Georgia" charset="0"/>
              </a:rPr>
              <a:t> mass </a:t>
            </a:r>
            <a:r>
              <a:rPr lang="en-US" sz="2000" dirty="0" err="1" smtClean="0">
                <a:latin typeface="Georgia" charset="0"/>
              </a:rPr>
              <a:t>quadrupole</a:t>
            </a:r>
            <a:r>
              <a:rPr lang="en-US" sz="2000" dirty="0" smtClean="0">
                <a:latin typeface="Georgia" charset="0"/>
              </a:rPr>
              <a:t> moment of Sun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0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</a:pPr>
            <a:endParaRPr lang="en-US" sz="2400" i="1" dirty="0" smtClean="0">
              <a:latin typeface="Georgia" charset="0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4350" y="2673351"/>
            <a:ext cx="4438650" cy="3584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124200" y="5334000"/>
            <a:ext cx="4032250" cy="3518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495800" y="6396037"/>
            <a:ext cx="480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</a:pPr>
            <a:r>
              <a:rPr lang="en-US" sz="1200" dirty="0" smtClean="0">
                <a:latin typeface="Georgia" pitchFamily="1" charset="0"/>
              </a:rPr>
              <a:t>“</a:t>
            </a:r>
            <a:endParaRPr lang="en-US" sz="12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229600" cy="1447800"/>
          </a:xfrm>
        </p:spPr>
        <p:txBody>
          <a:bodyPr/>
          <a:lstStyle/>
          <a:p>
            <a:r>
              <a:rPr lang="en-US" sz="3600" b="1" i="1" dirty="0" smtClean="0">
                <a:latin typeface="Georgia" charset="0"/>
              </a:rPr>
              <a:t>Tests of GR:</a:t>
            </a:r>
            <a:br>
              <a:rPr lang="en-US" sz="3600" b="1" i="1" dirty="0" smtClean="0">
                <a:latin typeface="Georgia" charset="0"/>
              </a:rPr>
            </a:br>
            <a:r>
              <a:rPr lang="en-US" sz="3200" i="1" dirty="0" smtClean="0">
                <a:latin typeface="Georgia" charset="0"/>
              </a:rPr>
              <a:t>Deflection of starlight by the Sun</a:t>
            </a:r>
            <a:r>
              <a:rPr lang="en-US" sz="3600" dirty="0" smtClean="0">
                <a:latin typeface="Georgia" charset="0"/>
              </a:rPr>
              <a:t/>
            </a:r>
            <a:br>
              <a:rPr lang="en-US" sz="3600" dirty="0" smtClean="0">
                <a:latin typeface="Georgia" charset="0"/>
              </a:rPr>
            </a:br>
            <a:endParaRPr lang="en-US" sz="3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9812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 algn="r">
              <a:buClr>
                <a:schemeClr val="bg2"/>
              </a:buClr>
            </a:pPr>
            <a:endParaRPr lang="en-US" sz="1200" dirty="0" smtClean="0">
              <a:latin typeface="Georgia" charset="0"/>
            </a:endParaRPr>
          </a:p>
        </p:txBody>
      </p:sp>
      <p:pic>
        <p:nvPicPr>
          <p:cNvPr id="7" name="Picture 6" descr="ib_physics_notes_gravitational_lensing_html_m68457ec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7200"/>
            <a:ext cx="6451600" cy="1597341"/>
          </a:xfrm>
          <a:prstGeom prst="rect">
            <a:avLst/>
          </a:prstGeom>
        </p:spPr>
      </p:pic>
      <p:pic>
        <p:nvPicPr>
          <p:cNvPr id="9" name="Picture 8" descr="1919nyt_he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633" y="2362200"/>
            <a:ext cx="2510367" cy="4303486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8600" y="2362200"/>
            <a:ext cx="6324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Measurement made by Arthur </a:t>
            </a:r>
            <a:r>
              <a:rPr lang="en-US" sz="2400" dirty="0" err="1" smtClean="0">
                <a:latin typeface="Georgia" charset="0"/>
              </a:rPr>
              <a:t>Eddington</a:t>
            </a:r>
            <a:r>
              <a:rPr lang="en-US" sz="2400" dirty="0" smtClean="0">
                <a:latin typeface="Georgia" charset="0"/>
              </a:rPr>
              <a:t> 	in 1919 during a total solar eclipse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1</a:t>
            </a:r>
            <a:r>
              <a:rPr lang="en-US" sz="2400" baseline="30000" dirty="0" smtClean="0">
                <a:latin typeface="Georgia" charset="0"/>
              </a:rPr>
              <a:t>st</a:t>
            </a:r>
            <a:r>
              <a:rPr lang="en-US" sz="2400" dirty="0" smtClean="0">
                <a:latin typeface="Georgia" charset="0"/>
              </a:rPr>
              <a:t> experimental confirmation of GR!</a:t>
            </a:r>
          </a:p>
          <a:p>
            <a:pPr>
              <a:buClr>
                <a:schemeClr val="bg2"/>
              </a:buClr>
            </a:pPr>
            <a:endParaRPr lang="en-US" sz="2000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0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</a:pPr>
            <a:endParaRPr lang="en-US" sz="2400" i="1" dirty="0" smtClean="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229600" cy="1447800"/>
          </a:xfrm>
        </p:spPr>
        <p:txBody>
          <a:bodyPr/>
          <a:lstStyle/>
          <a:p>
            <a:r>
              <a:rPr lang="en-US" sz="3600" b="1" i="1" dirty="0" smtClean="0">
                <a:latin typeface="Georgia" charset="0"/>
              </a:rPr>
              <a:t>Additional Tests of GR:</a:t>
            </a:r>
            <a:br>
              <a:rPr lang="en-US" sz="3600" b="1" i="1" dirty="0" smtClean="0">
                <a:latin typeface="Georgia" charset="0"/>
              </a:rPr>
            </a:br>
            <a:r>
              <a:rPr lang="en-US" sz="3600" dirty="0" smtClean="0">
                <a:latin typeface="Georgia" charset="0"/>
              </a:rPr>
              <a:t/>
            </a:r>
            <a:br>
              <a:rPr lang="en-US" sz="3600" dirty="0" smtClean="0">
                <a:latin typeface="Georgia" charset="0"/>
              </a:rPr>
            </a:br>
            <a:endParaRPr lang="en-US" sz="3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9812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 algn="r">
              <a:buClr>
                <a:schemeClr val="bg2"/>
              </a:buClr>
            </a:pPr>
            <a:endParaRPr lang="en-US" sz="1200" dirty="0" smtClean="0">
              <a:latin typeface="Georgia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839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b="1" i="1" dirty="0" smtClean="0">
                <a:latin typeface="Georgia" charset="0"/>
              </a:rPr>
              <a:t>Time delay of light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>
                <a:latin typeface="Georgia" charset="0"/>
              </a:rPr>
              <a:t>  Viking mission to Mars in 1976 (Shapiro et al., 1977)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>
                <a:latin typeface="Georgia" charset="0"/>
              </a:rPr>
              <a:t>  Experiment was to measure the delay in round trip travel time for a 	radar signal from Earth to Mars.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>
                <a:latin typeface="Georgia" charset="0"/>
              </a:rPr>
              <a:t>  Before GP-B, one of the </a:t>
            </a:r>
            <a:r>
              <a:rPr lang="en-US" sz="2000" i="1" dirty="0" smtClean="0">
                <a:latin typeface="Georgia" charset="0"/>
              </a:rPr>
              <a:t>most accurate quantitative tests </a:t>
            </a:r>
            <a:r>
              <a:rPr lang="en-US" sz="2000" dirty="0" smtClean="0">
                <a:latin typeface="Georgia" charset="0"/>
              </a:rPr>
              <a:t>of GR.</a:t>
            </a:r>
          </a:p>
          <a:p>
            <a:pPr lvl="1">
              <a:buClr>
                <a:schemeClr val="bg2"/>
              </a:buClr>
            </a:pPr>
            <a:endParaRPr lang="en-US" sz="20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b="1" i="1" dirty="0" smtClean="0">
                <a:latin typeface="Georgia" charset="0"/>
              </a:rPr>
              <a:t>Gravitational radiation effect in binary pulsar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>
                <a:latin typeface="Georgia" charset="0"/>
              </a:rPr>
              <a:t> Agreement of observed </a:t>
            </a:r>
            <a:r>
              <a:rPr lang="en-US" sz="2000" i="1" dirty="0" smtClean="0">
                <a:latin typeface="Georgia" charset="0"/>
              </a:rPr>
              <a:t>decrease in orbital period  </a:t>
            </a:r>
            <a:r>
              <a:rPr lang="en-US" sz="2000" dirty="0" smtClean="0">
                <a:latin typeface="Georgia" charset="0"/>
              </a:rPr>
              <a:t>w/ Einstein’s GR for the decrease due to gravitational radiation (better than 1/3% accuracy).</a:t>
            </a:r>
          </a:p>
          <a:p>
            <a:pPr lvl="1">
              <a:buClr>
                <a:schemeClr val="bg2"/>
              </a:buClr>
            </a:pPr>
            <a:endParaRPr lang="en-US" sz="20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b="1" i="1" dirty="0" smtClean="0">
                <a:latin typeface="Georgia" charset="0"/>
              </a:rPr>
              <a:t>Gravitational </a:t>
            </a:r>
            <a:r>
              <a:rPr lang="en-US" sz="2400" b="1" i="1" dirty="0" err="1" smtClean="0">
                <a:latin typeface="Georgia" charset="0"/>
              </a:rPr>
              <a:t>Redshift</a:t>
            </a:r>
            <a:endParaRPr lang="en-US" sz="2400" b="1" i="1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>
                <a:latin typeface="Georgia" charset="0"/>
              </a:rPr>
              <a:t>1</a:t>
            </a:r>
            <a:r>
              <a:rPr lang="en-US" sz="2000" baseline="30000" dirty="0" smtClean="0">
                <a:latin typeface="Georgia" charset="0"/>
              </a:rPr>
              <a:t>st</a:t>
            </a:r>
            <a:r>
              <a:rPr lang="en-US" sz="2000" dirty="0" smtClean="0">
                <a:latin typeface="Georgia" charset="0"/>
              </a:rPr>
              <a:t> accurate tests by Pound &amp; </a:t>
            </a:r>
            <a:r>
              <a:rPr lang="en-US" sz="2000" dirty="0" err="1" smtClean="0">
                <a:latin typeface="Georgia" charset="0"/>
              </a:rPr>
              <a:t>Rebka</a:t>
            </a:r>
            <a:r>
              <a:rPr lang="en-US" sz="2000" dirty="0" smtClean="0">
                <a:latin typeface="Georgia" charset="0"/>
              </a:rPr>
              <a:t> (1960) and Pound &amp; Snider (1964)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>
                <a:latin typeface="Georgia" charset="0"/>
              </a:rPr>
              <a:t> Used Jefferson Physical Laboratory at Harvard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>
                <a:latin typeface="Georgia" charset="0"/>
              </a:rPr>
              <a:t> Confirmed prediction to accuracy of ~ 1%</a:t>
            </a:r>
            <a:endParaRPr lang="en-US" sz="2400" i="1" dirty="0" smtClean="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600" b="1" i="1" dirty="0" smtClean="0">
                <a:latin typeface="Georgia" charset="0"/>
              </a:rPr>
              <a:t>Geodetic effect…</a:t>
            </a:r>
            <a:endParaRPr lang="en-US" sz="3600" dirty="0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28600" y="1295400"/>
            <a:ext cx="8763000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Consider a gyroscope in orbit around a </a:t>
            </a:r>
            <a:r>
              <a:rPr lang="en-US" sz="2400" i="1" dirty="0" smtClean="0">
                <a:latin typeface="Georgia" charset="0"/>
              </a:rPr>
              <a:t>non-rotating</a:t>
            </a:r>
            <a:r>
              <a:rPr lang="en-US" sz="2400" dirty="0" smtClean="0">
                <a:latin typeface="Georgia" charset="0"/>
              </a:rPr>
              <a:t> spherical 	body of mass </a:t>
            </a:r>
            <a:r>
              <a:rPr lang="en-US" sz="2400" i="1" dirty="0" smtClean="0">
                <a:latin typeface="Georgia" charset="0"/>
              </a:rPr>
              <a:t>M </a:t>
            </a:r>
            <a:r>
              <a:rPr lang="en-US" sz="2400" dirty="0" smtClean="0">
                <a:latin typeface="Georgia" charset="0"/>
              </a:rPr>
              <a:t>(Schwarzschild geometry).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Circular </a:t>
            </a:r>
            <a:r>
              <a:rPr lang="en-US" sz="2400" i="1" dirty="0" smtClean="0">
                <a:latin typeface="Georgia" charset="0"/>
              </a:rPr>
              <a:t>geodesic</a:t>
            </a:r>
            <a:r>
              <a:rPr lang="en-US" sz="2400" dirty="0" smtClean="0">
                <a:latin typeface="Georgia" charset="0"/>
              </a:rPr>
              <a:t> of radius </a:t>
            </a:r>
            <a:r>
              <a:rPr lang="en-US" sz="2400" i="1" dirty="0" smtClean="0">
                <a:latin typeface="Georgia" charset="0"/>
              </a:rPr>
              <a:t>R.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 lvl="1">
              <a:buClr>
                <a:schemeClr val="bg2"/>
              </a:buClr>
            </a:pPr>
            <a:endParaRPr lang="en-US" sz="2400" i="1" dirty="0" smtClean="0">
              <a:latin typeface="Georgia" charset="0"/>
            </a:endParaRPr>
          </a:p>
          <a:p>
            <a:pPr algn="r">
              <a:buClr>
                <a:schemeClr val="bg2"/>
              </a:buClr>
            </a:pPr>
            <a:r>
              <a:rPr lang="en-US" sz="1200" dirty="0" smtClean="0">
                <a:latin typeface="Georgia" charset="0"/>
              </a:rPr>
              <a:t>James B. </a:t>
            </a:r>
            <a:r>
              <a:rPr lang="en-US" sz="1200" dirty="0" err="1" smtClean="0">
                <a:latin typeface="Georgia" charset="0"/>
              </a:rPr>
              <a:t>Hartle</a:t>
            </a:r>
            <a:r>
              <a:rPr lang="en-US" sz="1200" i="1" dirty="0" smtClean="0">
                <a:latin typeface="Georgia" charset="0"/>
              </a:rPr>
              <a:t>, Gravity: An Introduction to Einstein’s GR</a:t>
            </a:r>
            <a:r>
              <a:rPr lang="en-US" sz="1200" dirty="0" smtClean="0">
                <a:latin typeface="Georgia" charset="0"/>
              </a:rPr>
              <a:t>, </a:t>
            </a:r>
          </a:p>
          <a:p>
            <a:pPr algn="r">
              <a:buClr>
                <a:schemeClr val="bg2"/>
              </a:buClr>
            </a:pPr>
            <a:r>
              <a:rPr lang="en-US" sz="1200" dirty="0" smtClean="0">
                <a:latin typeface="Georgia" charset="0"/>
              </a:rPr>
              <a:t>1</a:t>
            </a:r>
            <a:r>
              <a:rPr lang="en-US" sz="1200" baseline="30000" dirty="0" smtClean="0">
                <a:latin typeface="Georgia" charset="0"/>
              </a:rPr>
              <a:t>st</a:t>
            </a:r>
            <a:r>
              <a:rPr lang="en-US" sz="1200" dirty="0" smtClean="0">
                <a:latin typeface="Georgia" charset="0"/>
              </a:rPr>
              <a:t> ed., </a:t>
            </a:r>
            <a:r>
              <a:rPr lang="en-US" sz="1200" dirty="0" err="1" smtClean="0">
                <a:latin typeface="Georgia" charset="0"/>
              </a:rPr>
              <a:t>pps</a:t>
            </a:r>
            <a:r>
              <a:rPr lang="en-US" sz="1200" dirty="0" smtClean="0">
                <a:latin typeface="Georgia" charset="0"/>
              </a:rPr>
              <a:t>. 296-308</a:t>
            </a:r>
            <a:endParaRPr lang="en-US" sz="2400" i="1" dirty="0" smtClean="0">
              <a:latin typeface="Georgia" charset="0"/>
            </a:endParaRPr>
          </a:p>
        </p:txBody>
      </p:sp>
      <p:pic>
        <p:nvPicPr>
          <p:cNvPr id="22" name="Picture 21" descr="GeodeticPrecession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19200" y="1956955"/>
            <a:ext cx="6342529" cy="490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143000" y="5334000"/>
            <a:ext cx="2743200" cy="1295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600" b="1" i="1" dirty="0" smtClean="0">
                <a:latin typeface="Georgia" charset="0"/>
              </a:rPr>
              <a:t>Geodetic effect…</a:t>
            </a:r>
            <a:endParaRPr lang="en-US" sz="3600" dirty="0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28600" y="1295400"/>
            <a:ext cx="8763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Gyroscope is described by a </a:t>
            </a:r>
            <a:r>
              <a:rPr lang="en-US" sz="2400" i="1" dirty="0" smtClean="0">
                <a:latin typeface="Georgia" charset="0"/>
              </a:rPr>
              <a:t>spin four-vector</a:t>
            </a: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i="1" dirty="0" smtClean="0">
                <a:latin typeface="Georgia" charset="0"/>
              </a:rPr>
              <a:t>Spin four-vector </a:t>
            </a:r>
            <a:r>
              <a:rPr lang="en-US" sz="2400" dirty="0" smtClean="0">
                <a:latin typeface="Georgia" charset="0"/>
              </a:rPr>
              <a:t>obeys the </a:t>
            </a:r>
            <a:r>
              <a:rPr lang="en-US" sz="2400" i="1" dirty="0" smtClean="0">
                <a:latin typeface="Georgia" charset="0"/>
              </a:rPr>
              <a:t>gyroscope equation</a:t>
            </a:r>
            <a:r>
              <a:rPr lang="en-US" sz="2400" dirty="0" smtClean="0">
                <a:latin typeface="Georgia" charset="0"/>
              </a:rPr>
              <a:t>.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i="1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One obtains a set of differential equations of the form..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 algn="r">
              <a:buClr>
                <a:schemeClr val="bg2"/>
              </a:buClr>
            </a:pPr>
            <a:endParaRPr lang="en-US" sz="1200" dirty="0" smtClean="0">
              <a:latin typeface="Georgia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81200" y="1905000"/>
            <a:ext cx="3505200" cy="5106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8600" y="5715000"/>
            <a:ext cx="87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where</a:t>
            </a:r>
            <a:endParaRPr lang="en-US" sz="2000" dirty="0">
              <a:latin typeface="Georgia"/>
              <a:cs typeface="Georgia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105400" y="5715000"/>
            <a:ext cx="2819400" cy="473256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295400" y="5486400"/>
            <a:ext cx="2387600" cy="3937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308100" y="6019800"/>
            <a:ext cx="2463800" cy="406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076450" y="3352800"/>
            <a:ext cx="3721100" cy="63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5000" y="5334000"/>
            <a:ext cx="3266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eorgia"/>
                <a:cs typeface="Georgia"/>
              </a:rPr>
              <a:t>http://einstein.stanford.edu/MISSION/mission1.html</a:t>
            </a:r>
            <a:endParaRPr lang="en-US" sz="1000" dirty="0">
              <a:latin typeface="Georgia"/>
              <a:cs typeface="Georgia"/>
            </a:endParaRPr>
          </a:p>
        </p:txBody>
      </p:sp>
      <p:pic>
        <p:nvPicPr>
          <p:cNvPr id="10" name="Picture 9" descr="GP-B Expt Dg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21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3200" y="5791200"/>
            <a:ext cx="2288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eorgia"/>
                <a:cs typeface="Georgia"/>
              </a:rPr>
              <a:t>http://</a:t>
            </a:r>
            <a:r>
              <a:rPr lang="en-US" sz="1000" dirty="0" err="1" smtClean="0">
                <a:latin typeface="Georgia"/>
                <a:cs typeface="Georgia"/>
              </a:rPr>
              <a:t>einstein.stanford.edu</a:t>
            </a:r>
            <a:r>
              <a:rPr lang="en-US" sz="1000" dirty="0" smtClean="0">
                <a:latin typeface="Georgia"/>
                <a:cs typeface="Georgia"/>
              </a:rPr>
              <a:t>/gallery/</a:t>
            </a:r>
            <a:endParaRPr lang="en-US" sz="1000" dirty="0">
              <a:latin typeface="Georgia"/>
              <a:cs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28600" y="1295400"/>
            <a:ext cx="8915400" cy="520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After time                     , gyro completes one orbit.</a:t>
            </a:r>
          </a:p>
          <a:p>
            <a:pPr lvl="1">
              <a:buClr>
                <a:schemeClr val="bg2"/>
              </a:buClr>
            </a:pPr>
            <a:endParaRPr lang="en-US" sz="2000" i="1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The angle between                            and                   , 		after one orbit is: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The geodetic precession rate (per year) is…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143000" y="4724400"/>
            <a:ext cx="76200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600" b="1" i="1" dirty="0" smtClean="0">
                <a:latin typeface="Georgia" charset="0"/>
              </a:rPr>
              <a:t>Geodetic effect…</a:t>
            </a:r>
            <a:endParaRPr lang="en-US" sz="36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24200" y="2038350"/>
            <a:ext cx="1879600" cy="37796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715000" y="2019300"/>
            <a:ext cx="1225378" cy="381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7200" y="2971800"/>
            <a:ext cx="5181599" cy="59269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987550" y="1377950"/>
            <a:ext cx="1352550" cy="34996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791200" y="3048000"/>
            <a:ext cx="1252330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5200" y="3048000"/>
            <a:ext cx="1601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(per orbit)</a:t>
            </a:r>
            <a:endParaRPr lang="en-US" sz="2400" dirty="0">
              <a:latin typeface="Georgia"/>
              <a:cs typeface="Georgia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1295400" y="4876800"/>
            <a:ext cx="4191000" cy="717796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6019800" y="5029200"/>
            <a:ext cx="2590800" cy="2711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05600" y="5334000"/>
            <a:ext cx="152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(per year)</a:t>
            </a:r>
            <a:endParaRPr lang="en-US" sz="2400" dirty="0">
              <a:latin typeface="Georgia"/>
              <a:cs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28600" y="1295400"/>
            <a:ext cx="8915400" cy="557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After time                     , gyro completes one orbit.</a:t>
            </a:r>
          </a:p>
          <a:p>
            <a:pPr lvl="1">
              <a:buClr>
                <a:schemeClr val="bg2"/>
              </a:buClr>
            </a:pPr>
            <a:endParaRPr lang="en-US" sz="2000" i="1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The angle between                            and                   , 		after one orbit is: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The geodetic precession rate (per year) is…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Equivalent to measuring the width of a human hair from 10ft!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143000" y="4724400"/>
            <a:ext cx="76200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600" b="1" i="1" dirty="0" smtClean="0">
                <a:latin typeface="Georgia" charset="0"/>
              </a:rPr>
              <a:t>Geodetic effect…</a:t>
            </a:r>
            <a:endParaRPr lang="en-US" sz="36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24200" y="2038350"/>
            <a:ext cx="1879600" cy="37796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715000" y="2019300"/>
            <a:ext cx="1225378" cy="381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7200" y="2971800"/>
            <a:ext cx="5181599" cy="59269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987550" y="1377950"/>
            <a:ext cx="1352550" cy="34996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791200" y="3048000"/>
            <a:ext cx="1252330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5200" y="3048000"/>
            <a:ext cx="1601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(per orbit)</a:t>
            </a:r>
            <a:endParaRPr lang="en-US" sz="2400" dirty="0">
              <a:latin typeface="Georgia"/>
              <a:cs typeface="Georgia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1295400" y="4876800"/>
            <a:ext cx="4191000" cy="717796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6019800" y="5029200"/>
            <a:ext cx="2590800" cy="2711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05600" y="5334000"/>
            <a:ext cx="152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(per year)</a:t>
            </a:r>
            <a:endParaRPr lang="en-US" sz="2400" dirty="0">
              <a:latin typeface="Georgia"/>
              <a:cs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28600" y="1295400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Consider a gyroscope in orbit around a </a:t>
            </a:r>
            <a:r>
              <a:rPr lang="en-US" sz="2400" i="1" dirty="0" smtClean="0">
                <a:latin typeface="Georgia" charset="0"/>
              </a:rPr>
              <a:t>rotating</a:t>
            </a:r>
            <a:r>
              <a:rPr lang="en-US" sz="2400" dirty="0" smtClean="0">
                <a:latin typeface="Georgia" charset="0"/>
              </a:rPr>
              <a:t> spherical 	body of mass </a:t>
            </a:r>
            <a:r>
              <a:rPr lang="en-US" sz="2400" i="1" dirty="0" smtClean="0">
                <a:latin typeface="Georgia" charset="0"/>
              </a:rPr>
              <a:t>M </a:t>
            </a:r>
            <a:r>
              <a:rPr lang="en-US" sz="2400" dirty="0" smtClean="0">
                <a:latin typeface="Georgia" charset="0"/>
              </a:rPr>
              <a:t>(weak-field Kerr geometry).</a:t>
            </a: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Gyroscope is described by 						a </a:t>
            </a:r>
            <a:r>
              <a:rPr lang="en-US" sz="2400" i="1" dirty="0" smtClean="0">
                <a:latin typeface="Georgia" charset="0"/>
              </a:rPr>
              <a:t>spin four-vector</a:t>
            </a:r>
            <a:r>
              <a:rPr lang="en-US" sz="2400" dirty="0" smtClean="0">
                <a:latin typeface="Georgia" charset="0"/>
              </a:rPr>
              <a:t>.</a:t>
            </a:r>
          </a:p>
          <a:p>
            <a:pPr>
              <a:buClr>
                <a:schemeClr val="bg2"/>
              </a:buClr>
            </a:pPr>
            <a:endParaRPr/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i="1" dirty="0" smtClean="0">
                <a:latin typeface="Georgia" charset="0"/>
              </a:rPr>
              <a:t> Spin four-vector </a:t>
            </a:r>
            <a:r>
              <a:rPr lang="en-US" sz="2400" dirty="0" smtClean="0">
                <a:latin typeface="Georgia" charset="0"/>
              </a:rPr>
              <a:t>obeys the						 </a:t>
            </a:r>
            <a:r>
              <a:rPr lang="en-US" sz="2400" i="1" dirty="0" smtClean="0">
                <a:latin typeface="Georgia" charset="0"/>
              </a:rPr>
              <a:t>gyroscope equation</a:t>
            </a:r>
            <a:r>
              <a:rPr lang="en-US" sz="2400" dirty="0" smtClean="0">
                <a:latin typeface="Georgia" charset="0"/>
              </a:rPr>
              <a:t>.</a:t>
            </a: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The </a:t>
            </a:r>
            <a:r>
              <a:rPr lang="en-US" sz="2400" i="1" dirty="0" smtClean="0">
                <a:latin typeface="Georgia" charset="0"/>
              </a:rPr>
              <a:t>frame-dragging 					</a:t>
            </a:r>
            <a:r>
              <a:rPr lang="en-US" sz="2400" dirty="0" smtClean="0">
                <a:latin typeface="Georgia" charset="0"/>
              </a:rPr>
              <a:t>precession rate is…</a:t>
            </a: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" y="5562600"/>
            <a:ext cx="43434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600" b="1" i="1" dirty="0" smtClean="0">
                <a:latin typeface="Georgia" charset="0"/>
              </a:rPr>
              <a:t>Frame-dragging effect…</a:t>
            </a:r>
            <a:endParaRPr lang="en-US" sz="36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5715000"/>
            <a:ext cx="4038600" cy="391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5715000"/>
            <a:ext cx="152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(per year)</a:t>
            </a:r>
            <a:endParaRPr lang="en-US" sz="2400" dirty="0">
              <a:latin typeface="Georgia"/>
              <a:cs typeface="Georgia"/>
            </a:endParaRPr>
          </a:p>
        </p:txBody>
      </p:sp>
      <p:pic>
        <p:nvPicPr>
          <p:cNvPr id="8" name="Picture 7" descr="spacetime-frame-dragg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133600"/>
            <a:ext cx="42672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5334000"/>
            <a:ext cx="3266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eorgia"/>
                <a:cs typeface="Georgia"/>
              </a:rPr>
              <a:t>http://einstein.stanford.edu/MISSION/mission1.html</a:t>
            </a:r>
            <a:endParaRPr lang="en-US" sz="1000" dirty="0">
              <a:latin typeface="Georgia"/>
              <a:cs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28600" y="1295400"/>
            <a:ext cx="8763000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Consider a gyroscope in orbit around a </a:t>
            </a:r>
            <a:r>
              <a:rPr lang="en-US" sz="2400" i="1" dirty="0" smtClean="0">
                <a:latin typeface="Georgia" charset="0"/>
              </a:rPr>
              <a:t>rotating</a:t>
            </a:r>
            <a:r>
              <a:rPr lang="en-US" sz="2400" dirty="0" smtClean="0">
                <a:latin typeface="Georgia" charset="0"/>
              </a:rPr>
              <a:t> spherical 	body of mass </a:t>
            </a:r>
            <a:r>
              <a:rPr lang="en-US" sz="2400" i="1" dirty="0" smtClean="0">
                <a:latin typeface="Georgia" charset="0"/>
              </a:rPr>
              <a:t>M </a:t>
            </a:r>
            <a:r>
              <a:rPr lang="en-US" sz="2400" dirty="0" smtClean="0">
                <a:latin typeface="Georgia" charset="0"/>
              </a:rPr>
              <a:t>(weak-field Kerr geometry).</a:t>
            </a: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Gyroscope is described by 						a </a:t>
            </a:r>
            <a:r>
              <a:rPr lang="en-US" sz="2400" i="1" dirty="0" smtClean="0">
                <a:latin typeface="Georgia" charset="0"/>
              </a:rPr>
              <a:t>spin four-vector</a:t>
            </a:r>
            <a:r>
              <a:rPr lang="en-US" sz="2400" dirty="0" smtClean="0">
                <a:latin typeface="Georgia" charset="0"/>
              </a:rPr>
              <a:t>.</a:t>
            </a:r>
          </a:p>
          <a:p>
            <a:pPr>
              <a:buClr>
                <a:schemeClr val="bg2"/>
              </a:buClr>
            </a:pPr>
            <a:endParaRPr/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i="1" dirty="0" smtClean="0">
                <a:latin typeface="Georgia" charset="0"/>
              </a:rPr>
              <a:t> Spin four-vector </a:t>
            </a:r>
            <a:r>
              <a:rPr lang="en-US" sz="2400" dirty="0" smtClean="0">
                <a:latin typeface="Georgia" charset="0"/>
              </a:rPr>
              <a:t>obeys the						 </a:t>
            </a:r>
            <a:r>
              <a:rPr lang="en-US" sz="2400" i="1" dirty="0" smtClean="0">
                <a:latin typeface="Georgia" charset="0"/>
              </a:rPr>
              <a:t>gyroscope equation</a:t>
            </a:r>
            <a:r>
              <a:rPr lang="en-US" sz="2400" dirty="0" smtClean="0">
                <a:latin typeface="Georgia" charset="0"/>
              </a:rPr>
              <a:t>.</a:t>
            </a: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The </a:t>
            </a:r>
            <a:r>
              <a:rPr lang="en-US" sz="2400" i="1" dirty="0" smtClean="0">
                <a:latin typeface="Georgia" charset="0"/>
              </a:rPr>
              <a:t>frame-dragging 					</a:t>
            </a:r>
            <a:r>
              <a:rPr lang="en-US" sz="2400" dirty="0" smtClean="0">
                <a:latin typeface="Georgia" charset="0"/>
              </a:rPr>
              <a:t>precession rate is…</a:t>
            </a: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</a:pPr>
            <a:endParaRPr lang="en-US" sz="24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~ 170 times</a:t>
            </a:r>
            <a:r>
              <a:rPr lang="en-US" sz="2400" i="1" dirty="0" smtClean="0">
                <a:latin typeface="Georgia" charset="0"/>
              </a:rPr>
              <a:t> smaller </a:t>
            </a:r>
            <a:r>
              <a:rPr lang="en-US" sz="2400" dirty="0" smtClean="0">
                <a:latin typeface="Georgia" charset="0"/>
              </a:rPr>
              <a:t>than the geodetic effect!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" y="5562600"/>
            <a:ext cx="43434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600" b="1" i="1" dirty="0" smtClean="0">
                <a:latin typeface="Georgia" charset="0"/>
              </a:rPr>
              <a:t>Frame-dragging effect…</a:t>
            </a:r>
            <a:endParaRPr lang="en-US" sz="36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5715000"/>
            <a:ext cx="4038600" cy="391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5715000"/>
            <a:ext cx="152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(per year)</a:t>
            </a:r>
            <a:endParaRPr lang="en-US" sz="2400" dirty="0">
              <a:latin typeface="Georgia"/>
              <a:cs typeface="Georgia"/>
            </a:endParaRPr>
          </a:p>
        </p:txBody>
      </p:sp>
      <p:pic>
        <p:nvPicPr>
          <p:cNvPr id="8" name="Picture 7" descr="spacetime-frame-dragg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133600"/>
            <a:ext cx="42672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5334000"/>
            <a:ext cx="3266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eorgia"/>
                <a:cs typeface="Georgia"/>
              </a:rPr>
              <a:t>http://einstein.stanford.edu/MISSION/mission1.html</a:t>
            </a:r>
            <a:endParaRPr lang="en-US" sz="1000" dirty="0">
              <a:latin typeface="Georgia"/>
              <a:cs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pPr eaLnBrk="1" hangingPunct="1"/>
            <a:r>
              <a:rPr lang="en-US" sz="3600" b="1" i="1" dirty="0" smtClean="0">
                <a:solidFill>
                  <a:schemeClr val="bg2"/>
                </a:solidFill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Gyroscopes in Einstein’s </a:t>
            </a:r>
            <a:r>
              <a:rPr lang="en-US" sz="3600" b="1" i="1" dirty="0" err="1" smtClean="0">
                <a:solidFill>
                  <a:schemeClr val="bg2"/>
                </a:solidFill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spacetime</a:t>
            </a:r>
            <a:endParaRPr lang="en-US" sz="3600" dirty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5105400"/>
            <a:ext cx="8991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800" dirty="0" smtClean="0">
                <a:latin typeface="Georgia"/>
                <a:ea typeface="ＭＳ Ｐゴシック" pitchFamily="1" charset="-128"/>
                <a:cs typeface="Georgia"/>
              </a:rPr>
              <a:t>According to Einstein’s GR…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/>
                <a:ea typeface="ＭＳ Ｐゴシック" pitchFamily="1" charset="-128"/>
                <a:cs typeface="Georgia"/>
              </a:rPr>
              <a:t>4D unification of space and time called </a:t>
            </a:r>
            <a:r>
              <a:rPr lang="en-US" sz="2400" i="1" dirty="0" err="1" smtClean="0">
                <a:latin typeface="Georgia"/>
                <a:ea typeface="ＭＳ Ｐゴシック" pitchFamily="1" charset="-128"/>
                <a:cs typeface="Georgia"/>
              </a:rPr>
              <a:t>spacetime</a:t>
            </a:r>
            <a:r>
              <a:rPr lang="en-US" sz="2400" dirty="0" smtClean="0">
                <a:latin typeface="Georgia"/>
                <a:ea typeface="ＭＳ Ｐゴシック" pitchFamily="1" charset="-128"/>
                <a:cs typeface="Georgia"/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/>
                <a:ea typeface="ＭＳ Ｐゴシック" pitchFamily="1" charset="-128"/>
                <a:cs typeface="Georgia"/>
              </a:rPr>
              <a:t>Gravity is NOT a force, but rather due to </a:t>
            </a:r>
            <a:r>
              <a:rPr lang="en-US" sz="2400" i="1" dirty="0" smtClean="0">
                <a:latin typeface="Georgia"/>
                <a:ea typeface="ＭＳ Ｐゴシック" pitchFamily="1" charset="-128"/>
                <a:cs typeface="Georgia"/>
              </a:rPr>
              <a:t>curved </a:t>
            </a:r>
            <a:r>
              <a:rPr lang="en-US" sz="2400" dirty="0" err="1" smtClean="0">
                <a:latin typeface="Georgia"/>
                <a:ea typeface="ＭＳ Ｐゴシック" pitchFamily="1" charset="-128"/>
                <a:cs typeface="Georgia"/>
              </a:rPr>
              <a:t>spacetime</a:t>
            </a:r>
            <a:r>
              <a:rPr lang="en-US" sz="2400" dirty="0" smtClean="0">
                <a:latin typeface="Georgia"/>
                <a:ea typeface="ＭＳ Ｐゴシック" pitchFamily="1" charset="-128"/>
                <a:cs typeface="Georgia"/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/>
                <a:ea typeface="ＭＳ Ｐゴシック" pitchFamily="1" charset="-128"/>
                <a:cs typeface="Georgia"/>
              </a:rPr>
              <a:t> Gyroscope spin axis </a:t>
            </a:r>
            <a:r>
              <a:rPr lang="en-US" sz="2400" i="1" dirty="0" err="1" smtClean="0">
                <a:latin typeface="Georgia"/>
                <a:ea typeface="ＭＳ Ｐゴシック" pitchFamily="1" charset="-128"/>
                <a:cs typeface="Georgia"/>
              </a:rPr>
              <a:t>precesses</a:t>
            </a:r>
            <a:r>
              <a:rPr lang="en-US" sz="2400" i="1" dirty="0" smtClean="0">
                <a:latin typeface="Georgia"/>
                <a:ea typeface="ＭＳ Ｐゴシック" pitchFamily="1" charset="-128"/>
                <a:cs typeface="Georgia"/>
              </a:rPr>
              <a:t>.</a:t>
            </a:r>
            <a:endParaRPr lang="en-US" dirty="0" smtClean="0">
              <a:latin typeface="Georgia"/>
              <a:ea typeface="ＭＳ Ｐゴシック" pitchFamily="1" charset="-128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029200"/>
            <a:ext cx="2264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eorgia"/>
                <a:cs typeface="Georgia"/>
              </a:rPr>
              <a:t>http://</a:t>
            </a:r>
            <a:r>
              <a:rPr lang="en-US" sz="1000" dirty="0" err="1" smtClean="0">
                <a:latin typeface="Georgia"/>
                <a:cs typeface="Georgia"/>
              </a:rPr>
              <a:t>einstein.stanford.edu</a:t>
            </a:r>
            <a:r>
              <a:rPr lang="en-US" sz="1000" dirty="0" smtClean="0">
                <a:latin typeface="Georgia"/>
                <a:cs typeface="Georgia"/>
              </a:rPr>
              <a:t>/Media/</a:t>
            </a:r>
            <a:endParaRPr lang="en-US" sz="1000" dirty="0">
              <a:latin typeface="Georgia"/>
              <a:cs typeface="Georgia"/>
            </a:endParaRPr>
          </a:p>
        </p:txBody>
      </p:sp>
      <p:pic>
        <p:nvPicPr>
          <p:cNvPr id="7" name="Einsteins_Universe_Anim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128586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371600"/>
          </a:xfrm>
        </p:spPr>
        <p:txBody>
          <a:bodyPr/>
          <a:lstStyle/>
          <a:p>
            <a:pPr eaLnBrk="1" hangingPunct="1"/>
            <a:r>
              <a:rPr lang="en-US" sz="3600" b="1" i="1" dirty="0" smtClean="0">
                <a:solidFill>
                  <a:schemeClr val="bg2"/>
                </a:solidFill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Gravity Probe B results…</a:t>
            </a:r>
            <a:endParaRPr lang="en-US" sz="3600" dirty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057400"/>
            <a:ext cx="8763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/>
                <a:ea typeface="ＭＳ Ｐゴシック" pitchFamily="1" charset="-128"/>
                <a:cs typeface="Georgia"/>
              </a:rPr>
              <a:t>On May 4, 2011, NASA publicly announces the results of Gravity Probe-B…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latin typeface="Georgia"/>
              <a:ea typeface="ＭＳ Ｐゴシック" pitchFamily="1" charset="-128"/>
              <a:cs typeface="Georgia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>
                <a:latin typeface="Georgia"/>
                <a:ea typeface="ＭＳ Ｐゴシック" pitchFamily="1" charset="-128"/>
                <a:cs typeface="Georgia"/>
              </a:rPr>
              <a:t>So, did the results of GP-B </a:t>
            </a:r>
            <a:r>
              <a:rPr lang="en-US" i="1" dirty="0" smtClean="0">
                <a:latin typeface="Georgia"/>
                <a:ea typeface="ＭＳ Ｐゴシック" pitchFamily="1" charset="-128"/>
                <a:cs typeface="Georgia"/>
              </a:rPr>
              <a:t>verify</a:t>
            </a:r>
            <a:r>
              <a:rPr lang="en-US" dirty="0" smtClean="0">
                <a:latin typeface="Georgia"/>
                <a:ea typeface="ＭＳ Ｐゴシック" pitchFamily="1" charset="-128"/>
                <a:cs typeface="Georgia"/>
              </a:rPr>
              <a:t> or </a:t>
            </a:r>
            <a:r>
              <a:rPr lang="en-US" i="1" dirty="0" smtClean="0">
                <a:latin typeface="Georgia"/>
                <a:ea typeface="ＭＳ Ｐゴシック" pitchFamily="1" charset="-128"/>
                <a:cs typeface="Georgia"/>
              </a:rPr>
              <a:t>refute</a:t>
            </a:r>
            <a:r>
              <a:rPr lang="en-US" dirty="0" smtClean="0">
                <a:latin typeface="Georgia"/>
                <a:ea typeface="ＭＳ Ｐゴシック" pitchFamily="1" charset="-128"/>
                <a:cs typeface="Georgia"/>
              </a:rPr>
              <a:t> Einstein’s theory of general relativity?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latin typeface="Georgia"/>
              <a:ea typeface="ＭＳ Ｐゴシック" pitchFamily="1" charset="-128"/>
              <a:cs typeface="Georgia"/>
            </a:endParaRP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2400" dirty="0" smtClean="0">
              <a:latin typeface="Georgia"/>
              <a:ea typeface="ＭＳ Ｐゴシック" pitchFamily="1" charset="-128"/>
              <a:cs typeface="Georgia"/>
            </a:endParaRP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dirty="0" smtClean="0">
              <a:latin typeface="Georgia"/>
              <a:ea typeface="ＭＳ Ｐゴシック" pitchFamily="1" charset="-128"/>
              <a:cs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371600"/>
          </a:xfrm>
        </p:spPr>
        <p:txBody>
          <a:bodyPr/>
          <a:lstStyle/>
          <a:p>
            <a:pPr eaLnBrk="1" hangingPunct="1"/>
            <a:r>
              <a:rPr lang="en-US" sz="3600" b="1" i="1" dirty="0" smtClean="0">
                <a:solidFill>
                  <a:schemeClr val="bg2"/>
                </a:solidFill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Gravity Probe B results…</a:t>
            </a:r>
            <a:endParaRPr lang="en-US" sz="3600" dirty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057400"/>
            <a:ext cx="8763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/>
                <a:ea typeface="ＭＳ Ｐゴシック" pitchFamily="1" charset="-128"/>
                <a:cs typeface="Georgia"/>
              </a:rPr>
              <a:t>On May 4, 2011, NASA publicly announces the results of Gravity Probe-B…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latin typeface="Georgia"/>
              <a:ea typeface="ＭＳ Ｐゴシック" pitchFamily="1" charset="-128"/>
              <a:cs typeface="Georgia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>
                <a:latin typeface="Georgia"/>
                <a:ea typeface="ＭＳ Ｐゴシック" pitchFamily="1" charset="-128"/>
                <a:cs typeface="Georgia"/>
              </a:rPr>
              <a:t>So, did the results of GP-B </a:t>
            </a:r>
            <a:r>
              <a:rPr lang="en-US" i="1" dirty="0" smtClean="0">
                <a:latin typeface="Georgia"/>
                <a:ea typeface="ＭＳ Ｐゴシック" pitchFamily="1" charset="-128"/>
                <a:cs typeface="Georgia"/>
              </a:rPr>
              <a:t>verify</a:t>
            </a:r>
            <a:r>
              <a:rPr lang="en-US" dirty="0" smtClean="0">
                <a:latin typeface="Georgia"/>
                <a:ea typeface="ＭＳ Ｐゴシック" pitchFamily="1" charset="-128"/>
                <a:cs typeface="Georgia"/>
              </a:rPr>
              <a:t> or </a:t>
            </a:r>
            <a:r>
              <a:rPr lang="en-US" i="1" dirty="0" smtClean="0">
                <a:latin typeface="Georgia"/>
                <a:ea typeface="ＭＳ Ｐゴシック" pitchFamily="1" charset="-128"/>
                <a:cs typeface="Georgia"/>
              </a:rPr>
              <a:t>refute</a:t>
            </a:r>
            <a:r>
              <a:rPr lang="en-US" dirty="0" smtClean="0">
                <a:latin typeface="Georgia"/>
                <a:ea typeface="ＭＳ Ｐゴシック" pitchFamily="1" charset="-128"/>
                <a:cs typeface="Georgia"/>
              </a:rPr>
              <a:t> Einstein’s theory of general relativity?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latin typeface="Georgia"/>
              <a:ea typeface="ＭＳ Ｐゴシック" pitchFamily="1" charset="-128"/>
              <a:cs typeface="Georgia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/>
                <a:ea typeface="ＭＳ Ｐゴシック" pitchFamily="1" charset="-128"/>
                <a:cs typeface="Georgia"/>
              </a:rPr>
              <a:t>Professor Bill </a:t>
            </a:r>
            <a:r>
              <a:rPr lang="en-US" dirty="0" err="1" smtClean="0">
                <a:latin typeface="Georgia"/>
                <a:ea typeface="ＭＳ Ｐゴシック" pitchFamily="1" charset="-128"/>
                <a:cs typeface="Georgia"/>
              </a:rPr>
              <a:t>Tiernan</a:t>
            </a:r>
            <a:r>
              <a:rPr lang="en-US" dirty="0" smtClean="0">
                <a:latin typeface="Georgia"/>
                <a:ea typeface="ＭＳ Ｐゴシック" pitchFamily="1" charset="-128"/>
                <a:cs typeface="Georgia"/>
              </a:rPr>
              <a:t> will tell us next week!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2400" dirty="0" smtClean="0">
              <a:latin typeface="Georgia"/>
              <a:ea typeface="ＭＳ Ｐゴシック" pitchFamily="1" charset="-128"/>
              <a:cs typeface="Georgia"/>
            </a:endParaRP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dirty="0" smtClean="0">
              <a:latin typeface="Georgia"/>
              <a:ea typeface="ＭＳ Ｐゴシック" pitchFamily="1" charset="-128"/>
              <a:cs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sz="4000" b="1" i="1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Einstein</a:t>
            </a:r>
            <a:r>
              <a:rPr lang="en-US" sz="4000" b="1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field </a:t>
            </a:r>
            <a:r>
              <a:rPr lang="en-US" sz="4000" b="1" i="1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e</a:t>
            </a:r>
            <a:r>
              <a:rPr lang="en-US" sz="4000" b="1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quations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1524000" y="4724400"/>
            <a:ext cx="5114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06" name="Rectangle 7"/>
          <p:cNvSpPr>
            <a:spLocks noChangeArrowheads="1"/>
          </p:cNvSpPr>
          <p:nvPr/>
        </p:nvSpPr>
        <p:spPr bwMode="auto">
          <a:xfrm>
            <a:off x="381000" y="4419600"/>
            <a:ext cx="8763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pitchFamily="1" charset="2"/>
              <a:buChar char="§"/>
            </a:pPr>
            <a:r>
              <a:rPr lang="en-US" sz="2800" dirty="0">
                <a:latin typeface="Georgia" pitchFamily="1" charset="0"/>
              </a:rPr>
              <a:t>Subscripts label elements of each</a:t>
            </a:r>
            <a:r>
              <a:rPr lang="en-US" sz="2800" dirty="0" smtClean="0">
                <a:latin typeface="Georgia" pitchFamily="1" charset="0"/>
              </a:rPr>
              <a:t> tensor</a:t>
            </a:r>
          </a:p>
          <a:p>
            <a:pPr>
              <a:buClr>
                <a:schemeClr val="bg2"/>
              </a:buClr>
              <a:buFont typeface="Wingdings" pitchFamily="1" charset="2"/>
              <a:buChar char="§"/>
            </a:pPr>
            <a:endParaRPr lang="en-US" sz="2800" dirty="0">
              <a:latin typeface="Georgia" pitchFamily="1" charset="0"/>
            </a:endParaRPr>
          </a:p>
          <a:p>
            <a:pPr>
              <a:buClr>
                <a:schemeClr val="bg2"/>
              </a:buClr>
              <a:buFont typeface="Wingdings" pitchFamily="1" charset="2"/>
              <a:buChar char="§"/>
            </a:pPr>
            <a:r>
              <a:rPr lang="en-US" sz="2800" dirty="0" smtClean="0">
                <a:latin typeface="Georgia" pitchFamily="1" charset="0"/>
              </a:rPr>
              <a:t>          encodes </a:t>
            </a:r>
            <a:r>
              <a:rPr lang="en-US" sz="2800" dirty="0">
                <a:latin typeface="Georgia" pitchFamily="1" charset="0"/>
              </a:rPr>
              <a:t>the geometry of </a:t>
            </a:r>
            <a:r>
              <a:rPr lang="en-US" sz="2800" dirty="0" err="1">
                <a:latin typeface="Georgia" pitchFamily="1" charset="0"/>
              </a:rPr>
              <a:t>spacetime</a:t>
            </a:r>
            <a:endParaRPr lang="en-US" sz="2800" dirty="0">
              <a:latin typeface="Georgia" pitchFamily="1" charset="0"/>
            </a:endParaRPr>
          </a:p>
          <a:p>
            <a:pPr>
              <a:buClr>
                <a:schemeClr val="bg2"/>
              </a:buClr>
              <a:buFont typeface="Wingdings" pitchFamily="1" charset="2"/>
              <a:buChar char="§"/>
            </a:pPr>
            <a:endParaRPr lang="en-US" sz="2800" dirty="0">
              <a:latin typeface="Georgia" pitchFamily="1" charset="0"/>
              <a:sym typeface="Symbol" pitchFamily="1" charset="2"/>
            </a:endParaRPr>
          </a:p>
          <a:p>
            <a:pPr>
              <a:buClr>
                <a:schemeClr val="bg2"/>
              </a:buClr>
              <a:buFont typeface="Wingdings" pitchFamily="1" charset="2"/>
              <a:buChar char="§"/>
            </a:pPr>
            <a:r>
              <a:rPr lang="en-US" sz="2800" dirty="0">
                <a:latin typeface="Georgia" pitchFamily="1" charset="0"/>
                <a:sym typeface="Symbol" pitchFamily="1" charset="2"/>
              </a:rPr>
              <a:t>   10 second-order, non-linear differential equations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71600" y="1447800"/>
            <a:ext cx="5651500" cy="939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2362200"/>
            <a:ext cx="8483600" cy="647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914400" y="3200400"/>
            <a:ext cx="7124700" cy="584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14400" y="5410200"/>
            <a:ext cx="622300" cy="35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noFill/>
        </p:spPr>
        <p:txBody>
          <a:bodyPr/>
          <a:lstStyle/>
          <a:p>
            <a:r>
              <a:rPr lang="en-US" b="1" i="1" dirty="0">
                <a:latin typeface="Georgia" charset="0"/>
                <a:ea typeface="ＭＳ Ｐゴシック" charset="-128"/>
                <a:cs typeface="ＭＳ Ｐゴシック" charset="-128"/>
              </a:rPr>
              <a:t>Outline…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1029"/>
          <p:cNvSpPr>
            <a:spLocks noChangeArrowheads="1"/>
          </p:cNvSpPr>
          <p:nvPr/>
        </p:nvSpPr>
        <p:spPr bwMode="auto">
          <a:xfrm>
            <a:off x="228600" y="1524000"/>
            <a:ext cx="8686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 smtClean="0">
                <a:latin typeface="Georgia" charset="0"/>
              </a:rPr>
              <a:t> Newtonian Gravitation</a:t>
            </a:r>
            <a:endParaRPr lang="en-US" sz="2400" i="1" dirty="0" smtClean="0">
              <a:latin typeface="Georgia" charset="0"/>
            </a:endParaRPr>
          </a:p>
          <a:p>
            <a:pPr lvl="2"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Gyroscopes in Newtonian Space</a:t>
            </a:r>
          </a:p>
          <a:p>
            <a:pPr lvl="2"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Shortcomings of Newtonian Gravity</a:t>
            </a:r>
          </a:p>
          <a:p>
            <a:pPr lvl="1">
              <a:buClr>
                <a:schemeClr val="bg2"/>
              </a:buClr>
            </a:pPr>
            <a:endParaRPr lang="en-US" sz="2800" dirty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 smtClean="0">
                <a:latin typeface="Georgia" charset="0"/>
              </a:rPr>
              <a:t> Einstein’s General Relativity (GR)</a:t>
            </a:r>
            <a:endParaRPr lang="en-US" sz="2400" dirty="0" smtClean="0">
              <a:latin typeface="Georgia" charset="0"/>
            </a:endParaRPr>
          </a:p>
          <a:p>
            <a:pPr lvl="2"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Inertial </a:t>
            </a:r>
            <a:r>
              <a:rPr lang="en-US" sz="2400" dirty="0" err="1" smtClean="0">
                <a:latin typeface="Georgia" charset="0"/>
              </a:rPr>
              <a:t>vs</a:t>
            </a:r>
            <a:r>
              <a:rPr lang="en-US" sz="2400" dirty="0" smtClean="0">
                <a:latin typeface="Georgia" charset="0"/>
              </a:rPr>
              <a:t> gravitational mass</a:t>
            </a:r>
          </a:p>
          <a:p>
            <a:pPr lvl="2"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Principal of equivalence</a:t>
            </a:r>
          </a:p>
          <a:p>
            <a:pPr lvl="2"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Tests of GR</a:t>
            </a:r>
          </a:p>
          <a:p>
            <a:pPr lvl="1">
              <a:buClr>
                <a:schemeClr val="bg2"/>
              </a:buClr>
            </a:pPr>
            <a:endParaRPr lang="en-US" sz="2800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 smtClean="0">
                <a:latin typeface="Georgia" charset="0"/>
              </a:rPr>
              <a:t> Gyroscopes in Einstein’s </a:t>
            </a:r>
            <a:r>
              <a:rPr lang="en-US" sz="2800" dirty="0" err="1" smtClean="0">
                <a:latin typeface="Georgia" charset="0"/>
              </a:rPr>
              <a:t>Spacetime</a:t>
            </a:r>
            <a:endParaRPr lang="en-US" sz="2800" dirty="0" smtClean="0">
              <a:latin typeface="Georgia" charset="0"/>
            </a:endParaRPr>
          </a:p>
          <a:p>
            <a:pPr lvl="2"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Geodetic effect</a:t>
            </a:r>
          </a:p>
          <a:p>
            <a:pPr lvl="2"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 charset="0"/>
              </a:rPr>
              <a:t> Frame-dragging (</a:t>
            </a:r>
            <a:r>
              <a:rPr lang="en-US" sz="2400" dirty="0" err="1" smtClean="0">
                <a:latin typeface="Georgia" charset="0"/>
              </a:rPr>
              <a:t>Lense-Thirring</a:t>
            </a:r>
            <a:r>
              <a:rPr lang="en-US" sz="2400" dirty="0" smtClean="0">
                <a:latin typeface="Georgia" charset="0"/>
              </a:rPr>
              <a:t>) effect</a:t>
            </a:r>
            <a:endParaRPr lang="en-US" sz="2400" dirty="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i="1" smtClean="0">
                <a:solidFill>
                  <a:schemeClr val="bg2"/>
                </a:solidFill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Galileo Galilei</a:t>
            </a:r>
            <a:endParaRPr lang="en-US" sz="4000" smtClean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800600"/>
            <a:ext cx="5638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800" i="1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ALL objects fall at the same rate!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2000" smtClean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Test: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Book and paper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2 spherical balls of different masses</a:t>
            </a:r>
            <a:endParaRPr lang="en-US" sz="2000" smtClean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64516" name="Picture 9" descr="galile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7563" y="1406525"/>
            <a:ext cx="3048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ClipArt Placeholder 11" descr="galileo1.jpg"/>
          <p:cNvPicPr>
            <a:picLocks noGrp="1" noChangeAspect="1"/>
          </p:cNvPicPr>
          <p:nvPr>
            <p:ph type="clipArt" sz="half" idx="1"/>
          </p:nvPr>
        </p:nvPicPr>
        <p:blipFill>
          <a:blip r:embed="rId4"/>
          <a:srcRect l="-5078" r="-5078"/>
          <a:stretch>
            <a:fillRect/>
          </a:stretch>
        </p:blipFill>
        <p:spPr>
          <a:xfrm>
            <a:off x="990600" y="1600200"/>
            <a:ext cx="3087688" cy="2971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i="1">
                <a:solidFill>
                  <a:schemeClr val="bg2"/>
                </a:solidFill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Newton’s Universal Law of Gravitation</a:t>
            </a:r>
            <a:endParaRPr lang="en-US" sz="400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26628" name="Picture 3" descr="Newton-painti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34050" y="1143000"/>
            <a:ext cx="3078163" cy="3352800"/>
          </a:xfrm>
        </p:spPr>
      </p:pic>
      <p:sp>
        <p:nvSpPr>
          <p:cNvPr id="2662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3962400"/>
            <a:ext cx="40386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2800" b="1" i="1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800" b="1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Successes:</a:t>
            </a:r>
            <a:endParaRPr lang="en-US" sz="2800" dirty="0" smtClean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8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  Described the motion of massive bodies…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8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	       …on earth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8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          …in the heavens</a:t>
            </a:r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838200" y="4953000"/>
            <a:ext cx="35814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1" name="Picture 7" descr="for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44196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33450" y="5143500"/>
            <a:ext cx="3340100" cy="96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 b="1" i="1" dirty="0" smtClean="0">
                <a:solidFill>
                  <a:schemeClr val="bg2"/>
                </a:solidFill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Gyroscopes in Newtonian space</a:t>
            </a:r>
            <a:endParaRPr lang="en-US" sz="3600" dirty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029200"/>
            <a:ext cx="87630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800" dirty="0" smtClean="0">
                <a:latin typeface="Georgia"/>
                <a:ea typeface="ＭＳ Ｐゴシック" pitchFamily="1" charset="-128"/>
                <a:cs typeface="Georgia"/>
              </a:rPr>
              <a:t>According to Newton…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/>
                <a:ea typeface="ＭＳ Ｐゴシック" pitchFamily="1" charset="-128"/>
                <a:cs typeface="Georgia"/>
              </a:rPr>
              <a:t>Single </a:t>
            </a:r>
            <a:r>
              <a:rPr lang="en-US" sz="2400" i="1" dirty="0" smtClean="0">
                <a:latin typeface="Georgia"/>
                <a:ea typeface="ＭＳ Ｐゴシック" pitchFamily="1" charset="-128"/>
                <a:cs typeface="Georgia"/>
              </a:rPr>
              <a:t>absolute</a:t>
            </a:r>
            <a:r>
              <a:rPr lang="en-US" sz="2400" dirty="0" smtClean="0">
                <a:latin typeface="Georgia"/>
                <a:ea typeface="ＭＳ Ｐゴシック" pitchFamily="1" charset="-128"/>
                <a:cs typeface="Georgia"/>
              </a:rPr>
              <a:t> time for all inertial observers.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/>
                <a:ea typeface="ＭＳ Ｐゴシック" pitchFamily="1" charset="-128"/>
                <a:cs typeface="Georgia"/>
              </a:rPr>
              <a:t>Gravity</a:t>
            </a:r>
            <a:r>
              <a:rPr lang="en-US" sz="2400" i="1" dirty="0" smtClean="0">
                <a:latin typeface="Georgia"/>
                <a:ea typeface="ＭＳ Ｐゴシック" pitchFamily="1" charset="-128"/>
                <a:cs typeface="Georgia"/>
              </a:rPr>
              <a:t> is </a:t>
            </a:r>
            <a:r>
              <a:rPr lang="en-US" sz="2400" dirty="0" smtClean="0">
                <a:latin typeface="Georgia"/>
                <a:ea typeface="ＭＳ Ｐゴシック" pitchFamily="1" charset="-128"/>
                <a:cs typeface="Georgia"/>
              </a:rPr>
              <a:t>a force.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charset="2"/>
              <a:buChar char="§"/>
            </a:pPr>
            <a:r>
              <a:rPr lang="en-US" sz="2400" dirty="0" smtClean="0">
                <a:latin typeface="Georgia"/>
                <a:ea typeface="ＭＳ Ｐゴシック" pitchFamily="1" charset="-128"/>
                <a:cs typeface="Georgia"/>
              </a:rPr>
              <a:t>Gyroscope spin axis remains </a:t>
            </a:r>
            <a:r>
              <a:rPr lang="en-US" sz="2400" i="1" dirty="0" smtClean="0">
                <a:latin typeface="Georgia"/>
                <a:ea typeface="ＭＳ Ｐゴシック" pitchFamily="1" charset="-128"/>
                <a:cs typeface="Georgia"/>
              </a:rPr>
              <a:t>fixed.</a:t>
            </a:r>
            <a:endParaRPr lang="en-US" dirty="0" smtClean="0">
              <a:latin typeface="Georgia"/>
              <a:ea typeface="ＭＳ Ｐゴシック" pitchFamily="1" charset="-128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5029200"/>
            <a:ext cx="2264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eorgia"/>
                <a:cs typeface="Georgia"/>
              </a:rPr>
              <a:t>http://</a:t>
            </a:r>
            <a:r>
              <a:rPr lang="en-US" sz="1000" dirty="0" err="1" smtClean="0">
                <a:latin typeface="Georgia"/>
                <a:cs typeface="Georgia"/>
              </a:rPr>
              <a:t>einstein.stanford.edu</a:t>
            </a:r>
            <a:r>
              <a:rPr lang="en-US" sz="1000" dirty="0" smtClean="0">
                <a:latin typeface="Georgia"/>
                <a:cs typeface="Georgia"/>
              </a:rPr>
              <a:t>/Media/</a:t>
            </a:r>
            <a:endParaRPr lang="en-US" sz="1000" dirty="0">
              <a:latin typeface="Georgia"/>
              <a:cs typeface="Georgia"/>
            </a:endParaRPr>
          </a:p>
        </p:txBody>
      </p:sp>
      <p:pic>
        <p:nvPicPr>
          <p:cNvPr id="7" name="Newtons_Universe_Anim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1214422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4953000" y="1295400"/>
            <a:ext cx="4190999" cy="448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2800" b="1" i="1" u="sng" dirty="0" smtClean="0">
              <a:solidFill>
                <a:schemeClr val="tx2"/>
              </a:solidFill>
              <a:latin typeface="Georgia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</a:pPr>
            <a:endParaRPr lang="en-US" sz="2800" dirty="0" smtClean="0">
              <a:latin typeface="Georgia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latin typeface="Georgia" charset="0"/>
              </a:rPr>
              <a:t> “</a:t>
            </a:r>
            <a:r>
              <a:rPr lang="en-US" sz="2800" dirty="0">
                <a:latin typeface="Georgia" charset="0"/>
              </a:rPr>
              <a:t>Action at </a:t>
            </a:r>
            <a:r>
              <a:rPr lang="en-US" sz="2800" dirty="0" smtClean="0">
                <a:latin typeface="Georgia" charset="0"/>
              </a:rPr>
              <a:t>a distance”?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sz="2800" dirty="0" smtClean="0">
              <a:latin typeface="Georgia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latin typeface="Georgia" charset="0"/>
              </a:rPr>
              <a:t> Infinite propagation 	speed?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</a:pPr>
            <a:endParaRPr lang="en-US" sz="2800" dirty="0" smtClean="0">
              <a:latin typeface="Georgia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latin typeface="Georgia" charset="0"/>
              </a:rPr>
              <a:t>  Mercury’s perihelion 	precession?</a:t>
            </a:r>
            <a:endParaRPr lang="en-US" sz="2800" dirty="0">
              <a:latin typeface="Georgia" charset="0"/>
            </a:endParaRPr>
          </a:p>
        </p:txBody>
      </p:sp>
      <p:pic>
        <p:nvPicPr>
          <p:cNvPr id="173059" name="Picture 3" descr="for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4419600" cy="2542134"/>
          </a:xfrm>
          <a:prstGeom prst="rect">
            <a:avLst/>
          </a:prstGeom>
          <a:noFill/>
        </p:spPr>
      </p:pic>
      <p:pic>
        <p:nvPicPr>
          <p:cNvPr id="173060" name="Picture 4" descr="mercu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38600"/>
            <a:ext cx="45720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0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1219200"/>
          </a:xfrm>
        </p:spPr>
        <p:txBody>
          <a:bodyPr/>
          <a:lstStyle/>
          <a:p>
            <a:r>
              <a:rPr lang="en-US" sz="3200" i="1" dirty="0" smtClean="0">
                <a:latin typeface="Georgia" charset="0"/>
              </a:rPr>
              <a:t>Shortcomings of Newton’s Universal Law of 					       Gravitation…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i="1">
                <a:latin typeface="Georgia" pitchFamily="1" charset="0"/>
              </a:rPr>
              <a:t>Inertial vs. Gravitational Mass</a:t>
            </a:r>
            <a:endParaRPr lang="en-US" sz="4000" u="sng">
              <a:latin typeface="Georgia" pitchFamily="1" charset="0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57200" y="1600200"/>
            <a:ext cx="5638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1" charset="2"/>
              <a:buChar char="n"/>
            </a:pPr>
            <a:r>
              <a:rPr lang="en-US" sz="2800" dirty="0">
                <a:latin typeface="Georgia" pitchFamily="1" charset="0"/>
              </a:rPr>
              <a:t>   Newton’s</a:t>
            </a:r>
            <a:r>
              <a:rPr lang="en-US" sz="2800" dirty="0" smtClean="0">
                <a:latin typeface="Georgia" pitchFamily="1" charset="0"/>
              </a:rPr>
              <a:t> 2</a:t>
            </a:r>
            <a:r>
              <a:rPr lang="en-US" sz="2800" baseline="30000" dirty="0" smtClean="0">
                <a:latin typeface="Georgia" pitchFamily="1" charset="0"/>
              </a:rPr>
              <a:t>nd</a:t>
            </a:r>
            <a:r>
              <a:rPr lang="en-US" sz="2800" dirty="0">
                <a:latin typeface="Georgia" pitchFamily="1" charset="0"/>
              </a:rPr>
              <a:t>Law       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1" charset="2"/>
              <a:buChar char="n"/>
            </a:pPr>
            <a:r>
              <a:rPr lang="en-US" sz="2800" dirty="0">
                <a:latin typeface="Georgia" pitchFamily="1" charset="0"/>
              </a:rPr>
              <a:t>   Newton’s Law of Gravitation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1" charset="2"/>
              <a:buChar char="n"/>
            </a:pPr>
            <a:r>
              <a:rPr lang="en-US" sz="2800" dirty="0">
                <a:latin typeface="Georgia" pitchFamily="1" charset="0"/>
              </a:rPr>
              <a:t>   Force due to Electric field</a:t>
            </a:r>
          </a:p>
        </p:txBody>
      </p:sp>
      <p:pic>
        <p:nvPicPr>
          <p:cNvPr id="52233" name="Picture 12" descr="ch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76600"/>
            <a:ext cx="40386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3" descr="ma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76600"/>
            <a:ext cx="40386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715000" y="1447800"/>
            <a:ext cx="2324100" cy="5334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121400" y="2032000"/>
            <a:ext cx="1981200" cy="5842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172200" y="2667000"/>
            <a:ext cx="1663700" cy="5461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81000" y="5715000"/>
            <a:ext cx="2012950" cy="862693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876800" y="5715000"/>
            <a:ext cx="1975069" cy="83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609600" y="2895600"/>
            <a:ext cx="723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1" charset="2"/>
              <a:buNone/>
            </a:pPr>
            <a:r>
              <a:rPr lang="en-US" sz="2800" dirty="0" smtClean="0">
                <a:latin typeface="Georgia" pitchFamily="1" charset="0"/>
              </a:rPr>
              <a:t>The </a:t>
            </a:r>
            <a:r>
              <a:rPr lang="en-US" sz="2800" i="1" dirty="0" smtClean="0">
                <a:latin typeface="Georgia" pitchFamily="1" charset="0"/>
              </a:rPr>
              <a:t>Principle of </a:t>
            </a:r>
            <a:r>
              <a:rPr lang="en-US" sz="2800" i="1" dirty="0">
                <a:latin typeface="Georgia" pitchFamily="1" charset="0"/>
              </a:rPr>
              <a:t>Equivalence</a:t>
            </a:r>
            <a:r>
              <a:rPr lang="en-US" sz="2800" dirty="0" smtClean="0">
                <a:latin typeface="Georgia" pitchFamily="1" charset="0"/>
              </a:rPr>
              <a:t>is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1" charset="2"/>
              <a:buNone/>
            </a:pPr>
            <a:endParaRPr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1" charset="2"/>
              <a:buNone/>
            </a:pPr>
            <a:endParaRPr lang="en-US" sz="2800" dirty="0" smtClean="0">
              <a:latin typeface="Georgia" pitchFamily="1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1" charset="2"/>
              <a:buNone/>
            </a:pPr>
            <a:endParaRPr lang="en-US" sz="2800" dirty="0" smtClean="0">
              <a:solidFill>
                <a:schemeClr val="tx2"/>
              </a:solidFill>
              <a:latin typeface="Georgia" pitchFamily="1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1" charset="2"/>
              <a:buNone/>
            </a:pPr>
            <a:r>
              <a:rPr lang="en-US" sz="2800" dirty="0" smtClean="0">
                <a:solidFill>
                  <a:schemeClr val="tx2"/>
                </a:solidFill>
                <a:latin typeface="Georgia" pitchFamily="1" charset="0"/>
              </a:rPr>
              <a:t>All massive objects </a:t>
            </a:r>
            <a:r>
              <a:rPr lang="en-US" sz="2800" i="1" dirty="0" smtClean="0">
                <a:solidFill>
                  <a:schemeClr val="tx2"/>
                </a:solidFill>
                <a:latin typeface="Georgia" pitchFamily="1" charset="0"/>
              </a:rPr>
              <a:t>‘fall’</a:t>
            </a:r>
            <a:r>
              <a:rPr lang="en-US" sz="2800" dirty="0" smtClean="0">
                <a:solidFill>
                  <a:schemeClr val="tx2"/>
                </a:solidFill>
                <a:latin typeface="Georgia" pitchFamily="1" charset="0"/>
              </a:rPr>
              <a:t> at the same rate.</a:t>
            </a:r>
            <a:endParaRPr lang="en-US" sz="2800" dirty="0">
              <a:latin typeface="Georgia" pitchFamily="1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362200" y="3733800"/>
            <a:ext cx="2209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371600"/>
          </a:xfrm>
          <a:noFill/>
        </p:spPr>
        <p:txBody>
          <a:bodyPr/>
          <a:lstStyle/>
          <a:p>
            <a:pPr eaLnBrk="1" hangingPunct="1"/>
            <a:r>
              <a:rPr lang="en-US" sz="3600" b="1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Inertial </a:t>
            </a:r>
            <a:r>
              <a:rPr lang="en-US" sz="3600" b="1" i="1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vs. Gravitational Mass</a:t>
            </a:r>
            <a:endParaRPr lang="en-US" sz="4000" u="sng" dirty="0">
              <a:latin typeface="Georgi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214422"/>
            <a:ext cx="5943600" cy="1581150"/>
          </a:xfrm>
        </p:spPr>
        <p:txBody>
          <a:bodyPr/>
          <a:lstStyle/>
          <a:p>
            <a:pPr eaLnBrk="1" hangingPunct="1"/>
            <a:r>
              <a:rPr lang="en-US" sz="2800" dirty="0" err="1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Eötvös</a:t>
            </a:r>
            <a:r>
              <a:rPr lang="en-US" sz="28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experiment verified        </a:t>
            </a:r>
          </a:p>
          <a:p>
            <a:pPr eaLnBrk="1" hangingPunct="1">
              <a:buFont typeface="Wingdings" pitchFamily="1" charset="2"/>
              <a:buNone/>
            </a:pPr>
            <a:r>
              <a:rPr lang="en-US" sz="28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	that </a:t>
            </a:r>
            <a:r>
              <a:rPr lang="en-US" sz="28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8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m</a:t>
            </a:r>
            <a:r>
              <a:rPr lang="en-US" sz="2800" i="1" baseline="-250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i </a:t>
            </a:r>
            <a:r>
              <a:rPr lang="en-US" sz="2800" i="1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= m</a:t>
            </a:r>
            <a:r>
              <a:rPr lang="en-US" sz="2800" i="1" baseline="-250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g</a:t>
            </a:r>
            <a:r>
              <a:rPr lang="en-US" sz="2800" i="1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800" dirty="0" smtClean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to </a:t>
            </a:r>
            <a:r>
              <a:rPr lang="en-US" sz="28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1 part in 10</a:t>
            </a:r>
            <a:r>
              <a:rPr lang="en-US" sz="2800" baseline="300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12 </a:t>
            </a:r>
            <a:r>
              <a:rPr lang="en-US" sz="2800" dirty="0">
                <a:latin typeface="Georgia" pitchFamily="1" charset="0"/>
                <a:ea typeface="ＭＳ Ｐゴシック" pitchFamily="1" charset="-128"/>
                <a:cs typeface="ＭＳ Ｐゴシック" pitchFamily="1" charset="-128"/>
              </a:rPr>
              <a:t>!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676400" y="1905000"/>
          <a:ext cx="1524000" cy="685800"/>
        </p:xfrm>
        <a:graphic>
          <a:graphicData uri="http://schemas.openxmlformats.org/presentationml/2006/ole">
            <p:oleObj spid="_x0000_s131074" name="Equation" r:id="rId5" imgW="0" imgH="0" progId="">
              <p:embed/>
            </p:oleObj>
          </a:graphicData>
        </a:graphic>
      </p:graphicFrame>
      <p:pic>
        <p:nvPicPr>
          <p:cNvPr id="50183" name="Picture 10" descr="u2l3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1219200"/>
            <a:ext cx="2362200" cy="321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590800" y="3886200"/>
            <a:ext cx="1752600" cy="6849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13814</TotalTime>
  <Words>795</Words>
  <Application>Microsoft Macintosh PowerPoint</Application>
  <PresentationFormat>Overhead</PresentationFormat>
  <Paragraphs>276</Paragraphs>
  <Slides>27</Slides>
  <Notes>26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Pixel</vt:lpstr>
      <vt:lpstr>Equation</vt:lpstr>
      <vt:lpstr>Using Gyroscopes to Probe Einstein’s Spacetime: the Theory Behind Gravity Probe B</vt:lpstr>
      <vt:lpstr>Slide 2</vt:lpstr>
      <vt:lpstr>Outline…</vt:lpstr>
      <vt:lpstr>Galileo Galilei</vt:lpstr>
      <vt:lpstr>Newton’s Universal Law of Gravitation</vt:lpstr>
      <vt:lpstr>Gyroscopes in Newtonian space</vt:lpstr>
      <vt:lpstr>Shortcomings of Newton’s Universal Law of             Gravitation…</vt:lpstr>
      <vt:lpstr>Slide 8</vt:lpstr>
      <vt:lpstr>Inertial vs. Gravitational Mass</vt:lpstr>
      <vt:lpstr>Principle of Equivalence</vt:lpstr>
      <vt:lpstr>Principle of Equivalence </vt:lpstr>
      <vt:lpstr>In 1916, Einstein publishes his general theory of relativity </vt:lpstr>
      <vt:lpstr>Line element in 4D curved space</vt:lpstr>
      <vt:lpstr>When forced to summarize the general theory of relativity in one sentence; time and space and gravity have no separate existence from matter.                                              - A. Einstein</vt:lpstr>
      <vt:lpstr>Tests of GR: ‘Extra’ precession of Mercury’s perihelion </vt:lpstr>
      <vt:lpstr>Tests of GR: Deflection of starlight by the Sun </vt:lpstr>
      <vt:lpstr>Additional Tests of GR:  </vt:lpstr>
      <vt:lpstr>Geodetic effect…</vt:lpstr>
      <vt:lpstr>Geodetic effect…</vt:lpstr>
      <vt:lpstr>Geodetic effect…</vt:lpstr>
      <vt:lpstr>Geodetic effect…</vt:lpstr>
      <vt:lpstr>Frame-dragging effect…</vt:lpstr>
      <vt:lpstr>Frame-dragging effect…</vt:lpstr>
      <vt:lpstr>Gyroscopes in Einstein’s spacetime</vt:lpstr>
      <vt:lpstr>Gravity Probe B results…</vt:lpstr>
      <vt:lpstr>Gravity Probe B results…</vt:lpstr>
      <vt:lpstr>Einstein field equations</vt:lpstr>
    </vt:vector>
  </TitlesOfParts>
  <Company>Chad Middleton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Cosmology, Inflation, &amp; Compact Extra Dimensions</dc:title>
  <cp:lastModifiedBy>Joe McGraw</cp:lastModifiedBy>
  <cp:revision>69</cp:revision>
  <dcterms:created xsi:type="dcterms:W3CDTF">2012-02-23T17:09:21Z</dcterms:created>
  <dcterms:modified xsi:type="dcterms:W3CDTF">2012-02-23T19:13:08Z</dcterms:modified>
</cp:coreProperties>
</file>