
<file path=[Content_Types].xml><?xml version="1.0" encoding="utf-8"?>
<Types xmlns="http://schemas.openxmlformats.org/package/2006/content-types">
  <Override PartName="/ppt/slideLayouts/slideLayout12.xml" ContentType="application/vnd.openxmlformats-officedocument.presentationml.slideLayout+xml"/>
  <Override PartName="/ppt/embeddings/Microsoft_Equation34.bin" ContentType="application/vnd.openxmlformats-officedocument.oleObject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Microsoft_Equation30.bin" ContentType="application/vnd.openxmlformats-officedocument.oleObject"/>
  <Override PartName="/ppt/embeddings/Microsoft_Equation38.bin" ContentType="application/vnd.openxmlformats-officedocument.oleObject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embeddings/Microsoft_Equation24.bin" ContentType="application/vnd.openxmlformats-officedocument.oleObject"/>
  <Override PartName="/ppt/embeddings/Microsoft_Equation20.bin" ContentType="application/vnd.openxmlformats-officedocument.oleObject"/>
  <Override PartName="/ppt/embeddings/Microsoft_Equation8.bin" ContentType="application/vnd.openxmlformats-officedocument.oleObject"/>
  <Override PartName="/ppt/embeddings/Microsoft_Equation4.bin" ContentType="application/vnd.openxmlformats-officedocument.oleObject"/>
  <Override PartName="/ppt/embeddings/Microsoft_Equation27.bin" ContentType="application/vnd.openxmlformats-officedocument.oleObject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13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7.bin" ContentType="application/vnd.openxmlformats-officedocument.oleObject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notesSlides/notesSlide4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42.bin" ContentType="application/vnd.openxmlformats-officedocument.oleObject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slideLayouts/slideLayout13.xml" ContentType="application/vnd.openxmlformats-officedocument.presentationml.slideLayout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embeddings/Microsoft_Equation35.bin" ContentType="application/vnd.openxmlformats-officedocument.oleObject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Microsoft_Equation31.bin" ContentType="application/vnd.openxmlformats-officedocument.oleObject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embeddings/Microsoft_Equation39.bin" ContentType="application/vnd.openxmlformats-officedocument.oleObject"/>
  <Override PartName="/ppt/embeddings/Microsoft_Equation25.bin" ContentType="application/vnd.openxmlformats-officedocument.oleObject"/>
  <Override PartName="/ppt/embeddings/Microsoft_Equation21.bin" ContentType="application/vnd.openxmlformats-officedocument.oleObject"/>
  <Override PartName="/ppt/embeddings/Microsoft_Equation9.bin" ContentType="application/vnd.openxmlformats-officedocument.oleObject"/>
  <Override PartName="/ppt/embeddings/Microsoft_Equation5.bin" ContentType="application/vnd.openxmlformats-officedocument.oleObject"/>
  <Override PartName="/ppt/embeddings/Microsoft_Equation1.bin" ContentType="application/vnd.openxmlformats-officedocument.oleObject"/>
  <Override PartName="/ppt/embeddings/Microsoft_Equation28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Default Extension="bin" ContentType="application/vnd.openxmlformats-officedocument.presentationml.printerSettings"/>
  <Default Extension="wmf" ContentType="image/x-wmf"/>
  <Override PartName="/ppt/notesSlides/notesSlide40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viewProps.xml" ContentType="application/vnd.openxmlformats-officedocument.presentationml.viewProps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docProps/app.xml" ContentType="application/vnd.openxmlformats-officedocument.extended-properties+xml"/>
  <Override PartName="/ppt/notesSlides/notesSlide37.xml" ContentType="application/vnd.openxmlformats-officedocument.presentationml.notes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Default Extension="png" ContentType="image/png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Microsoft_Equation43.bin" ContentType="application/vnd.openxmlformats-officedocument.oleObject"/>
  <Override PartName="/ppt/slideLayouts/slideLayout14.xml" ContentType="application/vnd.openxmlformats-officedocument.presentationml.slideLayout+xml"/>
  <Override PartName="/ppt/slides/slide34.xml" ContentType="application/vnd.openxmlformats-officedocument.presentationml.slide+xml"/>
  <Default Extension="jpeg" ContentType="image/jpeg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embeddings/Microsoft_Equation32.bin" ContentType="application/vnd.openxmlformats-officedocument.oleObject"/>
  <Override PartName="/ppt/embeddings/Microsoft_Equation22.bin" ContentType="application/vnd.openxmlformats-officedocument.oleObject"/>
  <Override PartName="/ppt/embeddings/Microsoft_Equation36.bin" ContentType="application/vnd.openxmlformats-officedocument.oleObject"/>
  <Override PartName="/ppt/embeddings/Microsoft_Equation6.bin" ContentType="application/vnd.openxmlformats-officedocument.oleObject"/>
  <Override PartName="/ppt/embeddings/Microsoft_Equation2.bin" ContentType="application/vnd.openxmlformats-officedocument.oleObject"/>
  <Override PartName="/ppt/presProps.xml" ContentType="application/vnd.openxmlformats-officedocument.presentationml.presProps+xml"/>
  <Override PartName="/ppt/embeddings/Microsoft_Equation29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19.bin" ContentType="application/vnd.openxmlformats-officedocument.oleObject"/>
  <Override PartName="/ppt/slideLayouts/slideLayout1.xml" ContentType="application/vnd.openxmlformats-officedocument.presentationml.slideLayout+xml"/>
  <Override PartName="/ppt/embeddings/Microsoft_Equation11.bin" ContentType="application/vnd.openxmlformats-officedocument.oleObject"/>
  <Override PartName="/ppt/embeddings/Microsoft_Equation15.bin" ContentType="application/vnd.openxmlformats-officedocument.oleObject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Default Extension="xml" ContentType="application/xml"/>
  <Override PartName="/ppt/notesSlides/notesSlide9.xml" ContentType="application/vnd.openxmlformats-officedocument.presentationml.notesSlide+xml"/>
  <Override PartName="/ppt/theme/theme2.xml" ContentType="application/vnd.openxmlformats-officedocument.theme+xml"/>
  <Default Extension="pict" ContentType="image/pict"/>
  <Override PartName="/ppt/notesSlides/notesSlide45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42.xml" ContentType="application/vnd.openxmlformats-officedocument.presentationml.slide+xml"/>
  <Override PartName="/ppt/embeddings/Microsoft_Equation44.bin" ContentType="application/vnd.openxmlformats-officedocument.oleObject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Microsoft_Equation40.bin" ContentType="application/vnd.openxmlformats-officedocument.oleObject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Microsoft_Equation33.bin" ContentType="application/vnd.openxmlformats-officedocument.oleObject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embeddings/Microsoft_Equation37.bin" ContentType="application/vnd.openxmlformats-officedocument.oleObject"/>
  <Override PartName="/ppt/embeddings/Microsoft_Equation23.bin" ContentType="application/vnd.openxmlformats-officedocument.oleObject"/>
  <Override PartName="/ppt/embeddings/Microsoft_Equation7.bin" ContentType="application/vnd.openxmlformats-officedocument.oleObject"/>
  <Override PartName="/ppt/embeddings/Microsoft_Equation26.bin" ContentType="application/vnd.openxmlformats-officedocument.oleObject"/>
  <Override PartName="/ppt/embeddings/Microsoft_Equation3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embeddings/Microsoft_Equation16.bin" ContentType="application/vnd.openxmlformats-officedocument.oleObject"/>
  <Override PartName="/ppt/embeddings/Microsoft_Equation12.bin" ContentType="application/vnd.openxmlformats-officedocument.oleObject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43.xml" ContentType="application/vnd.openxmlformats-officedocument.presentationml.slide+xml"/>
  <Override PartName="/ppt/embeddings/Microsoft_Equation45.bin" ContentType="application/vnd.openxmlformats-officedocument.oleObject"/>
  <Override PartName="/ppt/notesSlides/notesSlide2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Microsoft_Equation41.bin" ContentType="application/vnd.openxmlformats-officedocument.oleObject"/>
  <Override PartName="/ppt/slides/slide36.xml" ContentType="application/vnd.openxmlformats-officedocument.presentationml.slid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8" r:id="rId1"/>
  </p:sldMasterIdLst>
  <p:notesMasterIdLst>
    <p:notesMasterId r:id="rId47"/>
  </p:notesMasterIdLst>
  <p:sldIdLst>
    <p:sldId id="266" r:id="rId2"/>
    <p:sldId id="347" r:id="rId3"/>
    <p:sldId id="345" r:id="rId4"/>
    <p:sldId id="390" r:id="rId5"/>
    <p:sldId id="391" r:id="rId6"/>
    <p:sldId id="387" r:id="rId7"/>
    <p:sldId id="342" r:id="rId8"/>
    <p:sldId id="388" r:id="rId9"/>
    <p:sldId id="340" r:id="rId10"/>
    <p:sldId id="313" r:id="rId11"/>
    <p:sldId id="349" r:id="rId12"/>
    <p:sldId id="352" r:id="rId13"/>
    <p:sldId id="389" r:id="rId14"/>
    <p:sldId id="383" r:id="rId15"/>
    <p:sldId id="366" r:id="rId16"/>
    <p:sldId id="398" r:id="rId17"/>
    <p:sldId id="386" r:id="rId18"/>
    <p:sldId id="384" r:id="rId19"/>
    <p:sldId id="393" r:id="rId20"/>
    <p:sldId id="399" r:id="rId21"/>
    <p:sldId id="400" r:id="rId22"/>
    <p:sldId id="395" r:id="rId23"/>
    <p:sldId id="396" r:id="rId24"/>
    <p:sldId id="394" r:id="rId25"/>
    <p:sldId id="397" r:id="rId26"/>
    <p:sldId id="309" r:id="rId27"/>
    <p:sldId id="356" r:id="rId28"/>
    <p:sldId id="361" r:id="rId29"/>
    <p:sldId id="327" r:id="rId30"/>
    <p:sldId id="362" r:id="rId31"/>
    <p:sldId id="335" r:id="rId32"/>
    <p:sldId id="369" r:id="rId33"/>
    <p:sldId id="370" r:id="rId34"/>
    <p:sldId id="371" r:id="rId35"/>
    <p:sldId id="372" r:id="rId36"/>
    <p:sldId id="373" r:id="rId37"/>
    <p:sldId id="374" r:id="rId38"/>
    <p:sldId id="382" r:id="rId39"/>
    <p:sldId id="375" r:id="rId40"/>
    <p:sldId id="376" r:id="rId41"/>
    <p:sldId id="377" r:id="rId42"/>
    <p:sldId id="378" r:id="rId43"/>
    <p:sldId id="379" r:id="rId44"/>
    <p:sldId id="380" r:id="rId45"/>
    <p:sldId id="381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311" autoAdjust="0"/>
    <p:restoredTop sz="94627" autoAdjust="0"/>
  </p:normalViewPr>
  <p:slideViewPr>
    <p:cSldViewPr>
      <p:cViewPr>
        <p:scale>
          <a:sx n="100" d="100"/>
          <a:sy n="100" d="100"/>
        </p:scale>
        <p:origin x="-1240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80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Relationship Id="rId2" Type="http://schemas.openxmlformats.org/officeDocument/2006/relationships/image" Target="../media/image35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Relationship Id="rId2" Type="http://schemas.openxmlformats.org/officeDocument/2006/relationships/image" Target="../media/image38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40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Relationship Id="rId2" Type="http://schemas.openxmlformats.org/officeDocument/2006/relationships/image" Target="../media/image42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Relationship Id="rId2" Type="http://schemas.openxmlformats.org/officeDocument/2006/relationships/image" Target="../media/image50.pict"/><Relationship Id="rId3" Type="http://schemas.openxmlformats.org/officeDocument/2006/relationships/image" Target="../media/image51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Relationship Id="rId2" Type="http://schemas.openxmlformats.org/officeDocument/2006/relationships/image" Target="../media/image54.pict"/><Relationship Id="rId3" Type="http://schemas.openxmlformats.org/officeDocument/2006/relationships/image" Target="../media/image55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Relationship Id="rId2" Type="http://schemas.openxmlformats.org/officeDocument/2006/relationships/image" Target="../media/image58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Relationship Id="rId2" Type="http://schemas.openxmlformats.org/officeDocument/2006/relationships/image" Target="../media/image7.pict"/><Relationship Id="rId3" Type="http://schemas.openxmlformats.org/officeDocument/2006/relationships/image" Target="../media/image8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ict"/><Relationship Id="rId2" Type="http://schemas.openxmlformats.org/officeDocument/2006/relationships/image" Target="../media/image61.pict"/><Relationship Id="rId3" Type="http://schemas.openxmlformats.org/officeDocument/2006/relationships/image" Target="../media/image25.pict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ict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ict"/><Relationship Id="rId2" Type="http://schemas.openxmlformats.org/officeDocument/2006/relationships/image" Target="../media/image2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pict"/><Relationship Id="rId3" Type="http://schemas.openxmlformats.org/officeDocument/2006/relationships/image" Target="../media/image24.pict"/><Relationship Id="rId4" Type="http://schemas.openxmlformats.org/officeDocument/2006/relationships/image" Target="../media/image25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1CA4E9-58D5-ED44-8DB8-D38B81825A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71E71-60EE-9F4A-8DB0-0C682D0CDFD6}" type="slidenum">
              <a:rPr lang="en-US"/>
              <a:pPr/>
              <a:t>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30ACC-385A-5743-A50B-4AA0191B424C}" type="slidenum">
              <a:rPr lang="en-US"/>
              <a:pPr/>
              <a:t>10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EC9ED-04D7-8B42-957E-9851B59E77E8}" type="slidenum">
              <a:rPr lang="en-US"/>
              <a:pPr/>
              <a:t>11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10BA4-9655-D741-932E-983DFF77D53F}" type="slidenum">
              <a:rPr lang="en-US"/>
              <a:pPr/>
              <a:t>12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89E6B-DD46-7949-9908-A54588588443}" type="slidenum">
              <a:rPr lang="en-US"/>
              <a:pPr/>
              <a:t>13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BD3C4-B6B5-ED4D-BC70-207373E3CEAE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9E85C-B7D3-EC4C-A6D8-B0A9BBB37456}" type="slidenum">
              <a:rPr lang="en-US"/>
              <a:pPr/>
              <a:t>15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C630B-4402-DA4F-A04D-53882FE2EE7A}" type="slidenum">
              <a:rPr lang="en-US"/>
              <a:pPr/>
              <a:t>16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5BE4B-16B8-AF4B-8288-5F99CC026E4E}" type="slidenum">
              <a:rPr lang="en-US"/>
              <a:pPr/>
              <a:t>17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08402-C64F-4646-98A9-70A2246EB24F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68EFA-AEEE-464E-9FB4-620EE347DBBC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19</a:t>
            </a:fld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2FC0B-C38D-F34D-8FFB-B7F537F43D5C}" type="slidenum">
              <a:rPr lang="en-US"/>
              <a:pPr/>
              <a:t>2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CF58D-2C6B-9C4E-8817-3D6AD8928E43}" type="slidenum">
              <a:rPr lang="en-US"/>
              <a:pPr/>
              <a:t>20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CF58D-2C6B-9C4E-8817-3D6AD8928E43}" type="slidenum">
              <a:rPr lang="en-US"/>
              <a:pPr/>
              <a:t>21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08402-C64F-4646-98A9-70A2246EB24F}" type="slidenum">
              <a:rPr lang="en-US"/>
              <a:pPr/>
              <a:t>22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08402-C64F-4646-98A9-70A2246EB24F}" type="slidenum">
              <a:rPr lang="en-US"/>
              <a:pPr/>
              <a:t>23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82D50-288A-0849-8196-3CCB4C3062DF}" type="slidenum">
              <a:rPr lang="en-US"/>
              <a:pPr/>
              <a:t>24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82D50-288A-0849-8196-3CCB4C3062DF}" type="slidenum">
              <a:rPr lang="en-US"/>
              <a:pPr/>
              <a:t>25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DD3D1-0D8E-D841-9A8B-5DFEF04FB4CF}" type="slidenum">
              <a:rPr lang="en-US"/>
              <a:pPr/>
              <a:t>26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3F83B-40ED-FF4F-8446-CDAE5A2F63DB}" type="slidenum">
              <a:rPr lang="en-US"/>
              <a:pPr/>
              <a:t>27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26697-7BA6-6D43-A08E-35E7C8391769}" type="slidenum">
              <a:rPr lang="en-US"/>
              <a:pPr/>
              <a:t>28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852EA-0B46-C040-A2DA-43EF80678BB2}" type="slidenum">
              <a:rPr lang="en-US"/>
              <a:pPr/>
              <a:t>29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8B52B-DA64-584D-B051-83DF173BB7B2}" type="slidenum">
              <a:rPr lang="en-US"/>
              <a:pPr/>
              <a:t>3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Successes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883C0-3F9F-1F43-B7C8-5620E756AA65}" type="slidenum">
              <a:rPr lang="en-US"/>
              <a:pPr/>
              <a:t>30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420C5-078D-2F49-B050-1B768BB981C2}" type="slidenum">
              <a:rPr lang="en-US"/>
              <a:pPr/>
              <a:t>31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DCE9A-897A-254D-877E-2DD0601D2A87}" type="slidenum">
              <a:rPr lang="en-US"/>
              <a:pPr/>
              <a:t>32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9FFDB-6483-B24A-A87D-8BDE569E2774}" type="slidenum">
              <a:rPr lang="en-US"/>
              <a:pPr/>
              <a:t>33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C8C76-FAC2-4C4B-83EE-82CB6F824D77}" type="slidenum">
              <a:rPr lang="en-US"/>
              <a:pPr/>
              <a:t>34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DAB53-573F-9345-818A-4C5043E73FB5}" type="slidenum">
              <a:rPr lang="en-US"/>
              <a:pPr/>
              <a:t>35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4F761-478F-894E-99AC-64AFEBBDD8F8}" type="slidenum">
              <a:rPr lang="en-US"/>
              <a:pPr/>
              <a:t>36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228FF-2465-184A-8491-BAF1E84F469F}" type="slidenum">
              <a:rPr lang="en-US"/>
              <a:pPr/>
              <a:t>37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BE97A-1C64-C644-BAA5-077DCD10198D}" type="slidenum">
              <a:rPr lang="en-US"/>
              <a:pPr/>
              <a:t>38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F222D-AB90-8841-9F42-18BDB2EAACD3}" type="slidenum">
              <a:rPr lang="en-US"/>
              <a:pPr/>
              <a:t>39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7EB1C-1598-7B45-BF42-5FFFCBEDB6EB}" type="slidenum">
              <a:rPr lang="en-US">
                <a:latin typeface="Arial" pitchFamily="-112" charset="0"/>
              </a:rPr>
              <a:pPr/>
              <a:t>4</a:t>
            </a:fld>
            <a:endParaRPr lang="en-US">
              <a:latin typeface="Arial" pitchFamily="-112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Successes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75A53-F7AE-3344-97E8-00EC1F86D214}" type="slidenum">
              <a:rPr lang="en-US"/>
              <a:pPr/>
              <a:t>40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D89F9-4F70-B143-BCB6-B4CDB41E56BE}" type="slidenum">
              <a:rPr lang="en-US"/>
              <a:pPr/>
              <a:t>41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C264B-C7CD-E143-A370-D24BE34F69E7}" type="slidenum">
              <a:rPr lang="en-US"/>
              <a:pPr/>
              <a:t>42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2E9E3-790B-0646-8DE6-070EFD0AC62D}" type="slidenum">
              <a:rPr lang="en-US"/>
              <a:pPr/>
              <a:t>43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84C00-F3F1-2644-8DD7-6F5F93AB9E10}" type="slidenum">
              <a:rPr lang="en-US"/>
              <a:pPr/>
              <a:t>44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E0A30-7474-A243-8435-B1E9151E850D}" type="slidenum">
              <a:rPr lang="en-US"/>
              <a:pPr/>
              <a:t>45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CEFB6-9C91-C844-8599-BD80107A1205}" type="slidenum">
              <a:rPr lang="en-US"/>
              <a:pPr/>
              <a:t>5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CD56A-EF05-104F-A45D-CC2F9862FE4A}" type="slidenum">
              <a:rPr lang="en-US"/>
              <a:pPr/>
              <a:t>6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C92BE-7C44-964D-BB68-CBB270E1928E}" type="slidenum">
              <a:rPr lang="en-US"/>
              <a:pPr/>
              <a:t>7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58EDB-AD17-9849-85AC-93A18C7A2672}" type="slidenum">
              <a:rPr lang="en-US"/>
              <a:pPr/>
              <a:t>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CF58D-2C6B-9C4E-8817-3D6AD8928E43}" type="slidenum">
              <a:rPr lang="en-US"/>
              <a:pPr/>
              <a:t>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728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728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grpSp>
          <p:nvGrpSpPr>
            <p:cNvPr id="9728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728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8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8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8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729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9729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729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729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85DB1C-4D8E-C342-938E-839212BE0A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72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3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69B37E-BC34-2440-91B0-18CB4EFAF5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D9E600-D47A-FA49-A0C2-AAD300C1C6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F3BFF6C-BED8-4B44-949C-DA05137513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F9746D9-D467-FB4A-84F5-CA0233D5FC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10DAD30-2C0D-A34F-8AB3-1F712FD985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AFE504-720C-2E4B-AE0B-0C78145A48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212BE1-B49D-484F-B682-CA5F05E8FC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550004-68CC-1B4D-AA01-E98F01D2F5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94AFC-7C6E-6D42-92BF-A55BB20FDE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C0899C-387F-2A46-91EF-CCBA92C963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C3E9DB-7874-C74B-9DD1-5CFA3882EA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40D152-69A0-1E47-8AE4-34F6CE921E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A13E75-9B95-CE43-A6BA-62DD7F40B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fld id="{5FC081B4-1098-914D-B499-4005437DC65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9627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oleObject" Target="../embeddings/Microsoft_Equation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6" Type="http://schemas.openxmlformats.org/officeDocument/2006/relationships/oleObject" Target="../embeddings/Microsoft_Equation11.bin"/><Relationship Id="rId7" Type="http://schemas.openxmlformats.org/officeDocument/2006/relationships/oleObject" Target="../embeddings/Microsoft_Equation1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quation17.bin"/><Relationship Id="rId5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Equation18.bin"/><Relationship Id="rId5" Type="http://schemas.openxmlformats.org/officeDocument/2006/relationships/oleObject" Target="../embeddings/Microsoft_Equation19.bin"/><Relationship Id="rId6" Type="http://schemas.openxmlformats.org/officeDocument/2006/relationships/oleObject" Target="../embeddings/Microsoft_Equation20.bin"/><Relationship Id="rId7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quation2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22.bin"/><Relationship Id="rId5" Type="http://schemas.openxmlformats.org/officeDocument/2006/relationships/oleObject" Target="../embeddings/Microsoft_Equation2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7.jpeg"/><Relationship Id="rId5" Type="http://schemas.openxmlformats.org/officeDocument/2006/relationships/oleObject" Target="../embeddings/Microsoft_Equation2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25.bin"/><Relationship Id="rId5" Type="http://schemas.openxmlformats.org/officeDocument/2006/relationships/oleObject" Target="../embeddings/Microsoft_Equation2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quation27.bin"/><Relationship Id="rId5" Type="http://schemas.openxmlformats.org/officeDocument/2006/relationships/oleObject" Target="../embeddings/Microsoft_Equation2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29.bin"/><Relationship Id="rId5" Type="http://schemas.openxmlformats.org/officeDocument/2006/relationships/oleObject" Target="../embeddings/Microsoft_Equation30.bin"/><Relationship Id="rId6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jpe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Microsoft_Equation31.bin"/><Relationship Id="rId5" Type="http://schemas.openxmlformats.org/officeDocument/2006/relationships/oleObject" Target="../embeddings/Microsoft_Equation32.bin"/><Relationship Id="rId6" Type="http://schemas.openxmlformats.org/officeDocument/2006/relationships/oleObject" Target="../embeddings/Microsoft_Equation33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Microsoft_Equation34.bin"/><Relationship Id="rId5" Type="http://schemas.openxmlformats.org/officeDocument/2006/relationships/oleObject" Target="../embeddings/Microsoft_Equation35.bin"/><Relationship Id="rId6" Type="http://schemas.openxmlformats.org/officeDocument/2006/relationships/oleObject" Target="../embeddings/Microsoft_Equation3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Microsoft_Equation37.bin"/><Relationship Id="rId5" Type="http://schemas.openxmlformats.org/officeDocument/2006/relationships/oleObject" Target="../embeddings/Microsoft_Equation3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Microsoft_Equation3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Microsoft_Equation40.bin"/><Relationship Id="rId5" Type="http://schemas.openxmlformats.org/officeDocument/2006/relationships/oleObject" Target="../embeddings/Microsoft_Equation41.bin"/><Relationship Id="rId6" Type="http://schemas.openxmlformats.org/officeDocument/2006/relationships/oleObject" Target="../embeddings/Microsoft_Equation4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Microsoft_Equation43.bin"/><Relationship Id="rId5" Type="http://schemas.openxmlformats.org/officeDocument/2006/relationships/image" Target="../media/image63.jpeg"/><Relationship Id="rId6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Microsoft_Equation44.bin"/><Relationship Id="rId5" Type="http://schemas.openxmlformats.org/officeDocument/2006/relationships/oleObject" Target="../embeddings/Microsoft_Equation45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7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jpeg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371600"/>
          </a:xfrm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latin typeface="Georgia" charset="0"/>
              </a:rPr>
              <a:t>Solutions of FRW </a:t>
            </a:r>
            <a:r>
              <a:rPr lang="en-US" dirty="0" smtClean="0">
                <a:latin typeface="Georgia" charset="0"/>
              </a:rPr>
              <a:t>Cosmology and Inflationary Theory</a:t>
            </a:r>
            <a:endParaRPr lang="en-US" dirty="0">
              <a:latin typeface="Georgia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72440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  <a:p>
            <a:pPr marL="533400" indent="-533400" algn="ctr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  <a:p>
            <a:pPr marL="533400" indent="-533400" algn="ctr">
              <a:lnSpc>
                <a:spcPct val="90000"/>
              </a:lnSpc>
              <a:buFont typeface="Wingdings" charset="2"/>
              <a:buNone/>
            </a:pPr>
            <a:r>
              <a:rPr lang="en-US" dirty="0">
                <a:latin typeface="Georgia" charset="0"/>
              </a:rPr>
              <a:t>Chad A. </a:t>
            </a:r>
            <a:r>
              <a:rPr lang="en-US" dirty="0" smtClean="0">
                <a:latin typeface="Georgia" charset="0"/>
              </a:rPr>
              <a:t>Middleton</a:t>
            </a:r>
          </a:p>
          <a:p>
            <a:pPr marL="533400" indent="-533400" algn="ctr">
              <a:lnSpc>
                <a:spcPct val="90000"/>
              </a:lnSpc>
              <a:buFont typeface="Wingdings" charset="2"/>
              <a:buNone/>
            </a:pPr>
            <a:r>
              <a:rPr lang="en-US" dirty="0" smtClean="0">
                <a:latin typeface="Georgia" charset="0"/>
              </a:rPr>
              <a:t>Mesa </a:t>
            </a:r>
            <a:r>
              <a:rPr lang="en-US" dirty="0">
                <a:latin typeface="Georgia" charset="0"/>
              </a:rPr>
              <a:t>State </a:t>
            </a:r>
            <a:r>
              <a:rPr lang="en-US" dirty="0" smtClean="0">
                <a:latin typeface="Georgia" charset="0"/>
              </a:rPr>
              <a:t>College</a:t>
            </a:r>
          </a:p>
          <a:p>
            <a:pPr marL="533400" indent="-533400" algn="ctr">
              <a:lnSpc>
                <a:spcPct val="90000"/>
              </a:lnSpc>
              <a:buNone/>
            </a:pPr>
            <a:r>
              <a:rPr lang="en-US" dirty="0" smtClean="0">
                <a:latin typeface="Georgia" charset="0"/>
              </a:rPr>
              <a:t>Physics Seminar</a:t>
            </a:r>
          </a:p>
          <a:p>
            <a:pPr marL="533400" indent="-533400" algn="ctr">
              <a:lnSpc>
                <a:spcPct val="90000"/>
              </a:lnSpc>
              <a:buFont typeface="Wingdings" charset="2"/>
              <a:buNone/>
            </a:pPr>
            <a:r>
              <a:rPr lang="en-US" dirty="0" smtClean="0">
                <a:latin typeface="Georgia" charset="0"/>
              </a:rPr>
              <a:t>February 18, 2010</a:t>
            </a:r>
          </a:p>
          <a:p>
            <a:pPr marL="533400" indent="-533400" algn="ctr">
              <a:lnSpc>
                <a:spcPct val="90000"/>
              </a:lnSpc>
              <a:buFont typeface="Wingdings" charset="2"/>
              <a:buNone/>
            </a:pPr>
            <a:endParaRPr lang="en-US" dirty="0" smtClean="0">
              <a:latin typeface="Georgia" charset="0"/>
            </a:endParaRPr>
          </a:p>
          <a:p>
            <a:pPr marL="533400" indent="-533400" algn="ctr">
              <a:lnSpc>
                <a:spcPct val="90000"/>
              </a:lnSpc>
              <a:buFont typeface="Wingdings" charset="2"/>
              <a:buNone/>
            </a:pPr>
            <a:endParaRPr lang="en-US" i="1" dirty="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7" name="Picture 9" descr="hubbles_l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35338"/>
            <a:ext cx="4495800" cy="3522662"/>
          </a:xfrm>
          <a:prstGeom prst="rect">
            <a:avLst/>
          </a:prstGeom>
          <a:noFill/>
        </p:spPr>
      </p:pic>
      <p:pic>
        <p:nvPicPr>
          <p:cNvPr id="237581" name="Picture 13" descr="hub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8800"/>
            <a:ext cx="5257800" cy="2603500"/>
          </a:xfrm>
          <a:prstGeom prst="rect">
            <a:avLst/>
          </a:prstGeom>
          <a:noFill/>
        </p:spPr>
      </p:pic>
      <p:sp>
        <p:nvSpPr>
          <p:cNvPr id="237576" name="AutoShape 8"/>
          <p:cNvSpPr>
            <a:spLocks noChangeArrowheads="1"/>
          </p:cNvSpPr>
          <p:nvPr/>
        </p:nvSpPr>
        <p:spPr bwMode="auto">
          <a:xfrm>
            <a:off x="5867400" y="2133600"/>
            <a:ext cx="2667000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447800"/>
          </a:xfrm>
          <a:noFill/>
          <a:ln/>
        </p:spPr>
        <p:txBody>
          <a:bodyPr/>
          <a:lstStyle/>
          <a:p>
            <a:r>
              <a:rPr lang="en-US" sz="3600" dirty="0">
                <a:latin typeface="Georgia" charset="0"/>
              </a:rPr>
              <a:t>In 1929, Edwin Hubble discovers that the</a:t>
            </a:r>
            <a:r>
              <a:rPr lang="en-US" sz="3600" i="1" dirty="0">
                <a:latin typeface="Georgia" charset="0"/>
              </a:rPr>
              <a:t> </a:t>
            </a:r>
            <a:r>
              <a:rPr lang="en-US" sz="3600" b="1" i="1" dirty="0">
                <a:latin typeface="Georgia" charset="0"/>
              </a:rPr>
              <a:t>Universe</a:t>
            </a:r>
            <a:r>
              <a:rPr lang="en-US" sz="3600" i="1" dirty="0">
                <a:latin typeface="Georgia" charset="0"/>
              </a:rPr>
              <a:t> </a:t>
            </a:r>
            <a:r>
              <a:rPr lang="en-US" sz="3600" b="1" i="1" dirty="0">
                <a:latin typeface="Georgia" charset="0"/>
              </a:rPr>
              <a:t>is expanding!</a:t>
            </a:r>
            <a:endParaRPr lang="en-US" dirty="0"/>
          </a:p>
        </p:txBody>
      </p:sp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6019800" y="2133600"/>
          <a:ext cx="2371725" cy="1000810"/>
        </p:xfrm>
        <a:graphic>
          <a:graphicData uri="http://schemas.openxmlformats.org/presentationml/2006/ole">
            <p:oleObj spid="_x0000_s237574" name="Equation" r:id="rId6" imgW="520700" imgH="215900" progId="Equation.3">
              <p:embed/>
            </p:oleObj>
          </a:graphicData>
        </a:graphic>
      </p:graphicFrame>
      <p:sp>
        <p:nvSpPr>
          <p:cNvPr id="237584" name="Rectangle 16"/>
          <p:cNvSpPr>
            <a:spLocks noChangeArrowheads="1"/>
          </p:cNvSpPr>
          <p:nvPr/>
        </p:nvSpPr>
        <p:spPr bwMode="auto">
          <a:xfrm>
            <a:off x="381000" y="5135563"/>
            <a:ext cx="4687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Georgia" charset="0"/>
              </a:rPr>
              <a:t>Einstein calls </a:t>
            </a:r>
            <a:r>
              <a:rPr lang="en-US" sz="2800">
                <a:latin typeface="Georgia" charset="0"/>
                <a:sym typeface="Symbol" charset="2"/>
              </a:rPr>
              <a:t></a:t>
            </a:r>
            <a:r>
              <a:rPr lang="en-US" sz="2800">
                <a:latin typeface="Georgia" charset="0"/>
              </a:rPr>
              <a:t> the </a:t>
            </a:r>
          </a:p>
          <a:p>
            <a:r>
              <a:rPr lang="en-US" sz="2800">
                <a:latin typeface="Georgia" charset="0"/>
              </a:rPr>
              <a:t>“greatest blunder” of his life!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atin typeface="Georgia" charset="0"/>
              </a:rPr>
              <a:t>FRW Cosmology basics:</a:t>
            </a:r>
            <a:br>
              <a:rPr lang="en-US" sz="3600" i="1" dirty="0" smtClean="0">
                <a:latin typeface="Georgia" charset="0"/>
              </a:rPr>
            </a:br>
            <a:endParaRPr lang="en-US" sz="3200" dirty="0">
              <a:latin typeface="Georgia" charset="0"/>
            </a:endParaRP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1676400"/>
            <a:ext cx="8686800" cy="4800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Georgia" charset="0"/>
              </a:rPr>
              <a:t> </a:t>
            </a:r>
            <a:r>
              <a:rPr lang="en-US" sz="3600" b="1" i="1" dirty="0" smtClean="0">
                <a:latin typeface="Georgia" charset="0"/>
              </a:rPr>
              <a:t>Cosmological Principle</a:t>
            </a:r>
          </a:p>
          <a:p>
            <a:pPr>
              <a:buNone/>
            </a:pPr>
            <a:endParaRPr lang="en-US" sz="2800" dirty="0" smtClean="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On </a:t>
            </a:r>
            <a:r>
              <a:rPr lang="en-US" sz="2800" i="1" dirty="0">
                <a:latin typeface="Georgia" charset="0"/>
              </a:rPr>
              <a:t>sufficiently large distance scales</a:t>
            </a:r>
            <a:r>
              <a:rPr lang="en-US" sz="2800" dirty="0">
                <a:latin typeface="Georgia" charset="0"/>
              </a:rPr>
              <a:t>, the Universe is</a:t>
            </a:r>
          </a:p>
          <a:p>
            <a:pPr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	1.</a:t>
            </a:r>
            <a:r>
              <a:rPr lang="en-US" sz="2800" dirty="0" smtClean="0">
                <a:latin typeface="Georgia" charset="0"/>
              </a:rPr>
              <a:t> Spatially </a:t>
            </a:r>
            <a:r>
              <a:rPr lang="en-US" sz="2800" i="1" dirty="0" smtClean="0">
                <a:latin typeface="Georgia" charset="0"/>
              </a:rPr>
              <a:t>isotropic</a:t>
            </a:r>
            <a:endParaRPr lang="en-US" sz="2800" i="1" dirty="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	2.</a:t>
            </a:r>
            <a:r>
              <a:rPr lang="en-US" sz="2800" dirty="0" smtClean="0">
                <a:latin typeface="Georgia" charset="0"/>
              </a:rPr>
              <a:t> Spatially </a:t>
            </a:r>
            <a:r>
              <a:rPr lang="en-US" sz="2800" i="1" dirty="0" smtClean="0">
                <a:latin typeface="Georgia" charset="0"/>
              </a:rPr>
              <a:t>homogeneous</a:t>
            </a:r>
            <a:endParaRPr lang="en-US" sz="2800" i="1" dirty="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				</a:t>
            </a:r>
          </a:p>
          <a:p>
            <a:pPr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				</a:t>
            </a:r>
            <a:r>
              <a:rPr lang="en-US" sz="2800" i="1" dirty="0" err="1">
                <a:latin typeface="Georgia" charset="0"/>
                <a:sym typeface="Symbol" charset="2"/>
              </a:rPr>
              <a:t></a:t>
            </a:r>
            <a:r>
              <a:rPr lang="en-US" sz="2800" i="1" dirty="0" smtClean="0">
                <a:latin typeface="Georgia" charset="0"/>
                <a:sym typeface="Symbol" charset="2"/>
              </a:rPr>
              <a:t>  Maximally </a:t>
            </a:r>
            <a:r>
              <a:rPr lang="en-US" sz="2800" i="1" dirty="0">
                <a:latin typeface="Georgia" charset="0"/>
                <a:sym typeface="Symbol" charset="2"/>
              </a:rPr>
              <a:t>Symmetric Space</a:t>
            </a:r>
            <a:endParaRPr lang="en-US" sz="2800" i="1" dirty="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 i="1" dirty="0">
                <a:latin typeface="Georgia" charset="0"/>
                <a:sym typeface="Symbol" charset="2"/>
              </a:rPr>
              <a:t>		</a:t>
            </a:r>
          </a:p>
          <a:p>
            <a:pPr>
              <a:buFont typeface="Wingdings" charset="2"/>
              <a:buNone/>
            </a:pPr>
            <a:r>
              <a:rPr lang="en-US" sz="2800" dirty="0">
                <a:latin typeface="Georgia" charset="0"/>
                <a:sym typeface="Symbol" charset="2"/>
              </a:rPr>
              <a:t>		</a:t>
            </a:r>
            <a:endParaRPr lang="en-US" sz="2800" i="1" dirty="0">
              <a:latin typeface="Georgia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" y="1371600"/>
            <a:ext cx="8763000" cy="4953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295400"/>
          </a:xfrm>
          <a:noFill/>
          <a:ln/>
        </p:spPr>
        <p:txBody>
          <a:bodyPr/>
          <a:lstStyle/>
          <a:p>
            <a:pPr algn="ctr"/>
            <a:r>
              <a:rPr lang="en-US" sz="3200">
                <a:latin typeface="Georgia" charset="0"/>
              </a:rPr>
              <a:t>For a </a:t>
            </a:r>
            <a:r>
              <a:rPr lang="en-US" sz="3200" b="1" i="1">
                <a:latin typeface="Georgia" charset="0"/>
              </a:rPr>
              <a:t>Homogeneous</a:t>
            </a:r>
            <a:r>
              <a:rPr lang="en-US" sz="3200">
                <a:latin typeface="Georgia" charset="0"/>
              </a:rPr>
              <a:t> &amp; </a:t>
            </a:r>
            <a:r>
              <a:rPr lang="en-US" sz="3200" b="1" i="1">
                <a:latin typeface="Georgia" charset="0"/>
              </a:rPr>
              <a:t>Isotropic </a:t>
            </a:r>
            <a:r>
              <a:rPr lang="en-US" sz="3200">
                <a:latin typeface="Georgia" charset="0"/>
              </a:rPr>
              <a:t>Universe…</a:t>
            </a:r>
            <a:br>
              <a:rPr lang="en-US" sz="3200">
                <a:latin typeface="Georgia" charset="0"/>
              </a:rPr>
            </a:br>
            <a:r>
              <a:rPr lang="en-US" sz="3200">
                <a:latin typeface="Georgia" charset="0"/>
              </a:rPr>
              <a:t>… 3 possible Geometries </a:t>
            </a:r>
            <a:endParaRPr lang="en-US" sz="3200" b="1" i="1">
              <a:latin typeface="Georgia" charset="0"/>
            </a:endParaRPr>
          </a:p>
        </p:txBody>
      </p:sp>
      <p:pic>
        <p:nvPicPr>
          <p:cNvPr id="351238" name="Picture 6" descr="curv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92300"/>
            <a:ext cx="5519738" cy="4965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2590800" y="1600200"/>
            <a:ext cx="38862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en-US" sz="3600" i="1" dirty="0" smtClean="0">
                <a:latin typeface="Georgia" charset="0"/>
              </a:rPr>
              <a:t>The </a:t>
            </a:r>
            <a:r>
              <a:rPr lang="en-US" sz="3600" i="1" dirty="0" err="1" smtClean="0">
                <a:latin typeface="Georgia" charset="0"/>
              </a:rPr>
              <a:t>Friedmann</a:t>
            </a:r>
            <a:r>
              <a:rPr lang="en-US" sz="3600" i="1" dirty="0" smtClean="0">
                <a:latin typeface="Georgia" charset="0"/>
              </a:rPr>
              <a:t> equations of 					FRW Cosmology..</a:t>
            </a:r>
            <a:endParaRPr lang="en-US" sz="3600" i="1" dirty="0">
              <a:latin typeface="Georgia" charset="0"/>
            </a:endParaRP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28600" y="5029200"/>
            <a:ext cx="891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 dirty="0" smtClean="0">
                <a:latin typeface="Georgia" charset="0"/>
              </a:rPr>
              <a:t>The density </a:t>
            </a:r>
            <a:r>
              <a:rPr lang="en-US" sz="2400" dirty="0">
                <a:latin typeface="Georgia" charset="0"/>
              </a:rPr>
              <a:t>(</a:t>
            </a:r>
            <a:r>
              <a:rPr lang="en-US" sz="2400" i="1" dirty="0" err="1">
                <a:latin typeface="Georgia" charset="0"/>
                <a:sym typeface="Symbol" charset="2"/>
              </a:rPr>
              <a:t></a:t>
            </a:r>
            <a:r>
              <a:rPr lang="en-US" sz="2400" dirty="0" smtClean="0">
                <a:latin typeface="Georgia" charset="0"/>
                <a:sym typeface="Symbol" charset="2"/>
              </a:rPr>
              <a:t>), pressure </a:t>
            </a:r>
            <a:r>
              <a:rPr lang="en-US" sz="2400" dirty="0">
                <a:latin typeface="Georgia" charset="0"/>
                <a:sym typeface="Symbol" charset="2"/>
              </a:rPr>
              <a:t>(</a:t>
            </a:r>
            <a:r>
              <a:rPr lang="en-US" sz="2400" i="1" dirty="0" err="1">
                <a:latin typeface="Georgia" charset="0"/>
                <a:sym typeface="Symbol" charset="2"/>
              </a:rPr>
              <a:t>p</a:t>
            </a:r>
            <a:r>
              <a:rPr lang="en-US" sz="2400" dirty="0" smtClean="0">
                <a:latin typeface="Georgia" charset="0"/>
                <a:sym typeface="Symbol" charset="2"/>
              </a:rPr>
              <a:t>), and curvature (</a:t>
            </a:r>
            <a:r>
              <a:rPr lang="en-US" sz="2400" i="1" dirty="0" err="1" smtClean="0">
                <a:latin typeface="Lucida Grande"/>
                <a:ea typeface="Lucida Grande"/>
                <a:cs typeface="Lucida Grande"/>
                <a:sym typeface="Symbol" charset="2"/>
              </a:rPr>
              <a:t>κ</a:t>
            </a:r>
            <a:r>
              <a:rPr lang="en-US" sz="2400" i="1" dirty="0" smtClean="0">
                <a:latin typeface="Lucida Grande"/>
                <a:ea typeface="Lucida Grande"/>
                <a:cs typeface="Lucida Grande"/>
                <a:sym typeface="Symbol" charset="2"/>
              </a:rPr>
              <a:t> </a:t>
            </a:r>
            <a:r>
              <a:rPr lang="en-US" sz="2400" dirty="0" smtClean="0">
                <a:latin typeface="Lucida Grande"/>
                <a:ea typeface="Lucida Grande"/>
                <a:cs typeface="Lucida Grande"/>
                <a:sym typeface="Symbol" charset="2"/>
              </a:rPr>
              <a:t>)</a:t>
            </a:r>
            <a:r>
              <a:rPr lang="en-US" sz="2400" dirty="0" smtClean="0">
                <a:latin typeface="Georgia" charset="0"/>
                <a:sym typeface="Symbol" charset="2"/>
              </a:rPr>
              <a:t> </a:t>
            </a:r>
            <a:r>
              <a:rPr lang="en-US" sz="2400" dirty="0">
                <a:latin typeface="Georgia" charset="0"/>
                <a:sym typeface="Symbol" charset="2"/>
              </a:rPr>
              <a:t>of the Universe</a:t>
            </a:r>
            <a:r>
              <a:rPr lang="en-US" sz="2400" dirty="0" smtClean="0">
                <a:latin typeface="Georgia" charset="0"/>
                <a:sym typeface="Symbol" charset="2"/>
              </a:rPr>
              <a:t> determine </a:t>
            </a:r>
            <a:r>
              <a:rPr lang="en-US" sz="2400" dirty="0">
                <a:latin typeface="Georgia" charset="0"/>
                <a:sym typeface="Symbol" charset="2"/>
              </a:rPr>
              <a:t>the</a:t>
            </a:r>
            <a:r>
              <a:rPr lang="en-US" sz="2400" dirty="0" smtClean="0">
                <a:latin typeface="Georgia" charset="0"/>
                <a:sym typeface="Symbol" charset="2"/>
              </a:rPr>
              <a:t> </a:t>
            </a:r>
            <a:r>
              <a:rPr lang="en-US" sz="2400" i="1" dirty="0" smtClean="0">
                <a:latin typeface="Georgia" charset="0"/>
                <a:sym typeface="Symbol" charset="2"/>
              </a:rPr>
              <a:t>time</a:t>
            </a:r>
            <a:r>
              <a:rPr lang="en-US" sz="2400" dirty="0" smtClean="0">
                <a:latin typeface="Georgia" charset="0"/>
                <a:sym typeface="Symbol" charset="2"/>
              </a:rPr>
              <a:t> </a:t>
            </a:r>
            <a:r>
              <a:rPr lang="en-US" sz="2400" i="1" dirty="0" smtClean="0">
                <a:latin typeface="Georgia" charset="0"/>
                <a:sym typeface="Symbol" charset="2"/>
              </a:rPr>
              <a:t>evolution </a:t>
            </a:r>
            <a:r>
              <a:rPr lang="en-US" sz="2400" dirty="0">
                <a:latin typeface="Georgia" charset="0"/>
                <a:sym typeface="Symbol" charset="2"/>
              </a:rPr>
              <a:t>of the scale factor (</a:t>
            </a:r>
            <a:r>
              <a:rPr lang="en-US" sz="2400" i="1" dirty="0">
                <a:latin typeface="Georgia" charset="0"/>
                <a:sym typeface="Symbol" charset="2"/>
              </a:rPr>
              <a:t>a</a:t>
            </a:r>
            <a:r>
              <a:rPr lang="en-US" sz="2400" dirty="0" smtClean="0">
                <a:latin typeface="Georgia" charset="0"/>
                <a:sym typeface="Symbol" charset="2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 dirty="0" smtClean="0">
                <a:latin typeface="Georgia" charset="0"/>
                <a:sym typeface="Symbol" charset="2"/>
              </a:rPr>
              <a:t>The matter &amp; energy content consists of 		</a:t>
            </a:r>
            <a:r>
              <a:rPr lang="en-US" sz="2400" i="1" dirty="0" err="1" smtClean="0">
                <a:latin typeface="Georgia" charset="0"/>
                <a:sym typeface="Symbol" charset="2"/>
              </a:rPr>
              <a:t>pressureless</a:t>
            </a:r>
            <a:r>
              <a:rPr lang="en-US" sz="2400" i="1" dirty="0" smtClean="0">
                <a:latin typeface="Georgia" charset="0"/>
                <a:sym typeface="Symbol" charset="2"/>
              </a:rPr>
              <a:t> matter</a:t>
            </a:r>
            <a:r>
              <a:rPr lang="en-US" sz="2400" dirty="0" smtClean="0">
                <a:latin typeface="Georgia" charset="0"/>
                <a:sym typeface="Symbol" charset="2"/>
              </a:rPr>
              <a:t>, </a:t>
            </a:r>
            <a:r>
              <a:rPr lang="en-US" sz="2400" i="1" dirty="0" smtClean="0">
                <a:latin typeface="Georgia" charset="0"/>
                <a:sym typeface="Symbol" charset="2"/>
              </a:rPr>
              <a:t>radiation</a:t>
            </a:r>
            <a:r>
              <a:rPr lang="en-US" sz="2400" dirty="0" smtClean="0">
                <a:latin typeface="Georgia" charset="0"/>
                <a:sym typeface="Symbol" charset="2"/>
              </a:rPr>
              <a:t>, and a </a:t>
            </a:r>
            <a:r>
              <a:rPr lang="en-US" sz="2400" i="1" dirty="0" smtClean="0">
                <a:latin typeface="Georgia" charset="0"/>
                <a:sym typeface="Symbol" charset="2"/>
              </a:rPr>
              <a:t>vacuum energy</a:t>
            </a:r>
            <a:endParaRPr lang="en-US" sz="2400" i="1" dirty="0">
              <a:latin typeface="Georgia" charset="0"/>
            </a:endParaRPr>
          </a:p>
        </p:txBody>
      </p:sp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2819400" y="1676400"/>
          <a:ext cx="3352800" cy="3143875"/>
        </p:xfrm>
        <a:graphic>
          <a:graphicData uri="http://schemas.openxmlformats.org/presentationml/2006/ole">
            <p:oleObj spid="_x0000_s510978" name="Equation" r:id="rId4" imgW="1282700" imgH="1270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ounded Rectangle 11"/>
          <p:cNvSpPr>
            <a:spLocks noChangeArrowheads="1"/>
          </p:cNvSpPr>
          <p:nvPr/>
        </p:nvSpPr>
        <p:spPr bwMode="auto">
          <a:xfrm>
            <a:off x="3124200" y="1752600"/>
            <a:ext cx="2362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i="1" smtClean="0">
                <a:latin typeface="Georgia" charset="0"/>
                <a:ea typeface="ＭＳ Ｐゴシック" charset="-128"/>
                <a:cs typeface="ＭＳ Ｐゴシック" charset="-128"/>
              </a:rPr>
              <a:t>Choose an “equation of state”</a:t>
            </a:r>
            <a:endParaRPr lang="en-US" sz="3600" b="1" i="1" smtClean="0">
              <a:latin typeface="Georgia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276600" y="1905000"/>
          <a:ext cx="1981200" cy="560388"/>
        </p:xfrm>
        <a:graphic>
          <a:graphicData uri="http://schemas.openxmlformats.org/presentationml/2006/ole">
            <p:oleObj spid="_x0000_s437250" name="Equation" r:id="rId4" imgW="469900" imgH="139700" progId="Equation.3">
              <p:embed/>
            </p:oleObj>
          </a:graphicData>
        </a:graphic>
      </p:graphicFrame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228600" y="3733800"/>
            <a:ext cx="891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For </a:t>
            </a:r>
            <a:r>
              <a:rPr lang="en-US" sz="2800" i="1" dirty="0">
                <a:latin typeface="Georgia" charset="0"/>
              </a:rPr>
              <a:t>radiation</a:t>
            </a:r>
            <a:r>
              <a:rPr lang="en-US" sz="2800" dirty="0">
                <a:latin typeface="Georgia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For </a:t>
            </a:r>
            <a:r>
              <a:rPr lang="en-US" sz="2800" i="1" dirty="0">
                <a:latin typeface="Georgia" charset="0"/>
              </a:rPr>
              <a:t>pressure-less matter</a:t>
            </a:r>
            <a:r>
              <a:rPr lang="en-US" sz="2800" dirty="0">
                <a:latin typeface="Georgia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For a </a:t>
            </a:r>
            <a:r>
              <a:rPr lang="en-US" sz="2800" i="1" dirty="0" smtClean="0">
                <a:latin typeface="Georgia" charset="0"/>
              </a:rPr>
              <a:t>vacuum energy</a:t>
            </a:r>
            <a:r>
              <a:rPr lang="en-US" sz="2800" dirty="0" smtClean="0">
                <a:latin typeface="Georgia" charset="0"/>
              </a:rPr>
              <a:t>:</a:t>
            </a:r>
            <a:endParaRPr lang="en-US" sz="2800" dirty="0">
              <a:latin typeface="Georgia" charset="0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846763" y="4899025"/>
          <a:ext cx="1206500" cy="395288"/>
        </p:xfrm>
        <a:graphic>
          <a:graphicData uri="http://schemas.openxmlformats.org/presentationml/2006/ole">
            <p:oleObj spid="_x0000_s437251" name="Equation" r:id="rId5" imgW="368300" imgH="1270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694363" y="3887788"/>
          <a:ext cx="1581150" cy="434975"/>
        </p:xfrm>
        <a:graphic>
          <a:graphicData uri="http://schemas.openxmlformats.org/presentationml/2006/ole">
            <p:oleObj spid="_x0000_s437252" name="Equation" r:id="rId6" imgW="482600" imgH="13970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721350" y="5965825"/>
          <a:ext cx="1455738" cy="395288"/>
        </p:xfrm>
        <a:graphic>
          <a:graphicData uri="http://schemas.openxmlformats.org/presentationml/2006/ole">
            <p:oleObj spid="_x0000_s437253" name="Equation" r:id="rId7" imgW="444500" imgH="127000" progId="Equation.3">
              <p:embed/>
            </p:oleObj>
          </a:graphicData>
        </a:graphic>
      </p:graphicFrame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638800" y="3733800"/>
            <a:ext cx="17526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638800" y="4724400"/>
            <a:ext cx="17526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5638800" y="5791200"/>
            <a:ext cx="17526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9" name="AutoShape 11"/>
          <p:cNvSpPr>
            <a:spLocks noChangeArrowheads="1"/>
          </p:cNvSpPr>
          <p:nvPr/>
        </p:nvSpPr>
        <p:spPr bwMode="auto">
          <a:xfrm>
            <a:off x="4876800" y="5638800"/>
            <a:ext cx="2209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178" name="AutoShape 10"/>
          <p:cNvSpPr>
            <a:spLocks noChangeArrowheads="1"/>
          </p:cNvSpPr>
          <p:nvPr/>
        </p:nvSpPr>
        <p:spPr bwMode="auto">
          <a:xfrm>
            <a:off x="4876800" y="4648200"/>
            <a:ext cx="2209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177" name="AutoShape 9"/>
          <p:cNvSpPr>
            <a:spLocks noChangeArrowheads="1"/>
          </p:cNvSpPr>
          <p:nvPr/>
        </p:nvSpPr>
        <p:spPr bwMode="auto">
          <a:xfrm>
            <a:off x="4876800" y="3581400"/>
            <a:ext cx="22098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1752600" y="1524000"/>
            <a:ext cx="59436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en-US" sz="3600" i="1">
                <a:latin typeface="Georgia" charset="0"/>
              </a:rPr>
              <a:t>Density as a function of the scale factor</a:t>
            </a:r>
            <a:endParaRPr lang="en-US" sz="3600" b="1" i="1">
              <a:latin typeface="Georgia" charset="0"/>
            </a:endParaRPr>
          </a:p>
        </p:txBody>
      </p:sp>
      <p:graphicFrame>
        <p:nvGraphicFramePr>
          <p:cNvPr id="391172" name="Object 4"/>
          <p:cNvGraphicFramePr>
            <a:graphicFrameLocks noChangeAspect="1"/>
          </p:cNvGraphicFramePr>
          <p:nvPr/>
        </p:nvGraphicFramePr>
        <p:xfrm>
          <a:off x="1828800" y="1828800"/>
          <a:ext cx="5534025" cy="1263650"/>
        </p:xfrm>
        <a:graphic>
          <a:graphicData uri="http://schemas.openxmlformats.org/presentationml/2006/ole">
            <p:oleObj spid="_x0000_s402434" name="Equation" r:id="rId4" imgW="1689100" imgH="406400" progId="Equation.3">
              <p:embed/>
            </p:oleObj>
          </a:graphicData>
        </a:graphic>
      </p:graphicFrame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228600" y="3733800"/>
            <a:ext cx="891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Radiation dominated: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Matter dominated: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Vacuum</a:t>
            </a:r>
            <a:r>
              <a:rPr lang="en-US" sz="2800" dirty="0" smtClean="0">
                <a:latin typeface="Georgia" charset="0"/>
              </a:rPr>
              <a:t> dominated</a:t>
            </a:r>
            <a:r>
              <a:rPr lang="en-US" sz="2800" dirty="0">
                <a:latin typeface="Georgia" charset="0"/>
              </a:rPr>
              <a:t>:</a:t>
            </a:r>
          </a:p>
        </p:txBody>
      </p:sp>
      <p:graphicFrame>
        <p:nvGraphicFramePr>
          <p:cNvPr id="391174" name="Object 6"/>
          <p:cNvGraphicFramePr>
            <a:graphicFrameLocks noChangeAspect="1"/>
          </p:cNvGraphicFramePr>
          <p:nvPr/>
        </p:nvGraphicFramePr>
        <p:xfrm>
          <a:off x="4953000" y="4724400"/>
          <a:ext cx="2081213" cy="592138"/>
        </p:xfrm>
        <a:graphic>
          <a:graphicData uri="http://schemas.openxmlformats.org/presentationml/2006/ole">
            <p:oleObj spid="_x0000_s402435" name="Equation" r:id="rId5" imgW="635000" imgH="190500" progId="Equation.3">
              <p:embed/>
            </p:oleObj>
          </a:graphicData>
        </a:graphic>
      </p:graphicFrame>
      <p:graphicFrame>
        <p:nvGraphicFramePr>
          <p:cNvPr id="391175" name="Object 7"/>
          <p:cNvGraphicFramePr>
            <a:graphicFrameLocks noChangeAspect="1"/>
          </p:cNvGraphicFramePr>
          <p:nvPr/>
        </p:nvGraphicFramePr>
        <p:xfrm>
          <a:off x="4953000" y="3657600"/>
          <a:ext cx="1997075" cy="592138"/>
        </p:xfrm>
        <a:graphic>
          <a:graphicData uri="http://schemas.openxmlformats.org/presentationml/2006/ole">
            <p:oleObj spid="_x0000_s402436" name="Equation" r:id="rId6" imgW="609600" imgH="190500" progId="Equation.3">
              <p:embed/>
            </p:oleObj>
          </a:graphicData>
        </a:graphic>
      </p:graphicFrame>
      <p:graphicFrame>
        <p:nvGraphicFramePr>
          <p:cNvPr id="391176" name="Object 8"/>
          <p:cNvGraphicFramePr>
            <a:graphicFrameLocks noChangeAspect="1"/>
          </p:cNvGraphicFramePr>
          <p:nvPr/>
        </p:nvGraphicFramePr>
        <p:xfrm>
          <a:off x="4953000" y="5715000"/>
          <a:ext cx="1997075" cy="592138"/>
        </p:xfrm>
        <a:graphic>
          <a:graphicData uri="http://schemas.openxmlformats.org/presentationml/2006/ole">
            <p:oleObj spid="_x0000_s402437" name="Equation" r:id="rId7" imgW="609600" imgH="190500" progId="Equation.3">
              <p:embed/>
            </p:oleObj>
          </a:graphicData>
        </a:graphic>
      </p:graphicFrame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7467600" y="3962400"/>
            <a:ext cx="1524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181" name="Rectangle 13"/>
          <p:cNvSpPr>
            <a:spLocks noChangeArrowheads="1"/>
          </p:cNvSpPr>
          <p:nvPr/>
        </p:nvSpPr>
        <p:spPr bwMode="auto">
          <a:xfrm>
            <a:off x="7467600" y="39624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eorgia" charset="0"/>
              </a:rPr>
              <a:t>NOTICE:  </a:t>
            </a:r>
          </a:p>
          <a:p>
            <a:r>
              <a:rPr lang="en-US" sz="2400">
                <a:latin typeface="Georgia" charset="0"/>
              </a:rPr>
              <a:t> As </a:t>
            </a:r>
            <a:r>
              <a:rPr lang="en-US" sz="2400" i="1">
                <a:latin typeface="Georgia" charset="0"/>
              </a:rPr>
              <a:t>t</a:t>
            </a:r>
            <a:r>
              <a:rPr lang="en-US" sz="2400" i="1">
                <a:latin typeface="Georgia" charset="0"/>
                <a:sym typeface="Symbol" charset="2"/>
              </a:rPr>
              <a:t> 0</a:t>
            </a:r>
            <a:r>
              <a:rPr lang="en-US" sz="2400">
                <a:latin typeface="Georgia" charset="0"/>
                <a:sym typeface="Symbol" charset="2"/>
              </a:rPr>
              <a:t>, </a:t>
            </a:r>
          </a:p>
          <a:p>
            <a:r>
              <a:rPr lang="en-US" sz="2400" i="1">
                <a:latin typeface="Georgia" charset="0"/>
                <a:sym typeface="Symbol" charset="2"/>
              </a:rPr>
              <a:t>   a(t)  0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62800" y="4267200"/>
            <a:ext cx="304800" cy="533400"/>
            <a:chOff x="4368" y="2160"/>
            <a:chExt cx="336" cy="528"/>
          </a:xfrm>
        </p:grpSpPr>
        <p:sp>
          <p:nvSpPr>
            <p:cNvPr id="391183" name="Line 15"/>
            <p:cNvSpPr>
              <a:spLocks noChangeShapeType="1"/>
            </p:cNvSpPr>
            <p:nvPr/>
          </p:nvSpPr>
          <p:spPr bwMode="auto">
            <a:xfrm flipH="1" flipV="1">
              <a:off x="4368" y="2160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84" name="Line 16"/>
            <p:cNvSpPr>
              <a:spLocks noChangeShapeType="1"/>
            </p:cNvSpPr>
            <p:nvPr/>
          </p:nvSpPr>
          <p:spPr bwMode="auto">
            <a:xfrm flipH="1">
              <a:off x="4368" y="244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09" name="Rectangle 13"/>
          <p:cNvSpPr>
            <a:spLocks noChangeArrowheads="1"/>
          </p:cNvSpPr>
          <p:nvPr/>
        </p:nvSpPr>
        <p:spPr bwMode="auto">
          <a:xfrm>
            <a:off x="4800600" y="1828800"/>
            <a:ext cx="4343400" cy="3505200"/>
          </a:xfrm>
          <a:prstGeom prst="rect">
            <a:avLst/>
          </a:prstGeom>
          <a:solidFill>
            <a:schemeClr val="accent2">
              <a:alpha val="7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447800"/>
          </a:xfrm>
          <a:noFill/>
          <a:ln/>
        </p:spPr>
        <p:txBody>
          <a:bodyPr/>
          <a:lstStyle/>
          <a:p>
            <a:pPr algn="ctr"/>
            <a:r>
              <a:rPr lang="en-US" sz="3600">
                <a:latin typeface="Georgia" charset="0"/>
              </a:rPr>
              <a:t>Did the Universe begin with a</a:t>
            </a:r>
            <a:r>
              <a:rPr lang="en-US" sz="3600" b="1" i="1">
                <a:latin typeface="Georgia" charset="0"/>
              </a:rPr>
              <a:t>            “</a:t>
            </a:r>
            <a:r>
              <a:rPr lang="en-US" b="1" i="1">
                <a:latin typeface="Georgia" charset="0"/>
              </a:rPr>
              <a:t>Big Bang</a:t>
            </a:r>
            <a:r>
              <a:rPr lang="en-US" sz="3600" b="1" i="1">
                <a:latin typeface="Georgia" charset="0"/>
              </a:rPr>
              <a:t>”??</a:t>
            </a:r>
            <a:endParaRPr lang="en-US"/>
          </a:p>
        </p:txBody>
      </p:sp>
      <p:pic>
        <p:nvPicPr>
          <p:cNvPr id="285703" name="Picture 7" descr="dawnoftim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724400" cy="3543300"/>
          </a:xfrm>
          <a:prstGeom prst="rect">
            <a:avLst/>
          </a:prstGeom>
          <a:noFill/>
        </p:spPr>
      </p:pic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4876800" y="25908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</a:t>
            </a:r>
            <a:r>
              <a:rPr lang="en-US" sz="2800">
                <a:latin typeface="Georgia" charset="0"/>
              </a:rPr>
              <a:t>is </a:t>
            </a:r>
            <a:r>
              <a:rPr lang="en-US" sz="2800" b="1" i="1">
                <a:latin typeface="Georgia" charset="0"/>
              </a:rPr>
              <a:t>not</a:t>
            </a:r>
            <a:r>
              <a:rPr lang="en-US" sz="2800">
                <a:latin typeface="Georgia" charset="0"/>
              </a:rPr>
              <a:t> an explosion that happened at </a:t>
            </a:r>
            <a:r>
              <a:rPr lang="en-US" sz="2800" b="1" i="1">
                <a:latin typeface="Georgia" charset="0"/>
              </a:rPr>
              <a:t>one</a:t>
            </a:r>
            <a:r>
              <a:rPr lang="en-US" sz="2800">
                <a:latin typeface="Georgia" charset="0"/>
              </a:rPr>
              <a:t> point in space</a:t>
            </a:r>
            <a:br>
              <a:rPr lang="en-US" sz="2800">
                <a:latin typeface="Georgia" charset="0"/>
              </a:rPr>
            </a:br>
            <a:endParaRPr lang="en-US" sz="3200">
              <a:latin typeface="Georgia" charset="0"/>
            </a:endParaRPr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533400" y="5715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None/>
            </a:pPr>
            <a:r>
              <a:rPr lang="en-US" sz="3200" b="1" i="1">
                <a:solidFill>
                  <a:schemeClr val="bg1"/>
                </a:solidFill>
                <a:latin typeface="Georgia" charset="0"/>
              </a:rPr>
              <a:t>Big Bang - 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a </a:t>
            </a:r>
            <a:r>
              <a:rPr lang="en-US" sz="2800" b="1">
                <a:solidFill>
                  <a:schemeClr val="bg1"/>
                </a:solidFill>
                <a:latin typeface="Georgia" charset="0"/>
              </a:rPr>
              <a:t>time 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of </a:t>
            </a:r>
            <a:r>
              <a:rPr lang="en-US" sz="2800" i="1">
                <a:solidFill>
                  <a:schemeClr val="bg1"/>
                </a:solidFill>
                <a:latin typeface="Georgia" charset="0"/>
              </a:rPr>
              <a:t>infinite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 density, </a:t>
            </a:r>
            <a:r>
              <a:rPr lang="en-US" sz="2800" i="1">
                <a:solidFill>
                  <a:schemeClr val="bg1"/>
                </a:solidFill>
                <a:latin typeface="Georgia" charset="0"/>
              </a:rPr>
              <a:t>infinite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 temperature, and </a:t>
            </a:r>
            <a:r>
              <a:rPr lang="en-US" sz="2800" i="1">
                <a:solidFill>
                  <a:schemeClr val="bg1"/>
                </a:solidFill>
                <a:latin typeface="Georgia" charset="0"/>
              </a:rPr>
              <a:t>infinite</a:t>
            </a:r>
            <a:r>
              <a:rPr lang="en-US" sz="2800">
                <a:solidFill>
                  <a:schemeClr val="bg1"/>
                </a:solidFill>
                <a:latin typeface="Georgia" charset="0"/>
              </a:rPr>
              <a:t> spacetime curvature</a:t>
            </a:r>
            <a:endParaRPr lang="en-US" sz="3200">
              <a:latin typeface="Georgia" charset="0"/>
            </a:endParaRP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4724400" y="1752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>
                <a:latin typeface="Georgia" charset="0"/>
              </a:rPr>
              <a:t>The “</a:t>
            </a:r>
            <a:r>
              <a:rPr lang="en-US" sz="3600" b="1" i="1">
                <a:latin typeface="Georgia" charset="0"/>
              </a:rPr>
              <a:t>Big Bang” </a:t>
            </a:r>
            <a:r>
              <a:rPr lang="en-US" sz="3600">
                <a:latin typeface="Georgia" charset="0"/>
              </a:rPr>
              <a:t>...</a:t>
            </a:r>
            <a:endParaRPr lang="en-US" sz="4400"/>
          </a:p>
        </p:txBody>
      </p:sp>
      <p:sp>
        <p:nvSpPr>
          <p:cNvPr id="285708" name="Rectangle 12"/>
          <p:cNvSpPr>
            <a:spLocks noChangeArrowheads="1"/>
          </p:cNvSpPr>
          <p:nvPr/>
        </p:nvSpPr>
        <p:spPr bwMode="auto">
          <a:xfrm>
            <a:off x="4876800" y="41910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3200">
                <a:latin typeface="Georgia" charset="0"/>
              </a:rPr>
              <a:t> </a:t>
            </a:r>
            <a:r>
              <a:rPr lang="en-US" sz="2800">
                <a:latin typeface="Georgia" charset="0"/>
              </a:rPr>
              <a:t>occurred at </a:t>
            </a:r>
            <a:r>
              <a:rPr lang="en-US" sz="2800" b="1" i="1">
                <a:latin typeface="Georgia" charset="0"/>
              </a:rPr>
              <a:t>every</a:t>
            </a:r>
            <a:r>
              <a:rPr lang="en-US" sz="2800">
                <a:latin typeface="Georgia" charset="0"/>
              </a:rPr>
              <a:t> place in space @ </a:t>
            </a:r>
            <a:r>
              <a:rPr lang="en-US" sz="2800" b="1" i="1">
                <a:latin typeface="Georgia" charset="0"/>
              </a:rPr>
              <a:t>one </a:t>
            </a:r>
            <a:r>
              <a:rPr lang="en-US" sz="2800">
                <a:latin typeface="Georgia" charset="0"/>
              </a:rPr>
              <a:t>moment in time</a:t>
            </a:r>
            <a:r>
              <a:rPr lang="en-US" sz="3200">
                <a:latin typeface="Georgia" charset="0"/>
              </a:rPr>
              <a:t/>
            </a:r>
            <a:br>
              <a:rPr lang="en-US" sz="3200">
                <a:latin typeface="Georgia" charset="0"/>
              </a:rPr>
            </a:br>
            <a:endParaRPr lang="en-US" sz="32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>
                <a:latin typeface="Georgia" charset="0"/>
                <a:ea typeface="ＭＳ Ｐゴシック" charset="-128"/>
                <a:cs typeface="ＭＳ Ｐゴシック" charset="-128"/>
              </a:rPr>
              <a:t>WMAP image of the </a:t>
            </a:r>
            <a:br>
              <a:rPr lang="en-US" sz="360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Cosmic Microwave Background Radiation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2427288" y="4953000"/>
          <a:ext cx="4016375" cy="628650"/>
        </p:xfrm>
        <a:graphic>
          <a:graphicData uri="http://schemas.openxmlformats.org/presentationml/2006/ole">
            <p:oleObj spid="_x0000_s443394" name="Equation" r:id="rId4" imgW="1270000" imgH="177800" progId="Equation.3">
              <p:embed/>
            </p:oleObj>
          </a:graphicData>
        </a:graphic>
      </p:graphicFrame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457200" y="5715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Light from when the Universe was 380,000 years old…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Map of </a:t>
            </a:r>
            <a:r>
              <a:rPr lang="en-US" sz="2400">
                <a:latin typeface="Georgia" charset="0"/>
                <a:sym typeface="Symbol" charset="2"/>
              </a:rPr>
              <a:t>K </a:t>
            </a:r>
            <a:r>
              <a:rPr lang="en-US" sz="2400" i="1">
                <a:latin typeface="Georgia" charset="0"/>
              </a:rPr>
              <a:t>anisotropies</a:t>
            </a:r>
            <a:endParaRPr lang="en-US" sz="2400">
              <a:latin typeface="Georgia" charset="0"/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447800"/>
            <a:ext cx="6934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457200" y="533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latin typeface="Georgia" charset="0"/>
              </a:rPr>
              <a:t>Data from Type Ia Supernovae, WMAP and SDSS implies…</a:t>
            </a:r>
            <a:endParaRPr lang="en-US" sz="3200">
              <a:latin typeface="Georgia" charset="0"/>
            </a:endParaRP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457200" y="38862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>
                <a:latin typeface="Georgia" charset="0"/>
              </a:rPr>
              <a:t>  </a:t>
            </a:r>
            <a:r>
              <a:rPr lang="en-US" sz="2400" dirty="0">
                <a:latin typeface="Georgia" charset="0"/>
              </a:rPr>
              <a:t>The Universe is </a:t>
            </a:r>
            <a:r>
              <a:rPr lang="en-US" sz="2400" i="1" dirty="0">
                <a:latin typeface="Georgia" charset="0"/>
              </a:rPr>
              <a:t>flat</a:t>
            </a:r>
            <a:endParaRPr lang="en-US" sz="2400" dirty="0">
              <a:latin typeface="Georgia" charset="0"/>
            </a:endParaRPr>
          </a:p>
        </p:txBody>
      </p:sp>
      <p:sp>
        <p:nvSpPr>
          <p:cNvPr id="37892" name="Rectangle 8">
            <a:hlinkClick r:id=""/>
          </p:cNvPr>
          <p:cNvSpPr>
            <a:spLocks noChangeArrowheads="1"/>
          </p:cNvSpPr>
          <p:nvPr/>
        </p:nvSpPr>
        <p:spPr bwMode="auto">
          <a:xfrm>
            <a:off x="457200" y="29718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>
                <a:latin typeface="Georgia" charset="0"/>
              </a:rPr>
              <a:t>  The expansion of the       </a:t>
            </a:r>
          </a:p>
          <a:p>
            <a:pPr eaLnBrk="1" hangingPunct="1">
              <a:buClr>
                <a:schemeClr val="bg2"/>
              </a:buClr>
            </a:pPr>
            <a:r>
              <a:rPr lang="en-US" sz="2400" dirty="0">
                <a:latin typeface="Georgia" charset="0"/>
              </a:rPr>
              <a:t>   Universe is </a:t>
            </a:r>
            <a:r>
              <a:rPr lang="en-US" sz="2400" i="1" dirty="0" smtClean="0">
                <a:latin typeface="Georgia" charset="0"/>
              </a:rPr>
              <a:t>ACCELERATING!</a:t>
            </a:r>
          </a:p>
          <a:p>
            <a:pPr eaLnBrk="1" hangingPunct="1">
              <a:buClr>
                <a:schemeClr val="bg2"/>
              </a:buClr>
            </a:pPr>
            <a:endParaRPr lang="en-US" sz="2400" i="1" dirty="0" smtClean="0">
              <a:latin typeface="Georgia" charset="0"/>
            </a:endParaRPr>
          </a:p>
          <a:p>
            <a:pPr eaLnBrk="1" hangingPunct="1">
              <a:buClr>
                <a:schemeClr val="bg2"/>
              </a:buClr>
            </a:pPr>
            <a:endParaRPr lang="en-US" sz="2400" dirty="0">
              <a:latin typeface="Georgia" charset="0"/>
            </a:endParaRP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457200" y="44958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charset="2"/>
              <a:buChar char="§"/>
            </a:pPr>
            <a:r>
              <a:rPr lang="en-US" sz="2400" dirty="0">
                <a:latin typeface="Georgia" charset="0"/>
              </a:rPr>
              <a:t>  </a:t>
            </a:r>
            <a:r>
              <a:rPr lang="en-US" sz="2400" i="1" dirty="0">
                <a:latin typeface="Georgia" charset="0"/>
              </a:rPr>
              <a:t>Seems</a:t>
            </a:r>
            <a:r>
              <a:rPr lang="en-US" sz="2400" dirty="0">
                <a:latin typeface="Georgia" charset="0"/>
              </a:rPr>
              <a:t> to indicate a      </a:t>
            </a:r>
            <a:br>
              <a:rPr lang="en-US" sz="2400" dirty="0">
                <a:latin typeface="Georgia" charset="0"/>
              </a:rPr>
            </a:br>
            <a:r>
              <a:rPr lang="en-US" sz="2400" dirty="0">
                <a:latin typeface="Georgia" charset="0"/>
              </a:rPr>
              <a:t>    </a:t>
            </a:r>
            <a:r>
              <a:rPr lang="en-US" sz="2400" i="1" dirty="0">
                <a:latin typeface="Georgia" charset="0"/>
              </a:rPr>
              <a:t>Vacuum</a:t>
            </a:r>
            <a:r>
              <a:rPr lang="en-US" sz="2400" dirty="0">
                <a:latin typeface="Georgia" charset="0"/>
              </a:rPr>
              <a:t> </a:t>
            </a:r>
            <a:r>
              <a:rPr lang="en-US" sz="2400" i="1" dirty="0">
                <a:latin typeface="Georgia" charset="0"/>
              </a:rPr>
              <a:t>Energy</a:t>
            </a:r>
            <a:endParaRPr lang="en-US" sz="2400" dirty="0">
              <a:latin typeface="Georgia" charset="0"/>
            </a:endParaRPr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4953000" y="64008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1000">
                <a:solidFill>
                  <a:srgbClr val="000000"/>
                </a:solidFill>
                <a:latin typeface="Georgia" charset="0"/>
              </a:rPr>
              <a:t>http://nedwww.ipac.caltech.edu/level5/Carroll2/Figures/figure3.jpeg</a:t>
            </a:r>
            <a:endParaRPr lang="en-US" sz="1000">
              <a:latin typeface="Georgia" charset="0"/>
            </a:endParaRPr>
          </a:p>
        </p:txBody>
      </p:sp>
      <p:pic>
        <p:nvPicPr>
          <p:cNvPr id="37895" name="Picture 8" descr="figure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3810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ounded Rectangle 12"/>
          <p:cNvSpPr>
            <a:spLocks noChangeArrowheads="1"/>
          </p:cNvSpPr>
          <p:nvPr/>
        </p:nvSpPr>
        <p:spPr bwMode="auto">
          <a:xfrm>
            <a:off x="1295400" y="5486400"/>
            <a:ext cx="26670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3200" b="1" i="1" dirty="0" smtClean="0"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rPr>
              <a:t>Puzzle 1: 								The Cosmological Constant Problem? 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416050" y="2286000"/>
          <a:ext cx="3260725" cy="550863"/>
        </p:xfrm>
        <a:graphic>
          <a:graphicData uri="http://schemas.openxmlformats.org/presentationml/2006/ole">
            <p:oleObj spid="_x0000_s574466" name="Equation" r:id="rId4" imgW="1371600" imgH="203200" progId="Equation.3">
              <p:embed/>
            </p:oleObj>
          </a:graphicData>
        </a:graphic>
      </p:graphicFrame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200025" y="1600200"/>
            <a:ext cx="8943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2800">
                <a:latin typeface="Georgia" pitchFamily="-112" charset="0"/>
              </a:rPr>
              <a:t>From the zero-point energies of vacuum fluctuations…</a:t>
            </a:r>
            <a:endParaRPr lang="en-US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371600" y="3810000"/>
          <a:ext cx="3411538" cy="550863"/>
        </p:xfrm>
        <a:graphic>
          <a:graphicData uri="http://schemas.openxmlformats.org/presentationml/2006/ole">
            <p:oleObj spid="_x0000_s574467" name="Equation" r:id="rId5" imgW="1435100" imgH="203200" progId="Equation.3">
              <p:embed/>
            </p:oleObj>
          </a:graphicData>
        </a:graphic>
      </p:graphicFrame>
      <p:sp>
        <p:nvSpPr>
          <p:cNvPr id="39944" name="Rectangle 14"/>
          <p:cNvSpPr>
            <a:spLocks noChangeArrowheads="1"/>
          </p:cNvSpPr>
          <p:nvPr/>
        </p:nvSpPr>
        <p:spPr bwMode="auto">
          <a:xfrm>
            <a:off x="381000" y="4724400"/>
            <a:ext cx="474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pitchFamily="-112" charset="2"/>
              <a:buChar char="§"/>
            </a:pPr>
            <a:r>
              <a:rPr lang="en-US" sz="2800">
                <a:latin typeface="Georgia" pitchFamily="-112" charset="0"/>
              </a:rPr>
              <a:t>  </a:t>
            </a:r>
            <a:r>
              <a:rPr lang="en-US" sz="3200">
                <a:latin typeface="Georgia" pitchFamily="-112" charset="0"/>
              </a:rPr>
              <a:t>Taking the ratio yields..</a:t>
            </a:r>
            <a:endParaRPr lang="en-US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536700" y="5638800"/>
          <a:ext cx="2263775" cy="550863"/>
        </p:xfrm>
        <a:graphic>
          <a:graphicData uri="http://schemas.openxmlformats.org/presentationml/2006/ole">
            <p:oleObj spid="_x0000_s574468" name="Equation" r:id="rId6" imgW="952500" imgH="203200" progId="Equation.3">
              <p:embed/>
            </p:oleObj>
          </a:graphicData>
        </a:graphic>
      </p:graphicFrame>
      <p:sp>
        <p:nvSpPr>
          <p:cNvPr id="39945" name="Rectangle 14"/>
          <p:cNvSpPr>
            <a:spLocks noChangeArrowheads="1"/>
          </p:cNvSpPr>
          <p:nvPr/>
        </p:nvSpPr>
        <p:spPr bwMode="auto">
          <a:xfrm>
            <a:off x="200025" y="3124200"/>
            <a:ext cx="569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2800">
                <a:latin typeface="Georgia" pitchFamily="-112" charset="0"/>
              </a:rPr>
              <a:t>Cosmological observations imply…</a:t>
            </a:r>
            <a:endParaRPr lang="en-US"/>
          </a:p>
        </p:txBody>
      </p:sp>
      <p:pic>
        <p:nvPicPr>
          <p:cNvPr id="39946" name="Picture 8" descr="VirtualPair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2133600"/>
            <a:ext cx="25971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9" descr="VirtualPair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079875"/>
            <a:ext cx="267335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Rectangle 14"/>
          <p:cNvSpPr>
            <a:spLocks noChangeArrowheads="1"/>
          </p:cNvSpPr>
          <p:nvPr/>
        </p:nvSpPr>
        <p:spPr bwMode="auto">
          <a:xfrm>
            <a:off x="5029200" y="62484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1000">
                <a:solidFill>
                  <a:srgbClr val="000000"/>
                </a:solidFill>
                <a:latin typeface="Georgia" pitchFamily="-112" charset="0"/>
              </a:rPr>
              <a:t>http://www.upscale.utoronto.ca/GeneralInterest/Harrison/BlackHoleThermo/VirtualPair.gif</a:t>
            </a:r>
            <a:endParaRPr lang="en-US" sz="1000">
              <a:latin typeface="Georgi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r>
              <a:rPr lang="en-US">
                <a:latin typeface="Georgia" charset="0"/>
              </a:rPr>
              <a:t>Cosmology</a:t>
            </a:r>
            <a:endParaRPr lang="en-US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724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</a:rPr>
              <a:t>is the scientific study of the large scale properties of the Universe as a whole.</a:t>
            </a:r>
          </a:p>
          <a:p>
            <a:pPr marL="533400" indent="-533400">
              <a:lnSpc>
                <a:spcPct val="90000"/>
              </a:lnSpc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</a:rPr>
              <a:t>addresses questions like:</a:t>
            </a:r>
          </a:p>
          <a:p>
            <a:pPr marL="533400" indent="-533400">
              <a:lnSpc>
                <a:spcPct val="90000"/>
              </a:lnSpc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Georgia" charset="0"/>
              </a:rPr>
              <a:t>Is the Universe (in)finite in spatial extent?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Georgia" charset="0"/>
              </a:rPr>
              <a:t>Is the Universe (in)finite in temporal extent?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Georgia" charset="0"/>
              </a:rPr>
              <a:t>What are the possible geometries of the Universe?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>
                <a:latin typeface="Georgia" charset="0"/>
              </a:rPr>
              <a:t>What is the fate of the Universe?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905000" y="2438400"/>
            <a:ext cx="53340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The Cosmological Constant Revisited…</a:t>
            </a:r>
            <a:endParaRPr lang="en-US" sz="3200" dirty="0">
              <a:latin typeface="Georgia" charset="0"/>
            </a:endParaRP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2057400" y="2590800"/>
          <a:ext cx="4976813" cy="914400"/>
        </p:xfrm>
        <a:graphic>
          <a:graphicData uri="http://schemas.openxmlformats.org/presentationml/2006/ole">
            <p:oleObj spid="_x0000_s588802" name="Equation" r:id="rId4" imgW="1320800" imgH="203200" progId="Equation.3">
              <p:embed/>
            </p:oleObj>
          </a:graphicData>
        </a:graphic>
      </p:graphicFrame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4876800" y="3810000"/>
            <a:ext cx="3392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 smtClean="0">
                <a:latin typeface="Georgia" charset="0"/>
              </a:rPr>
              <a:t>Cosmological Constant</a:t>
            </a:r>
            <a:endParaRPr lang="en-US" dirty="0"/>
          </a:p>
        </p:txBody>
      </p:sp>
      <p:sp>
        <p:nvSpPr>
          <p:cNvPr id="324619" name="AutoShape 11"/>
          <p:cNvSpPr>
            <a:spLocks noChangeArrowheads="1"/>
          </p:cNvSpPr>
          <p:nvPr/>
        </p:nvSpPr>
        <p:spPr bwMode="auto">
          <a:xfrm>
            <a:off x="4800600" y="3810000"/>
            <a:ext cx="35814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 flipH="1" flipV="1">
            <a:off x="4724400" y="3276600"/>
            <a:ext cx="685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5486400" y="4724400"/>
            <a:ext cx="1600200" cy="990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05000" y="2438400"/>
            <a:ext cx="53340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latin typeface="Georgia" charset="0"/>
              </a:rPr>
              <a:t>Replaced with a vacuum energy..</a:t>
            </a:r>
            <a:endParaRPr lang="en-US" sz="3200" dirty="0">
              <a:latin typeface="Georgia" charset="0"/>
            </a:endParaRP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2033588" y="2590800"/>
          <a:ext cx="5026025" cy="914400"/>
        </p:xfrm>
        <a:graphic>
          <a:graphicData uri="http://schemas.openxmlformats.org/presentationml/2006/ole">
            <p:oleObj spid="_x0000_s590850" name="Equation" r:id="rId4" imgW="1333500" imgH="203200" progId="Equation.3">
              <p:embed/>
            </p:oleObj>
          </a:graphicData>
        </a:graphic>
      </p:graphicFrame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4343400" y="4038600"/>
            <a:ext cx="244695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 smtClean="0">
                <a:latin typeface="Georgia" charset="0"/>
              </a:rPr>
              <a:t>Vacuum energy </a:t>
            </a:r>
          </a:p>
          <a:p>
            <a:endParaRPr lang="en-US" sz="2400" i="1" dirty="0" smtClean="0">
              <a:latin typeface="Georgia" charset="0"/>
            </a:endParaRPr>
          </a:p>
          <a:p>
            <a:r>
              <a:rPr lang="en-US" sz="2400" i="1" dirty="0" smtClean="0">
                <a:latin typeface="Georgia" charset="0"/>
              </a:rPr>
              <a:t>where</a:t>
            </a:r>
            <a:endParaRPr lang="en-US" dirty="0"/>
          </a:p>
        </p:txBody>
      </p:sp>
      <p:sp>
        <p:nvSpPr>
          <p:cNvPr id="324619" name="AutoShape 11"/>
          <p:cNvSpPr>
            <a:spLocks noChangeArrowheads="1"/>
          </p:cNvSpPr>
          <p:nvPr/>
        </p:nvSpPr>
        <p:spPr bwMode="auto">
          <a:xfrm>
            <a:off x="4267200" y="4038600"/>
            <a:ext cx="24384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 flipV="1">
            <a:off x="5867400" y="3276600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90851" name="Object 3"/>
          <p:cNvGraphicFramePr>
            <a:graphicFrameLocks noChangeAspect="1"/>
          </p:cNvGraphicFramePr>
          <p:nvPr/>
        </p:nvGraphicFramePr>
        <p:xfrm>
          <a:off x="5562600" y="4800600"/>
          <a:ext cx="1419225" cy="811213"/>
        </p:xfrm>
        <a:graphic>
          <a:graphicData uri="http://schemas.openxmlformats.org/presentationml/2006/ole">
            <p:oleObj spid="_x0000_s590851" name="Equation" r:id="rId5" imgW="647700" imgH="368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457200" y="5334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latin typeface="Georgia" charset="0"/>
              </a:rPr>
              <a:t>Data from</a:t>
            </a:r>
            <a:r>
              <a:rPr lang="en-US" sz="3600" dirty="0" smtClean="0">
                <a:latin typeface="Georgia" charset="0"/>
              </a:rPr>
              <a:t> Type </a:t>
            </a:r>
            <a:r>
              <a:rPr lang="en-US" sz="3600" dirty="0" err="1" smtClean="0">
                <a:latin typeface="Georgia" charset="0"/>
              </a:rPr>
              <a:t>Ia</a:t>
            </a:r>
            <a:r>
              <a:rPr lang="en-US" sz="3600" dirty="0" smtClean="0">
                <a:latin typeface="Georgia" charset="0"/>
              </a:rPr>
              <a:t> Supernovae, WMAP and SDSS implies…</a:t>
            </a:r>
          </a:p>
          <a:p>
            <a:pPr eaLnBrk="1" hangingPunct="1"/>
            <a:endParaRPr lang="en-US" sz="3200" dirty="0" smtClean="0">
              <a:latin typeface="Georgia" charset="0"/>
            </a:endParaRPr>
          </a:p>
          <a:p>
            <a:pPr eaLnBrk="1" hangingPunct="1"/>
            <a:endParaRPr lang="en-US" sz="3200" dirty="0" smtClean="0">
              <a:latin typeface="Georgia" charset="0"/>
            </a:endParaRPr>
          </a:p>
          <a:p>
            <a:pPr eaLnBrk="1" hangingPunct="1"/>
            <a:r>
              <a:rPr lang="en-US" sz="2400" dirty="0" smtClean="0">
                <a:latin typeface="Georgia" charset="0"/>
              </a:rPr>
              <a:t>The </a:t>
            </a:r>
            <a:r>
              <a:rPr lang="en-US" sz="2400" i="1" dirty="0" smtClean="0">
                <a:latin typeface="Georgia" charset="0"/>
              </a:rPr>
              <a:t>density parameters:</a:t>
            </a:r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4953000" y="64008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</a:pPr>
            <a:r>
              <a:rPr lang="en-US" sz="1000" dirty="0">
                <a:solidFill>
                  <a:srgbClr val="000000"/>
                </a:solidFill>
                <a:latin typeface="Georgia"/>
                <a:cs typeface="Georgia"/>
              </a:rPr>
              <a:t>http:/</a:t>
            </a:r>
            <a:r>
              <a:rPr lang="en-US" sz="1000" dirty="0" smtClean="0">
                <a:solidFill>
                  <a:srgbClr val="000000"/>
                </a:solidFill>
                <a:latin typeface="Georgia"/>
                <a:cs typeface="Georgia"/>
              </a:rPr>
              <a:t>/</a:t>
            </a:r>
            <a:r>
              <a:rPr lang="en-US" sz="1000" dirty="0" smtClean="0">
                <a:solidFill>
                  <a:srgbClr val="000000"/>
                </a:solidFill>
                <a:latin typeface="Georgia"/>
                <a:ea typeface="Lucida Grande"/>
                <a:cs typeface="Georgia"/>
              </a:rPr>
              <a:t>scienceblogs.com-startswithabang-upload-2009-11-dark_energy_beyond_supernovae-model_maps.jpg</a:t>
            </a:r>
            <a:endParaRPr lang="en-US" sz="1000" dirty="0">
              <a:latin typeface="Georgia"/>
              <a:cs typeface="Georgia"/>
            </a:endParaRPr>
          </a:p>
        </p:txBody>
      </p:sp>
      <p:pic>
        <p:nvPicPr>
          <p:cNvPr id="10" name="Picture 9" descr="scienceblogs.com-startswithabang-upload-2009-11-dark_energy_beyond_supernovae-model_ma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752601"/>
            <a:ext cx="4725669" cy="464819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762000" y="3200400"/>
            <a:ext cx="2743200" cy="2057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78562" name="Object 2"/>
          <p:cNvGraphicFramePr>
            <a:graphicFrameLocks noChangeAspect="1"/>
          </p:cNvGraphicFramePr>
          <p:nvPr/>
        </p:nvGraphicFramePr>
        <p:xfrm>
          <a:off x="976313" y="3276600"/>
          <a:ext cx="2263775" cy="1893888"/>
        </p:xfrm>
        <a:graphic>
          <a:graphicData uri="http://schemas.openxmlformats.org/presentationml/2006/ole">
            <p:oleObj spid="_x0000_s578562" name="Equation" r:id="rId5" imgW="952500" imgH="6985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304800" y="1752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endParaRPr lang="en-US" sz="3200" dirty="0" smtClean="0">
              <a:latin typeface="Georgia" charset="0"/>
            </a:endParaRPr>
          </a:p>
          <a:p>
            <a:pPr eaLnBrk="1" hangingPunct="1"/>
            <a:endParaRPr lang="en-US" sz="3200" dirty="0" smtClean="0">
              <a:latin typeface="Georgia" charset="0"/>
            </a:endParaRPr>
          </a:p>
          <a:p>
            <a:pPr eaLnBrk="1" hangingPunct="1"/>
            <a:endParaRPr lang="en-US" sz="3200" dirty="0" smtClean="0">
              <a:latin typeface="Georgia" charset="0"/>
            </a:endParaRPr>
          </a:p>
          <a:p>
            <a:pPr eaLnBrk="1" hangingPunct="1"/>
            <a:r>
              <a:rPr lang="en-US" sz="3200" dirty="0" smtClean="0">
                <a:latin typeface="Georgia" charset="0"/>
              </a:rPr>
              <a:t>The </a:t>
            </a:r>
            <a:r>
              <a:rPr lang="en-US" sz="3200" i="1" dirty="0" smtClean="0">
                <a:latin typeface="Georgia" charset="0"/>
              </a:rPr>
              <a:t>density parameters</a:t>
            </a:r>
            <a:r>
              <a:rPr lang="en-US" sz="2400" i="1" dirty="0" smtClean="0">
                <a:latin typeface="Georgia" charset="0"/>
              </a:rPr>
              <a:t>:</a:t>
            </a: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dirty="0" smtClean="0">
              <a:latin typeface="Georgia" charset="0"/>
            </a:endParaRPr>
          </a:p>
          <a:p>
            <a:pPr eaLnBrk="1" hangingPunct="1"/>
            <a:endParaRPr lang="en-US" sz="2400" dirty="0" smtClean="0">
              <a:latin typeface="Georgia" charset="0"/>
            </a:endParaRPr>
          </a:p>
          <a:p>
            <a:pPr eaLnBrk="1" hangingPunct="1"/>
            <a:r>
              <a:rPr lang="en-US" sz="2400" dirty="0" smtClean="0">
                <a:latin typeface="Georgia" charset="0"/>
              </a:rPr>
              <a:t>All ordinary matter (stars, galaxies, etc..) comprises only		 ~4% of the total matter/energy of the Universe!</a:t>
            </a:r>
          </a:p>
          <a:p>
            <a:pPr eaLnBrk="1" hangingPunct="1"/>
            <a:endParaRPr lang="en-US" sz="2400" dirty="0" smtClean="0">
              <a:latin typeface="Georgia" charset="0"/>
            </a:endParaRPr>
          </a:p>
          <a:p>
            <a:pPr eaLnBrk="1" hangingPunct="1"/>
            <a:endParaRPr lang="en-US" sz="2400" dirty="0" smtClean="0">
              <a:latin typeface="Georgia" charset="0"/>
            </a:endParaRPr>
          </a:p>
          <a:p>
            <a:pPr eaLnBrk="1" hangingPunct="1"/>
            <a:endParaRPr lang="en-US" sz="2400" dirty="0" smtClean="0">
              <a:latin typeface="Georgia" charset="0"/>
            </a:endParaRPr>
          </a:p>
          <a:p>
            <a:pPr eaLnBrk="1" hangingPunct="1"/>
            <a:endParaRPr lang="en-US" sz="2400" dirty="0" smtClean="0">
              <a:latin typeface="Georgia" charset="0"/>
            </a:endParaRPr>
          </a:p>
          <a:p>
            <a:pPr eaLnBrk="1" hangingPunct="1"/>
            <a:endParaRPr lang="en-US" sz="2400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  <a:p>
            <a:pPr eaLnBrk="1" hangingPunct="1"/>
            <a:endParaRPr lang="en-US" sz="2400" i="1" dirty="0" smtClean="0">
              <a:latin typeface="Georgia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8200" y="1752600"/>
            <a:ext cx="2743200" cy="2057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78562" name="Object 2"/>
          <p:cNvGraphicFramePr>
            <a:graphicFrameLocks noChangeAspect="1"/>
          </p:cNvGraphicFramePr>
          <p:nvPr/>
        </p:nvGraphicFramePr>
        <p:xfrm>
          <a:off x="1128713" y="1905000"/>
          <a:ext cx="2263775" cy="1893888"/>
        </p:xfrm>
        <a:graphic>
          <a:graphicData uri="http://schemas.openxmlformats.org/presentationml/2006/ole">
            <p:oleObj spid="_x0000_s580610" name="Equation" r:id="rId4" imgW="952500" imgH="698500" progId="Equation.3">
              <p:embed/>
            </p:oleObj>
          </a:graphicData>
        </a:graphic>
      </p:graphicFrame>
      <p:graphicFrame>
        <p:nvGraphicFramePr>
          <p:cNvPr id="580611" name="Object 3"/>
          <p:cNvGraphicFramePr>
            <a:graphicFrameLocks noChangeAspect="1"/>
          </p:cNvGraphicFramePr>
          <p:nvPr/>
        </p:nvGraphicFramePr>
        <p:xfrm>
          <a:off x="4419600" y="2438400"/>
          <a:ext cx="2411412" cy="935037"/>
        </p:xfrm>
        <a:graphic>
          <a:graphicData uri="http://schemas.openxmlformats.org/presentationml/2006/ole">
            <p:oleObj spid="_x0000_s580611" name="Equation" r:id="rId5" imgW="1270000" imgH="43180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3352800" y="2667000"/>
            <a:ext cx="990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352800" y="2895600"/>
            <a:ext cx="990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 b="1" i="1" dirty="0">
                <a:latin typeface="Georgia" charset="0"/>
              </a:rPr>
              <a:t>Puzzle</a:t>
            </a:r>
            <a:r>
              <a:rPr lang="en-US" sz="3200" b="1" i="1" dirty="0" smtClean="0">
                <a:latin typeface="Georgia" charset="0"/>
              </a:rPr>
              <a:t> 2:</a:t>
            </a:r>
            <a:r>
              <a:rPr lang="en-US" sz="3200" i="1" dirty="0" smtClean="0">
                <a:latin typeface="Georgia" charset="0"/>
              </a:rPr>
              <a:t>  </a:t>
            </a:r>
            <a:r>
              <a:rPr lang="en-US" sz="3200" b="1" i="1" dirty="0" smtClean="0">
                <a:latin typeface="Georgia" charset="0"/>
              </a:rPr>
              <a:t>Flatness Puzzle?</a:t>
            </a:r>
            <a:endParaRPr lang="en-US" sz="2800" dirty="0" smtClean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Why is the Universe so </a:t>
            </a:r>
            <a:r>
              <a:rPr lang="en-US" sz="2800" i="1" dirty="0">
                <a:latin typeface="Georgia" charset="0"/>
              </a:rPr>
              <a:t>flat</a:t>
            </a:r>
            <a:r>
              <a:rPr lang="en-US" sz="2800" dirty="0">
                <a:latin typeface="Georgia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The 1st FRW equation can be written as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where the density parameter </a:t>
            </a:r>
            <a:r>
              <a:rPr lang="en-US" sz="2800" dirty="0" err="1" smtClean="0">
                <a:latin typeface="Georgia" charset="0"/>
                <a:sym typeface="Symbol" charset="2"/>
              </a:rPr>
              <a:t></a:t>
            </a:r>
            <a:r>
              <a:rPr lang="en-US" sz="2800" dirty="0" smtClean="0">
                <a:latin typeface="Georgia" charset="0"/>
                <a:sym typeface="Symbol" charset="2"/>
              </a:rPr>
              <a:t> </a:t>
            </a:r>
            <a:r>
              <a:rPr lang="en-US" sz="2800" dirty="0">
                <a:latin typeface="Georgia" charset="0"/>
                <a:sym typeface="Symbol" charset="2"/>
              </a:rPr>
              <a:t>is</a:t>
            </a:r>
            <a:endParaRPr lang="en-US" sz="2400" i="1" dirty="0">
              <a:latin typeface="Georgia" charset="0"/>
            </a:endParaRPr>
          </a:p>
        </p:txBody>
      </p:sp>
      <p:sp>
        <p:nvSpPr>
          <p:cNvPr id="397320" name="AutoShape 8"/>
          <p:cNvSpPr>
            <a:spLocks noChangeArrowheads="1"/>
          </p:cNvSpPr>
          <p:nvPr/>
        </p:nvSpPr>
        <p:spPr bwMode="auto">
          <a:xfrm>
            <a:off x="2819400" y="2895600"/>
            <a:ext cx="3429000" cy="1447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97319" name="Object 7"/>
          <p:cNvGraphicFramePr>
            <a:graphicFrameLocks noChangeAspect="1"/>
          </p:cNvGraphicFramePr>
          <p:nvPr/>
        </p:nvGraphicFramePr>
        <p:xfrm>
          <a:off x="2943225" y="2940050"/>
          <a:ext cx="3179763" cy="1322388"/>
        </p:xfrm>
        <a:graphic>
          <a:graphicData uri="http://schemas.openxmlformats.org/presentationml/2006/ole">
            <p:oleObj spid="_x0000_s576514" name="Equation" r:id="rId4" imgW="838200" imgH="368300" progId="Equation.3">
              <p:embed/>
            </p:oleObj>
          </a:graphicData>
        </a:graphic>
      </p:graphicFrame>
      <p:graphicFrame>
        <p:nvGraphicFramePr>
          <p:cNvPr id="397321" name="Object 9"/>
          <p:cNvGraphicFramePr>
            <a:graphicFrameLocks noChangeAspect="1"/>
          </p:cNvGraphicFramePr>
          <p:nvPr/>
        </p:nvGraphicFramePr>
        <p:xfrm>
          <a:off x="2301875" y="5384800"/>
          <a:ext cx="4389438" cy="922338"/>
        </p:xfrm>
        <a:graphic>
          <a:graphicData uri="http://schemas.openxmlformats.org/presentationml/2006/ole">
            <p:oleObj spid="_x0000_s576515" name="Equation" r:id="rId5" imgW="18161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 b="1" i="1" dirty="0">
                <a:latin typeface="Georgia" charset="0"/>
              </a:rPr>
              <a:t>Puzzle</a:t>
            </a:r>
            <a:r>
              <a:rPr lang="en-US" sz="3200" b="1" i="1" dirty="0" smtClean="0">
                <a:latin typeface="Georgia" charset="0"/>
              </a:rPr>
              <a:t> 3:</a:t>
            </a:r>
            <a:r>
              <a:rPr lang="en-US" sz="3200" i="1" dirty="0" smtClean="0">
                <a:latin typeface="Georgia" charset="0"/>
              </a:rPr>
              <a:t>  </a:t>
            </a:r>
            <a:r>
              <a:rPr lang="en-US" sz="3200" b="1" i="1" dirty="0" smtClean="0">
                <a:latin typeface="Georgia" charset="0"/>
              </a:rPr>
              <a:t>Cosmic Coincidence Problem?</a:t>
            </a:r>
            <a:endParaRPr lang="en-US" sz="2800" dirty="0" smtClean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 smtClean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dirty="0" smtClean="0">
                <a:latin typeface="Georgia" charset="0"/>
              </a:rPr>
              <a:t>Why </a:t>
            </a:r>
            <a:r>
              <a:rPr lang="en-US" sz="2800" dirty="0">
                <a:latin typeface="Georgia" charset="0"/>
              </a:rPr>
              <a:t>is the</a:t>
            </a:r>
            <a:r>
              <a:rPr lang="en-US" sz="2800" dirty="0" smtClean="0">
                <a:latin typeface="Georgia" charset="0"/>
              </a:rPr>
              <a:t> vacuum energy of the same order of magnitude as the matter density?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 smtClean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i="1" dirty="0" smtClean="0">
                <a:latin typeface="Georgia" charset="0"/>
              </a:rPr>
              <a:t>Mathematically: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dirty="0" smtClean="0">
                <a:latin typeface="Georgia" charset="0"/>
              </a:rPr>
              <a:t>Why is		          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 smtClean="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dirty="0" smtClean="0">
                <a:latin typeface="Georgia" charset="0"/>
              </a:rPr>
              <a:t>In general: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dirty="0">
              <a:latin typeface="Georgia" charset="0"/>
            </a:endParaRPr>
          </a:p>
        </p:txBody>
      </p:sp>
      <p:sp>
        <p:nvSpPr>
          <p:cNvPr id="397320" name="AutoShape 8"/>
          <p:cNvSpPr>
            <a:spLocks noChangeArrowheads="1"/>
          </p:cNvSpPr>
          <p:nvPr/>
        </p:nvSpPr>
        <p:spPr bwMode="auto">
          <a:xfrm>
            <a:off x="1143000" y="5181600"/>
            <a:ext cx="1981200" cy="1447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97319" name="Object 7"/>
          <p:cNvGraphicFramePr>
            <a:graphicFrameLocks noChangeAspect="1"/>
          </p:cNvGraphicFramePr>
          <p:nvPr/>
        </p:nvGraphicFramePr>
        <p:xfrm>
          <a:off x="1524000" y="3733800"/>
          <a:ext cx="2371801" cy="476250"/>
        </p:xfrm>
        <a:graphic>
          <a:graphicData uri="http://schemas.openxmlformats.org/presentationml/2006/ole">
            <p:oleObj spid="_x0000_s582658" name="Equation" r:id="rId4" imgW="838200" imgH="177800" progId="Equation.3">
              <p:embed/>
            </p:oleObj>
          </a:graphicData>
        </a:graphic>
      </p:graphicFrame>
      <p:graphicFrame>
        <p:nvGraphicFramePr>
          <p:cNvPr id="582660" name="Object 4"/>
          <p:cNvGraphicFramePr>
            <a:graphicFrameLocks noChangeAspect="1"/>
          </p:cNvGraphicFramePr>
          <p:nvPr/>
        </p:nvGraphicFramePr>
        <p:xfrm>
          <a:off x="1295400" y="5334000"/>
          <a:ext cx="1617662" cy="1089025"/>
        </p:xfrm>
        <a:graphic>
          <a:graphicData uri="http://schemas.openxmlformats.org/presentationml/2006/ole">
            <p:oleObj spid="_x0000_s582660" name="Equation" r:id="rId5" imgW="571500" imgH="406400" progId="Equation.3">
              <p:embed/>
            </p:oleObj>
          </a:graphicData>
        </a:graphic>
      </p:graphicFrame>
      <p:pic>
        <p:nvPicPr>
          <p:cNvPr id="9" name="Picture 8" descr="plo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2667000"/>
            <a:ext cx="4381500" cy="3797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noFill/>
          <a:ln/>
        </p:spPr>
        <p:txBody>
          <a:bodyPr/>
          <a:lstStyle/>
          <a:p>
            <a:r>
              <a:rPr lang="en-US" sz="4000" b="1" i="1" dirty="0">
                <a:latin typeface="Georgia" charset="0"/>
              </a:rPr>
              <a:t>Conclusions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3200" dirty="0">
                <a:latin typeface="Georgia" charset="0"/>
              </a:rPr>
              <a:t>Theory &amp; observational evidence indicate that:</a:t>
            </a:r>
            <a:endParaRPr lang="en-US" sz="2800" dirty="0">
              <a:latin typeface="Georgia" charset="0"/>
            </a:endParaRPr>
          </a:p>
          <a:p>
            <a:pPr>
              <a:buClr>
                <a:schemeClr val="bg2"/>
              </a:buClr>
              <a:buFont typeface="Wingdings" charset="2"/>
              <a:buNone/>
            </a:pPr>
            <a:r>
              <a:rPr lang="en-US" sz="2400" dirty="0">
                <a:latin typeface="Georgia" charset="0"/>
              </a:rPr>
              <a:t> </a:t>
            </a:r>
            <a:endParaRPr lang="en-US" sz="2800" dirty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>
                <a:latin typeface="Georgia" charset="0"/>
              </a:rPr>
              <a:t> the Universe is</a:t>
            </a:r>
            <a:r>
              <a:rPr lang="en-US" sz="2800" i="1" dirty="0" smtClean="0">
                <a:latin typeface="Georgia" charset="0"/>
              </a:rPr>
              <a:t> flat &amp; infinite </a:t>
            </a:r>
            <a:r>
              <a:rPr lang="en-US" sz="2800" dirty="0">
                <a:latin typeface="Georgia" charset="0"/>
              </a:rPr>
              <a:t>in spatial extent</a:t>
            </a:r>
          </a:p>
          <a:p>
            <a:pPr lvl="1">
              <a:buClr>
                <a:schemeClr val="bg2"/>
              </a:buClr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>
                <a:latin typeface="Georgia" charset="0"/>
              </a:rPr>
              <a:t> the Universe began </a:t>
            </a:r>
            <a:r>
              <a:rPr lang="en-US" sz="2800" dirty="0" err="1">
                <a:latin typeface="Georgia" charset="0"/>
              </a:rPr>
              <a:t>w</a:t>
            </a:r>
            <a:r>
              <a:rPr lang="en-US" sz="2800" dirty="0">
                <a:latin typeface="Georgia" charset="0"/>
              </a:rPr>
              <a:t>/ a “Big Bang” 				~ 13.7 billion years ago</a:t>
            </a:r>
          </a:p>
          <a:p>
            <a:pPr lvl="1">
              <a:buClr>
                <a:schemeClr val="bg2"/>
              </a:buClr>
              <a:buFont typeface="Wingdings" charset="2"/>
              <a:buNone/>
            </a:pPr>
            <a:endParaRPr lang="en-US" sz="2800" dirty="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>
                <a:latin typeface="Georgia" charset="0"/>
              </a:rPr>
              <a:t> the Universe is</a:t>
            </a:r>
            <a:r>
              <a:rPr lang="en-US" sz="2800" i="1" dirty="0" smtClean="0">
                <a:latin typeface="Georgia" charset="0"/>
              </a:rPr>
              <a:t> </a:t>
            </a:r>
            <a:r>
              <a:rPr lang="en-US" sz="2800" dirty="0" smtClean="0">
                <a:latin typeface="Georgia" charset="0"/>
              </a:rPr>
              <a:t>undergoing an 		</a:t>
            </a:r>
            <a:r>
              <a:rPr lang="en-US" sz="2800" i="1" dirty="0" smtClean="0">
                <a:latin typeface="Georgia" charset="0"/>
              </a:rPr>
              <a:t>accelerated expansion</a:t>
            </a:r>
          </a:p>
          <a:p>
            <a:pPr lvl="1">
              <a:buClr>
                <a:schemeClr val="bg2"/>
              </a:buClr>
              <a:buFont typeface="Wingdings" charset="2"/>
              <a:buNone/>
            </a:pPr>
            <a:endParaRPr lang="en-US" sz="2800" dirty="0">
              <a:latin typeface="Georgia" charset="0"/>
              <a:sym typeface="Symbol" charset="2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 dirty="0">
                <a:latin typeface="Georgia" charset="0"/>
                <a:sym typeface="Symbol" charset="2"/>
              </a:rPr>
              <a:t> the Universe will continue to expand indefinitely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1447800"/>
          </a:xfrm>
          <a:noFill/>
          <a:ln/>
        </p:spPr>
        <p:txBody>
          <a:bodyPr/>
          <a:lstStyle/>
          <a:p>
            <a:r>
              <a:rPr lang="en-US" sz="3600" i="1">
                <a:latin typeface="Georgia" charset="0"/>
              </a:rPr>
              <a:t>Georges Lemaître suggests the Universe had a temporal beginning..</a:t>
            </a:r>
            <a:endParaRPr lang="en-US"/>
          </a:p>
        </p:txBody>
      </p:sp>
      <p:pic>
        <p:nvPicPr>
          <p:cNvPr id="359428" name="Picture 4" descr="lemai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4343400" cy="3181350"/>
          </a:xfrm>
          <a:prstGeom prst="rect">
            <a:avLst/>
          </a:prstGeom>
          <a:noFill/>
        </p:spPr>
      </p:pic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Belgian Astrophysicist/                                                             Catholic Priest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1927 paper in</a:t>
            </a:r>
            <a:r>
              <a:rPr lang="en-US" sz="2400" i="1">
                <a:latin typeface="Georgia" charset="0"/>
              </a:rPr>
              <a:t> Annals of the                                                     Brussels Scientific Society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i="1">
                <a:latin typeface="Georgia" charset="0"/>
              </a:rPr>
              <a:t>Lemaître…</a:t>
            </a:r>
            <a:r>
              <a:rPr lang="en-US" sz="2800">
                <a:latin typeface="Georgia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showed that the universe had to be either </a:t>
            </a:r>
            <a:r>
              <a:rPr lang="en-US" sz="2400" i="1">
                <a:latin typeface="Georgia" charset="0"/>
              </a:rPr>
              <a:t>contracting</a:t>
            </a:r>
            <a:r>
              <a:rPr lang="en-US" sz="2400">
                <a:latin typeface="Georgia" charset="0"/>
              </a:rPr>
              <a:t> or </a:t>
            </a:r>
            <a:r>
              <a:rPr lang="en-US" sz="2400" i="1">
                <a:latin typeface="Georgia" charset="0"/>
              </a:rPr>
              <a:t>expanding</a:t>
            </a:r>
            <a:r>
              <a:rPr lang="en-US" sz="2400">
                <a:latin typeface="Georgia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suggested that the Universe had a definite </a:t>
            </a:r>
            <a:r>
              <a:rPr lang="en-US" sz="2400" i="1">
                <a:latin typeface="Georgia" charset="0"/>
              </a:rPr>
              <a:t>beginning</a:t>
            </a:r>
            <a:r>
              <a:rPr lang="en-US" sz="2400">
                <a:latin typeface="Georgia" charset="0"/>
              </a:rPr>
              <a:t> in which all its matter and energy were concentrated at one point.</a:t>
            </a:r>
            <a:endParaRPr lang="en-US" sz="20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447800"/>
          </a:xfrm>
          <a:noFill/>
          <a:ln/>
        </p:spPr>
        <p:txBody>
          <a:bodyPr/>
          <a:lstStyle/>
          <a:p>
            <a:pPr algn="ctr"/>
            <a:r>
              <a:rPr lang="en-US" sz="3600" i="1">
                <a:latin typeface="Georgia" charset="0"/>
              </a:rPr>
              <a:t>In the early 1960’s, the Princeton group in gravitational physics…</a:t>
            </a:r>
            <a:r>
              <a:rPr lang="en-US" i="1">
                <a:latin typeface="Georgia" charset="0"/>
              </a:rPr>
              <a:t> </a:t>
            </a:r>
            <a:endParaRPr lang="en-US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>
                <a:latin typeface="Georgia" charset="0"/>
              </a:rPr>
              <a:t>finds that the Universe should be uniformly bathed in a background </a:t>
            </a:r>
            <a:r>
              <a:rPr lang="en-US" sz="2800" i="1">
                <a:latin typeface="Georgia" charset="0"/>
              </a:rPr>
              <a:t>microwave radiation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>
                <a:latin typeface="Georgia" charset="0"/>
              </a:rPr>
              <a:t>predicts a </a:t>
            </a:r>
            <a:r>
              <a:rPr lang="en-US" sz="2800" i="1">
                <a:latin typeface="Georgia" charset="0"/>
              </a:rPr>
              <a:t>blackbody spectrum </a:t>
            </a:r>
            <a:r>
              <a:rPr lang="en-US" sz="2800">
                <a:latin typeface="Georgia" charset="0"/>
              </a:rPr>
              <a:t>of the background radiation </a:t>
            </a:r>
            <a:r>
              <a:rPr lang="en-US" sz="2800" i="1">
                <a:latin typeface="Georgia" charset="0"/>
              </a:rPr>
              <a:t>w/</a:t>
            </a:r>
            <a:r>
              <a:rPr lang="en-US" sz="2800">
                <a:latin typeface="Georgia" charset="0"/>
              </a:rPr>
              <a:t>  T ~ 10K</a:t>
            </a: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 i="1">
              <a:latin typeface="Georgia" charset="0"/>
            </a:endParaRPr>
          </a:p>
        </p:txBody>
      </p:sp>
      <p:pic>
        <p:nvPicPr>
          <p:cNvPr id="371716" name="Picture 4" descr="blackbo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517900"/>
            <a:ext cx="5267325" cy="334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914400"/>
          </a:xfrm>
          <a:noFill/>
          <a:ln/>
        </p:spPr>
        <p:txBody>
          <a:bodyPr/>
          <a:lstStyle/>
          <a:p>
            <a:pPr algn="ctr"/>
            <a:r>
              <a:rPr lang="en-US" sz="3600" i="1">
                <a:latin typeface="Georgia" charset="0"/>
              </a:rPr>
              <a:t>In 1965, observational evidence for the</a:t>
            </a:r>
            <a:r>
              <a:rPr lang="en-US" sz="3600" b="1" i="1">
                <a:latin typeface="Georgia" charset="0"/>
              </a:rPr>
              <a:t> </a:t>
            </a:r>
            <a:r>
              <a:rPr lang="en-US" b="1" i="1">
                <a:latin typeface="Georgia" charset="0"/>
              </a:rPr>
              <a:t>Big Bang!!</a:t>
            </a:r>
            <a:endParaRPr lang="en-US"/>
          </a:p>
        </p:txBody>
      </p:sp>
      <p:pic>
        <p:nvPicPr>
          <p:cNvPr id="288777" name="Picture 9" descr="PenziasWil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495800" cy="3556000"/>
          </a:xfrm>
          <a:prstGeom prst="rect">
            <a:avLst/>
          </a:prstGeom>
          <a:noFill/>
        </p:spPr>
      </p:pic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4470400" y="1676400"/>
            <a:ext cx="467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Arno Penzias &amp;      Robert Wilson</a:t>
            </a:r>
            <a:r>
              <a:rPr lang="en-US" sz="2400">
                <a:latin typeface="Georgia" charset="0"/>
              </a:rPr>
              <a:t> 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Bell Lab Physicists calibrating the Bell Labs microwave antenna designed for satellite communications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Awarded the 1978 Nobel Prize in physics for discovery of the Cosmic Microwave Background Radiation</a:t>
            </a:r>
            <a:endParaRPr lang="en-US" sz="28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>
                <a:solidFill>
                  <a:schemeClr val="bg2"/>
                </a:solidFill>
                <a:latin typeface="Georgia" charset="0"/>
              </a:rPr>
              <a:t>Newton’s Universal Law of Gravitation</a:t>
            </a:r>
            <a:endParaRPr lang="en-US" sz="4000">
              <a:latin typeface="Georgia" charset="0"/>
            </a:endParaRPr>
          </a:p>
        </p:txBody>
      </p:sp>
      <p:pic>
        <p:nvPicPr>
          <p:cNvPr id="336899" name="Picture 3" descr="Newton-paint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34050" y="1143000"/>
            <a:ext cx="3078163" cy="3352800"/>
          </a:xfrm>
        </p:spPr>
      </p:pic>
      <p:sp>
        <p:nvSpPr>
          <p:cNvPr id="336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3962400"/>
            <a:ext cx="4038600" cy="2895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en-US" sz="2800" b="1" i="1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 b="1" i="1" u="sng">
                <a:latin typeface="Georgia" charset="0"/>
              </a:rPr>
              <a:t>Successes</a:t>
            </a:r>
            <a:endParaRPr lang="en-US" sz="2800" u="sng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</a:rPr>
              <a:t>   Described the motion of massive bodies…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</a:rPr>
              <a:t>	       …on earth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</a:rPr>
              <a:t>           …in the heavens</a:t>
            </a:r>
            <a:endParaRPr lang="en-US" sz="2800"/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219200" y="5029200"/>
            <a:ext cx="28956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36901" name="Object 5"/>
          <p:cNvGraphicFramePr>
            <a:graphicFrameLocks noChangeAspect="1"/>
          </p:cNvGraphicFramePr>
          <p:nvPr/>
        </p:nvGraphicFramePr>
        <p:xfrm>
          <a:off x="1371600" y="5181600"/>
          <a:ext cx="2667000" cy="1143000"/>
        </p:xfrm>
        <a:graphic>
          <a:graphicData uri="http://schemas.openxmlformats.org/presentationml/2006/ole">
            <p:oleObj spid="_x0000_s336901" name="Equation" r:id="rId5" imgW="927100" imgH="368300" progId="Equation.3">
              <p:embed/>
            </p:oleObj>
          </a:graphicData>
        </a:graphic>
      </p:graphicFrame>
      <p:pic>
        <p:nvPicPr>
          <p:cNvPr id="336903" name="Picture 7" descr="for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905000"/>
            <a:ext cx="4419600" cy="2541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295400"/>
          </a:xfrm>
          <a:noFill/>
          <a:ln/>
        </p:spPr>
        <p:txBody>
          <a:bodyPr/>
          <a:lstStyle/>
          <a:p>
            <a:pPr algn="ctr"/>
            <a:r>
              <a:rPr lang="en-US" sz="3600">
                <a:latin typeface="Georgia" charset="0"/>
              </a:rPr>
              <a:t>Yeah, but does this</a:t>
            </a:r>
            <a:r>
              <a:rPr lang="en-US" sz="3600" i="1">
                <a:latin typeface="Georgia" charset="0"/>
              </a:rPr>
              <a:t> microwave background radiation </a:t>
            </a:r>
            <a:r>
              <a:rPr lang="en-US" sz="3600">
                <a:latin typeface="Georgia" charset="0"/>
              </a:rPr>
              <a:t>have a</a:t>
            </a:r>
            <a:r>
              <a:rPr lang="en-US" sz="3600" i="1">
                <a:latin typeface="Georgia" charset="0"/>
              </a:rPr>
              <a:t> Blackbody Spectrum?</a:t>
            </a:r>
            <a:endParaRPr lang="en-US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4470400" y="1828800"/>
            <a:ext cx="467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</p:txBody>
      </p:sp>
      <p:pic>
        <p:nvPicPr>
          <p:cNvPr id="373765" name="Picture 5" descr="COBE_Art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4419600" cy="4116388"/>
          </a:xfrm>
          <a:prstGeom prst="rect">
            <a:avLst/>
          </a:prstGeom>
          <a:noFill/>
        </p:spPr>
      </p:pic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304800" y="1676400"/>
            <a:ext cx="436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400">
                <a:latin typeface="Georgia" charset="0"/>
              </a:rPr>
              <a:t>In Nov ‘89, NASA launches the Cosmic Background Explorer (COBE) to measure…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the spectrum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400">
                <a:latin typeface="Georgia" charset="0"/>
              </a:rPr>
              <a:t>the anisotropies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400">
                <a:latin typeface="Georgia" charset="0"/>
              </a:rPr>
              <a:t>of the cosmic background radiation.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447800"/>
          </a:xfrm>
          <a:noFill/>
          <a:ln/>
        </p:spPr>
        <p:txBody>
          <a:bodyPr/>
          <a:lstStyle/>
          <a:p>
            <a:pPr algn="ctr"/>
            <a:r>
              <a:rPr lang="en-US" sz="3600" i="1">
                <a:solidFill>
                  <a:schemeClr val="bg2"/>
                </a:solidFill>
                <a:latin typeface="Georgia" charset="0"/>
              </a:rPr>
              <a:t>Spectrum</a:t>
            </a:r>
            <a:r>
              <a:rPr lang="en-US" sz="3600">
                <a:solidFill>
                  <a:schemeClr val="bg2"/>
                </a:solidFill>
                <a:latin typeface="Georgia" charset="0"/>
              </a:rPr>
              <a:t> of the                                       </a:t>
            </a:r>
            <a:r>
              <a:rPr lang="en-US" sz="3600" i="1">
                <a:solidFill>
                  <a:schemeClr val="bg2"/>
                </a:solidFill>
                <a:latin typeface="Georgia" charset="0"/>
              </a:rPr>
              <a:t>Cosmic Microwave Background Radiation</a:t>
            </a:r>
            <a:endParaRPr lang="en-US"/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381000" y="55626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sz="2800">
                <a:latin typeface="Georgia" charset="0"/>
              </a:rPr>
              <a:t>The excellent agreement with Planck’s law is the best fit ever measured!  </a:t>
            </a:r>
            <a:endParaRPr lang="en-US" sz="2400">
              <a:latin typeface="Georgia" charset="0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5029200" y="18288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John Mather &amp; George Smoot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400">
                <a:latin typeface="Georgia" charset="0"/>
              </a:rPr>
              <a:t>Awarded the 2006 Nobel Prize in physics  “for their discovery of the blackbody form and anisotropy discovery of the CMB”</a:t>
            </a:r>
            <a:endParaRPr lang="en-US" sz="2800">
              <a:latin typeface="Georgia" charset="0"/>
            </a:endParaRPr>
          </a:p>
        </p:txBody>
      </p:sp>
      <p:pic>
        <p:nvPicPr>
          <p:cNvPr id="306189" name="Picture 13" descr="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4953000" cy="3287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For a </a:t>
            </a:r>
            <a:r>
              <a:rPr lang="en-US" sz="2800" i="1">
                <a:latin typeface="Georgia" charset="0"/>
              </a:rPr>
              <a:t>matter</a:t>
            </a:r>
            <a:r>
              <a:rPr lang="en-US" sz="2800">
                <a:latin typeface="Georgia" charset="0"/>
              </a:rPr>
              <a:t> or </a:t>
            </a:r>
            <a:r>
              <a:rPr lang="en-US" sz="2800" i="1">
                <a:latin typeface="Georgia" charset="0"/>
              </a:rPr>
              <a:t>radiation</a:t>
            </a:r>
            <a:r>
              <a:rPr lang="en-US" sz="2800">
                <a:latin typeface="Georgia" charset="0"/>
              </a:rPr>
              <a:t> dominated Universe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Char char="\"/>
            </a:pPr>
            <a:r>
              <a:rPr lang="en-US" sz="2400">
                <a:latin typeface="Georgia" charset="0"/>
                <a:sym typeface="Symbol" charset="2"/>
              </a:rPr>
              <a:t>LHS must </a:t>
            </a:r>
            <a:r>
              <a:rPr lang="en-US" sz="2400" i="1">
                <a:latin typeface="Georgia" charset="0"/>
                <a:sym typeface="Symbol" charset="2"/>
              </a:rPr>
              <a:t>diverge</a:t>
            </a:r>
            <a:r>
              <a:rPr lang="en-US" sz="2400">
                <a:latin typeface="Georgia" charset="0"/>
                <a:sym typeface="Symbol" charset="2"/>
              </a:rPr>
              <a:t> w/ time;   = 1 is an </a:t>
            </a:r>
            <a:r>
              <a:rPr lang="en-US" sz="2400" i="1">
                <a:latin typeface="Georgia" charset="0"/>
                <a:sym typeface="Symbol" charset="2"/>
              </a:rPr>
              <a:t>unstable fixed point</a:t>
            </a:r>
            <a:r>
              <a:rPr lang="en-US" sz="2400">
                <a:latin typeface="Georgia" charset="0"/>
                <a:sym typeface="Symbol" charset="2"/>
              </a:rPr>
              <a:t>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Char char="\"/>
            </a:pP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None/>
            </a:pP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None/>
            </a:pPr>
            <a:r>
              <a:rPr lang="en-US" sz="2400" i="1">
                <a:latin typeface="Georgia" charset="0"/>
              </a:rPr>
              <a:t>From observation: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None/>
            </a:pP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None/>
            </a:pPr>
            <a:endParaRPr lang="en-US" sz="24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None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None/>
            </a:pPr>
            <a:r>
              <a:rPr lang="en-US" sz="2400">
                <a:latin typeface="Georgia" charset="0"/>
              </a:rPr>
              <a:t>At BBN, let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None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Symbol" charset="2"/>
              <a:buNone/>
            </a:pPr>
            <a:r>
              <a:rPr lang="en-US" sz="2400">
                <a:latin typeface="Georgia" charset="0"/>
              </a:rPr>
              <a:t>Universe would have </a:t>
            </a:r>
            <a:r>
              <a:rPr lang="en-US" sz="2400" i="1">
                <a:latin typeface="Georgia" charset="0"/>
              </a:rPr>
              <a:t>collapsed</a:t>
            </a:r>
            <a:r>
              <a:rPr lang="en-US" sz="2400">
                <a:latin typeface="Georgia" charset="0"/>
              </a:rPr>
              <a:t> in a “Big Crunch” 				         or </a:t>
            </a:r>
            <a:r>
              <a:rPr lang="en-US" sz="2400" i="1">
                <a:latin typeface="Georgia" charset="0"/>
              </a:rPr>
              <a:t>expanded</a:t>
            </a:r>
            <a:r>
              <a:rPr lang="en-US" sz="2400">
                <a:latin typeface="Georgia" charset="0"/>
              </a:rPr>
              <a:t> to a “Big Chill” in a few years!!</a:t>
            </a:r>
            <a:endParaRPr lang="en-US" sz="2400" i="1">
              <a:latin typeface="Georgia" charset="0"/>
            </a:endParaRPr>
          </a:p>
        </p:txBody>
      </p:sp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1447800" y="1371600"/>
          <a:ext cx="6411913" cy="596900"/>
        </p:xfrm>
        <a:graphic>
          <a:graphicData uri="http://schemas.openxmlformats.org/presentationml/2006/ole">
            <p:oleObj spid="_x0000_s408578" name="Equation" r:id="rId4" imgW="2324100" imgH="228600" progId="Equation.3">
              <p:embed/>
            </p:oleObj>
          </a:graphicData>
        </a:graphic>
      </p:graphicFrame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1828800" y="3886200"/>
          <a:ext cx="6588125" cy="563563"/>
        </p:xfrm>
        <a:graphic>
          <a:graphicData uri="http://schemas.openxmlformats.org/presentationml/2006/ole">
            <p:oleObj spid="_x0000_s408579" name="Equation" r:id="rId5" imgW="2387600" imgH="215900" progId="Equation.3">
              <p:embed/>
            </p:oleObj>
          </a:graphicData>
        </a:graphic>
      </p:graphicFrame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19400" y="4648200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 charset="0"/>
              </a:rPr>
              <a:t>Now</a:t>
            </a:r>
            <a:endParaRPr lang="en-US"/>
          </a:p>
        </p:txBody>
      </p:sp>
      <p:sp>
        <p:nvSpPr>
          <p:cNvPr id="399370" name="Line 10"/>
          <p:cNvSpPr>
            <a:spLocks noChangeShapeType="1"/>
          </p:cNvSpPr>
          <p:nvPr/>
        </p:nvSpPr>
        <p:spPr bwMode="auto">
          <a:xfrm flipH="1" flipV="1">
            <a:off x="2895600" y="4419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5715000" y="4648200"/>
            <a:ext cx="278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 charset="0"/>
              </a:rPr>
              <a:t>Big Bang Nucleosynthesis</a:t>
            </a:r>
            <a:endParaRPr lang="en-US"/>
          </a:p>
        </p:txBody>
      </p:sp>
      <p:sp>
        <p:nvSpPr>
          <p:cNvPr id="399372" name="Line 12"/>
          <p:cNvSpPr>
            <a:spLocks noChangeShapeType="1"/>
          </p:cNvSpPr>
          <p:nvPr/>
        </p:nvSpPr>
        <p:spPr bwMode="auto">
          <a:xfrm flipH="1" flipV="1">
            <a:off x="6248400" y="4419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73" name="Rectangle 13"/>
          <p:cNvSpPr>
            <a:spLocks noChangeArrowheads="1"/>
          </p:cNvSpPr>
          <p:nvPr/>
        </p:nvSpPr>
        <p:spPr bwMode="auto">
          <a:xfrm>
            <a:off x="6705600" y="335280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 charset="0"/>
              </a:rPr>
              <a:t>1 part in 30 trillion!</a:t>
            </a:r>
            <a:endParaRPr lang="en-US"/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H="1">
            <a:off x="7467600" y="3657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99376" name="Object 16"/>
          <p:cNvGraphicFramePr>
            <a:graphicFrameLocks noChangeAspect="1"/>
          </p:cNvGraphicFramePr>
          <p:nvPr/>
        </p:nvGraphicFramePr>
        <p:xfrm>
          <a:off x="2057400" y="5257800"/>
          <a:ext cx="2590800" cy="457200"/>
        </p:xfrm>
        <a:graphic>
          <a:graphicData uri="http://schemas.openxmlformats.org/presentationml/2006/ole">
            <p:oleObj spid="_x0000_s408580" name="Equation" r:id="rId6" imgW="1155700" imgH="2159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228600" y="6858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 b="1" i="1">
                <a:latin typeface="Georgia" charset="0"/>
              </a:rPr>
              <a:t>Puzzle 2:</a:t>
            </a:r>
            <a:r>
              <a:rPr lang="en-US" sz="3200" i="1">
                <a:latin typeface="Georgia" charset="0"/>
              </a:rPr>
              <a:t>  </a:t>
            </a:r>
            <a:r>
              <a:rPr lang="en-US" sz="3200" b="1" i="1">
                <a:latin typeface="Georgia" charset="0"/>
              </a:rPr>
              <a:t>Horizon Problem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Why is the CMB uniform on large scales 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			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		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		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2 antipodal CMB photons are </a:t>
            </a:r>
            <a:r>
              <a:rPr lang="en-US" sz="2800" i="1">
                <a:latin typeface="Georgia" charset="0"/>
              </a:rPr>
              <a:t>causally disconnected</a:t>
            </a:r>
            <a:r>
              <a:rPr lang="en-US" sz="2800">
                <a:latin typeface="Georgia" charset="0"/>
              </a:rPr>
              <a:t>  yet have </a:t>
            </a:r>
            <a:r>
              <a:rPr lang="en-US" sz="2800" i="1">
                <a:latin typeface="Georgia" charset="0"/>
              </a:rPr>
              <a:t>same temperature</a:t>
            </a:r>
            <a:r>
              <a:rPr lang="en-US" sz="2800">
                <a:latin typeface="Georgia" charset="0"/>
              </a:rPr>
              <a:t> to 1 part in 10</a:t>
            </a:r>
            <a:r>
              <a:rPr lang="en-US" sz="2800" baseline="30000">
                <a:latin typeface="Georgia" charset="0"/>
              </a:rPr>
              <a:t>5</a:t>
            </a:r>
            <a:r>
              <a:rPr lang="en-US" sz="2800">
                <a:latin typeface="Georgia" charset="0"/>
              </a:rPr>
              <a:t>! 	Why? </a:t>
            </a:r>
            <a:endParaRPr lang="en-US" sz="2400" i="1">
              <a:latin typeface="Georgia" charset="0"/>
            </a:endParaRPr>
          </a:p>
        </p:txBody>
      </p:sp>
      <p:pic>
        <p:nvPicPr>
          <p:cNvPr id="401413" name="Picture 5" descr="cmbr_DM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7543800" cy="3773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 b="1" i="1">
                <a:latin typeface="Georgia" charset="0"/>
              </a:rPr>
              <a:t>Puzzle 3:</a:t>
            </a:r>
            <a:r>
              <a:rPr lang="en-US" sz="3200" i="1">
                <a:latin typeface="Georgia" charset="0"/>
              </a:rPr>
              <a:t>  </a:t>
            </a:r>
            <a:r>
              <a:rPr lang="en-US" sz="3200" b="1" i="1">
                <a:latin typeface="Georgia" charset="0"/>
              </a:rPr>
              <a:t>Initial Jump Start?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The 2nd FRW equation is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for ordinary matter,			 </a:t>
            </a:r>
            <a:r>
              <a:rPr lang="en-US" sz="3200">
                <a:latin typeface="Georgia" charset="0"/>
                <a:sym typeface="Symbol" charset="2"/>
              </a:rPr>
              <a:t>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  <a:sym typeface="Symbol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  <a:sym typeface="Symbol" charset="2"/>
              </a:rPr>
              <a:t>			    </a:t>
            </a:r>
            <a:r>
              <a:rPr lang="en-US" sz="2800">
                <a:latin typeface="Georgia" charset="0"/>
              </a:rPr>
              <a:t> 			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So what got the Big Bang going in the 1st place?</a:t>
            </a:r>
            <a:endParaRPr lang="en-US" sz="2800">
              <a:latin typeface="Georgia" charset="0"/>
            </a:endParaRPr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3200400" y="2438400"/>
          <a:ext cx="2909888" cy="1011238"/>
        </p:xfrm>
        <a:graphic>
          <a:graphicData uri="http://schemas.openxmlformats.org/presentationml/2006/ole">
            <p:oleObj spid="_x0000_s412674" name="Equation" r:id="rId4" imgW="1003300" imgH="368300" progId="Equation.3">
              <p:embed/>
            </p:oleObj>
          </a:graphicData>
        </a:graphic>
      </p:graphicFrame>
      <p:graphicFrame>
        <p:nvGraphicFramePr>
          <p:cNvPr id="403465" name="Object 9"/>
          <p:cNvGraphicFramePr>
            <a:graphicFrameLocks noChangeAspect="1"/>
          </p:cNvGraphicFramePr>
          <p:nvPr/>
        </p:nvGraphicFramePr>
        <p:xfrm>
          <a:off x="3657600" y="4343400"/>
          <a:ext cx="1914525" cy="452438"/>
        </p:xfrm>
        <a:graphic>
          <a:graphicData uri="http://schemas.openxmlformats.org/presentationml/2006/ole">
            <p:oleObj spid="_x0000_s412675" name="Equation" r:id="rId5" imgW="660400" imgH="165100" progId="Equation.3">
              <p:embed/>
            </p:oleObj>
          </a:graphicData>
        </a:graphic>
      </p:graphicFrame>
      <p:sp>
        <p:nvSpPr>
          <p:cNvPr id="403467" name="AutoShape 11"/>
          <p:cNvSpPr>
            <a:spLocks noChangeArrowheads="1"/>
          </p:cNvSpPr>
          <p:nvPr/>
        </p:nvSpPr>
        <p:spPr bwMode="auto">
          <a:xfrm>
            <a:off x="6477000" y="4114800"/>
            <a:ext cx="22098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03466" name="Object 10"/>
          <p:cNvGraphicFramePr>
            <a:graphicFrameLocks noChangeAspect="1"/>
          </p:cNvGraphicFramePr>
          <p:nvPr/>
        </p:nvGraphicFramePr>
        <p:xfrm>
          <a:off x="6477000" y="4191000"/>
          <a:ext cx="2274888" cy="660400"/>
        </p:xfrm>
        <a:graphic>
          <a:graphicData uri="http://schemas.openxmlformats.org/presentationml/2006/ole">
            <p:oleObj spid="_x0000_s412676" name="Equation" r:id="rId6" imgW="495300" imgH="15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 b="1" i="1">
                <a:latin typeface="Georgia" charset="0"/>
              </a:rPr>
              <a:t>Puzzle 4:</a:t>
            </a:r>
            <a:r>
              <a:rPr lang="en-US" sz="3200" i="1">
                <a:latin typeface="Georgia" charset="0"/>
              </a:rPr>
              <a:t>  </a:t>
            </a:r>
            <a:r>
              <a:rPr lang="en-US" sz="3200" b="1" i="1">
                <a:latin typeface="Georgia" charset="0"/>
              </a:rPr>
              <a:t>Structure of the Universe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Where did the regions of slightly enhanced density in the early Universe originate from?</a:t>
            </a:r>
            <a:endParaRPr lang="en-US" sz="2800">
              <a:latin typeface="Georgia" charset="0"/>
            </a:endParaRPr>
          </a:p>
        </p:txBody>
      </p:sp>
      <p:pic>
        <p:nvPicPr>
          <p:cNvPr id="423941" name="Picture 5" descr="cmbr_DM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19400"/>
            <a:ext cx="7543800" cy="3773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762000"/>
          </a:xfrm>
          <a:noFill/>
          <a:ln/>
        </p:spPr>
        <p:txBody>
          <a:bodyPr/>
          <a:lstStyle/>
          <a:p>
            <a:pPr algn="ctr"/>
            <a:r>
              <a:rPr lang="en-US" b="1" i="1">
                <a:solidFill>
                  <a:schemeClr val="bg2"/>
                </a:solidFill>
                <a:latin typeface="Georgia" charset="0"/>
              </a:rPr>
              <a:t>The Inflationary Solution</a:t>
            </a:r>
            <a:endParaRPr lang="en-US" sz="3200" b="1" i="1">
              <a:latin typeface="Georgia" charset="0"/>
            </a:endParaRP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228600" y="13716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800">
              <a:latin typeface="Georgia" charset="0"/>
            </a:endParaRP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762000" y="16002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152400" y="15240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In 1981, M.I.T. professor Alan Guth realizes that these </a:t>
            </a:r>
            <a:r>
              <a:rPr lang="en-US" sz="2800" i="1">
                <a:latin typeface="Georgia" charset="0"/>
              </a:rPr>
              <a:t>cosmological </a:t>
            </a:r>
            <a:r>
              <a:rPr lang="en-US" sz="2800">
                <a:latin typeface="Georgia" charset="0"/>
              </a:rPr>
              <a:t>puzzles could be solved by considering </a:t>
            </a:r>
            <a:r>
              <a:rPr lang="en-US" sz="2800" i="1">
                <a:latin typeface="Georgia" charset="0"/>
              </a:rPr>
              <a:t>particle</a:t>
            </a:r>
            <a:r>
              <a:rPr lang="en-US" sz="2800">
                <a:latin typeface="Georgia" charset="0"/>
              </a:rPr>
              <a:t> physics.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Grand Unified Theory (GUT)					  = marriage of 3 of 4 							fundamental forces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In early Universe, strong force 				</a:t>
            </a:r>
            <a:r>
              <a:rPr lang="en-US" sz="2800" i="1">
                <a:latin typeface="Georgia" charset="0"/>
              </a:rPr>
              <a:t>“freezes”</a:t>
            </a:r>
            <a:r>
              <a:rPr lang="en-US" sz="2800">
                <a:latin typeface="Georgia" charset="0"/>
              </a:rPr>
              <a:t> out releasing 				enormous amounts of energy</a:t>
            </a:r>
          </a:p>
        </p:txBody>
      </p:sp>
      <p:pic>
        <p:nvPicPr>
          <p:cNvPr id="380938" name="Picture 10" descr="gu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3186113"/>
            <a:ext cx="3146425" cy="3671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762000"/>
          </a:xfrm>
          <a:noFill/>
          <a:ln/>
        </p:spPr>
        <p:txBody>
          <a:bodyPr/>
          <a:lstStyle/>
          <a:p>
            <a:pPr algn="ctr"/>
            <a:r>
              <a:rPr lang="en-US" b="1" i="1">
                <a:solidFill>
                  <a:schemeClr val="bg2"/>
                </a:solidFill>
                <a:latin typeface="Georgia" charset="0"/>
              </a:rPr>
              <a:t>Inflation to the Rescue</a:t>
            </a:r>
            <a:r>
              <a:rPr lang="en-US" b="1" i="1">
                <a:latin typeface="Georgia" charset="0"/>
              </a:rPr>
              <a:t> </a:t>
            </a:r>
            <a:endParaRPr lang="en-US" sz="3200" b="1" i="1">
              <a:latin typeface="Georgia" charset="0"/>
            </a:endParaRPr>
          </a:p>
        </p:txBody>
      </p:sp>
      <p:pic>
        <p:nvPicPr>
          <p:cNvPr id="415747" name="Picture 3" descr="inflatingball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262313"/>
            <a:ext cx="4213225" cy="3595687"/>
          </a:xfrm>
          <a:prstGeom prst="rect">
            <a:avLst/>
          </a:prstGeom>
          <a:noFill/>
        </p:spPr>
      </p:pic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228600" y="13716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800">
              <a:latin typeface="Georgia" charset="0"/>
            </a:endParaRPr>
          </a:p>
        </p:txBody>
      </p:sp>
      <p:sp>
        <p:nvSpPr>
          <p:cNvPr id="415751" name="Rectangle 7"/>
          <p:cNvSpPr>
            <a:spLocks noChangeArrowheads="1"/>
          </p:cNvSpPr>
          <p:nvPr/>
        </p:nvSpPr>
        <p:spPr bwMode="auto">
          <a:xfrm>
            <a:off x="762000" y="16002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5752" name="Rectangle 8"/>
          <p:cNvSpPr>
            <a:spLocks noChangeArrowheads="1"/>
          </p:cNvSpPr>
          <p:nvPr/>
        </p:nvSpPr>
        <p:spPr bwMode="auto">
          <a:xfrm>
            <a:off x="152400" y="1524000"/>
            <a:ext cx="746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Supplement to Big Bang Cosmology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 i="1">
                <a:latin typeface="Georgia" charset="0"/>
              </a:rPr>
              <a:t>All</a:t>
            </a:r>
            <a:r>
              <a:rPr lang="en-US" sz="2800">
                <a:latin typeface="Georgia" charset="0"/>
              </a:rPr>
              <a:t> Big Bang puzzles are solved by this 	    </a:t>
            </a:r>
            <a:r>
              <a:rPr lang="en-US" sz="2800" i="1">
                <a:latin typeface="Georgia" charset="0"/>
              </a:rPr>
              <a:t>one</a:t>
            </a:r>
            <a:r>
              <a:rPr lang="en-US" sz="2800">
                <a:latin typeface="Georgia" charset="0"/>
              </a:rPr>
              <a:t> beautifully simple idea.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Early Universe expands by a factor of 	   10</a:t>
            </a:r>
            <a:r>
              <a:rPr lang="en-US" sz="2800" baseline="30000">
                <a:latin typeface="Georgia" charset="0"/>
              </a:rPr>
              <a:t>30 </a:t>
            </a:r>
            <a:r>
              <a:rPr lang="en-US" sz="2800">
                <a:latin typeface="Georgia" charset="0"/>
              </a:rPr>
              <a:t>in less than 10</a:t>
            </a:r>
            <a:r>
              <a:rPr lang="en-US" sz="2800" baseline="30000">
                <a:latin typeface="Georgia" charset="0"/>
              </a:rPr>
              <a:t>-36 </a:t>
            </a:r>
            <a:r>
              <a:rPr lang="en-US" sz="2800">
                <a:latin typeface="Georgia" charset="0"/>
              </a:rPr>
              <a:t>seconds!</a:t>
            </a:r>
            <a:endParaRPr lang="en-US" sz="3200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en-US" sz="4000" b="1" i="1">
                <a:latin typeface="Georgia" charset="0"/>
              </a:rPr>
              <a:t>Inflationary Theory</a:t>
            </a:r>
            <a:br>
              <a:rPr lang="en-US" sz="4000" b="1" i="1">
                <a:latin typeface="Georgia" charset="0"/>
              </a:rPr>
            </a:br>
            <a:endParaRPr lang="en-US" sz="3200">
              <a:latin typeface="Georgia" charset="0"/>
            </a:endParaRP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1524000"/>
            <a:ext cx="8686800" cy="5029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800">
                <a:latin typeface="Georgia" charset="0"/>
              </a:rPr>
              <a:t>Consider a scalar-field coupled to gravity</a:t>
            </a:r>
          </a:p>
          <a:p>
            <a:pPr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>
                <a:latin typeface="Georgia" charset="0"/>
              </a:rPr>
              <a:t>where</a:t>
            </a:r>
          </a:p>
          <a:p>
            <a:pPr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400">
                <a:latin typeface="Georgia" charset="0"/>
              </a:rPr>
              <a:t>and where </a:t>
            </a:r>
            <a:r>
              <a:rPr lang="en-US" sz="2400" i="1">
                <a:latin typeface="Georgia" charset="0"/>
              </a:rPr>
              <a:t>V(</a:t>
            </a:r>
            <a:r>
              <a:rPr lang="en-US" sz="2400" i="1">
                <a:latin typeface="Georgia" charset="0"/>
                <a:sym typeface="Symbol" charset="2"/>
              </a:rPr>
              <a:t>)</a:t>
            </a:r>
            <a:r>
              <a:rPr lang="en-US" sz="2400">
                <a:latin typeface="Georgia" charset="0"/>
                <a:sym typeface="Symbol" charset="2"/>
              </a:rPr>
              <a:t> describes the </a:t>
            </a:r>
            <a:r>
              <a:rPr lang="en-US" sz="2400" i="1">
                <a:latin typeface="Georgia" charset="0"/>
                <a:sym typeface="Symbol" charset="2"/>
              </a:rPr>
              <a:t>self-interaction</a:t>
            </a:r>
            <a:r>
              <a:rPr lang="en-US" sz="2400">
                <a:latin typeface="Georgia" charset="0"/>
                <a:sym typeface="Symbol" charset="2"/>
              </a:rPr>
              <a:t> of the scalar field</a:t>
            </a:r>
            <a:endParaRPr lang="en-US" sz="2400">
              <a:latin typeface="Georgia" charset="0"/>
            </a:endParaRPr>
          </a:p>
        </p:txBody>
      </p:sp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2971800" y="2209800"/>
          <a:ext cx="3276600" cy="838200"/>
        </p:xfrm>
        <a:graphic>
          <a:graphicData uri="http://schemas.openxmlformats.org/presentationml/2006/ole">
            <p:oleObj spid="_x0000_s435202" name="Equation" r:id="rId4" imgW="876300" imgH="203200" progId="Equation.3">
              <p:embed/>
            </p:oleObj>
          </a:graphicData>
        </a:graphic>
      </p:graphicFrame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1722438" y="3352800"/>
          <a:ext cx="5470525" cy="1084263"/>
        </p:xfrm>
        <a:graphic>
          <a:graphicData uri="http://schemas.openxmlformats.org/presentationml/2006/ole">
            <p:oleObj spid="_x0000_s435203" name="Equation" r:id="rId5" imgW="2260600" imgH="406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en-US" sz="3600" b="1" i="1">
                <a:latin typeface="Georgia" charset="0"/>
              </a:rPr>
              <a:t>Inflationary Theory</a:t>
            </a:r>
            <a:r>
              <a:rPr lang="en-US" sz="3200" b="1" i="1">
                <a:latin typeface="Georgia" charset="0"/>
              </a:rPr>
              <a:t/>
            </a:r>
            <a:br>
              <a:rPr lang="en-US" sz="3200" b="1" i="1">
                <a:latin typeface="Georgia" charset="0"/>
              </a:rPr>
            </a:br>
            <a:endParaRPr lang="en-US" sz="3200">
              <a:latin typeface="Georgia" charset="0"/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15240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>
                <a:latin typeface="Georgia" charset="0"/>
              </a:rPr>
              <a:t>For the FRW metric &amp; a homogeneous field </a:t>
            </a:r>
            <a:r>
              <a:rPr lang="en-US" sz="2400" i="1">
                <a:latin typeface="Georgia" charset="0"/>
                <a:sym typeface="Symbol" charset="2"/>
              </a:rPr>
              <a:t>(t), </a:t>
            </a:r>
            <a:r>
              <a:rPr lang="en-US" sz="2400">
                <a:latin typeface="Georgia" charset="0"/>
                <a:sym typeface="Symbol" charset="2"/>
              </a:rPr>
              <a:t>the dynamics of </a:t>
            </a:r>
            <a:r>
              <a:rPr lang="en-US" sz="2400" i="1">
                <a:latin typeface="Georgia" charset="0"/>
                <a:sym typeface="Symbol" charset="2"/>
              </a:rPr>
              <a:t>(t) </a:t>
            </a:r>
            <a:r>
              <a:rPr lang="en-US" sz="2400">
                <a:latin typeface="Georgia" charset="0"/>
                <a:sym typeface="Symbol" charset="2"/>
              </a:rPr>
              <a:t>&amp; the geometry are determined by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Georgia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Georgia" charset="0"/>
              </a:rPr>
              <a:t>Notice: 								mimics Newton’s 2nd Law for a particle being accelerated by a force ~-dV/d</a:t>
            </a:r>
            <a:r>
              <a:rPr lang="en-US" sz="2400">
                <a:latin typeface="Georgia" charset="0"/>
                <a:sym typeface="Symbol" charset="2"/>
              </a:rPr>
              <a:t> &amp; impeded by a “Hubble friction” term </a:t>
            </a:r>
            <a:r>
              <a:rPr lang="en-US" sz="2400">
                <a:latin typeface="Georgia" charset="0"/>
              </a:rPr>
              <a:t>						</a:t>
            </a:r>
          </a:p>
        </p:txBody>
      </p:sp>
      <p:sp>
        <p:nvSpPr>
          <p:cNvPr id="411655" name="AutoShape 7"/>
          <p:cNvSpPr>
            <a:spLocks noChangeArrowheads="1"/>
          </p:cNvSpPr>
          <p:nvPr/>
        </p:nvSpPr>
        <p:spPr bwMode="auto">
          <a:xfrm>
            <a:off x="2819400" y="2743200"/>
            <a:ext cx="3581400" cy="236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3048000" y="2895600"/>
          <a:ext cx="3314700" cy="2162175"/>
        </p:xfrm>
        <a:graphic>
          <a:graphicData uri="http://schemas.openxmlformats.org/presentationml/2006/ole">
            <p:oleObj spid="_x0000_s420866" name="Equation" r:id="rId4" imgW="1143000" imgH="787400" progId="Equation.3">
              <p:embed/>
            </p:oleObj>
          </a:graphicData>
        </a:graphic>
      </p:graphicFrame>
      <p:sp>
        <p:nvSpPr>
          <p:cNvPr id="411662" name="Line 14"/>
          <p:cNvSpPr>
            <a:spLocks noChangeShapeType="1"/>
          </p:cNvSpPr>
          <p:nvPr/>
        </p:nvSpPr>
        <p:spPr bwMode="auto">
          <a:xfrm flipV="1">
            <a:off x="14478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663" name="Line 15"/>
          <p:cNvSpPr>
            <a:spLocks noChangeShapeType="1"/>
          </p:cNvSpPr>
          <p:nvPr/>
        </p:nvSpPr>
        <p:spPr bwMode="auto">
          <a:xfrm>
            <a:off x="1447800" y="4495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>
                <a:solidFill>
                  <a:schemeClr val="bg2"/>
                </a:solidFill>
                <a:latin typeface="Georgia" pitchFamily="-112" charset="0"/>
              </a:rPr>
              <a:t>So what keeps the stars fixed?</a:t>
            </a:r>
            <a:endParaRPr lang="en-US" sz="4000">
              <a:latin typeface="Georgia" pitchFamily="-112" charset="0"/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dirty="0">
              <a:latin typeface="Georgia" pitchFamily="-112" charset="0"/>
            </a:endParaRP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r>
              <a:rPr lang="en-US" dirty="0">
                <a:latin typeface="Georgia" pitchFamily="-112" charset="0"/>
              </a:rPr>
              <a:t>Newton’s view of the cosmos:                               				</a:t>
            </a:r>
            <a:r>
              <a:rPr lang="en-US" dirty="0" smtClean="0">
                <a:latin typeface="Georgia" pitchFamily="-112" charset="0"/>
              </a:rPr>
              <a:t>	</a:t>
            </a:r>
            <a:r>
              <a:rPr lang="en-US" i="1" dirty="0" smtClean="0">
                <a:latin typeface="Georgia" pitchFamily="-112" charset="0"/>
              </a:rPr>
              <a:t>a </a:t>
            </a:r>
            <a:r>
              <a:rPr lang="en-US" i="1" dirty="0">
                <a:latin typeface="Georgia" pitchFamily="-112" charset="0"/>
              </a:rPr>
              <a:t>perfect balance</a:t>
            </a:r>
            <a:r>
              <a:rPr lang="en-US" dirty="0">
                <a:latin typeface="Georgia" pitchFamily="-112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</a:pPr>
            <a:endParaRPr lang="en-US" sz="2800" dirty="0">
              <a:latin typeface="Georgia" pitchFamily="-112" charset="0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800" dirty="0">
                <a:latin typeface="Georgia" pitchFamily="-112" charset="0"/>
              </a:rPr>
              <a:t>Newton envisioned </a:t>
            </a:r>
          </a:p>
          <a:p>
            <a:pPr eaLnBrk="1" hangingPunct="1"/>
            <a:r>
              <a:rPr lang="en-US" sz="2800" dirty="0">
                <a:latin typeface="Georgia" pitchFamily="-112" charset="0"/>
              </a:rPr>
              <a:t>an </a:t>
            </a:r>
            <a:r>
              <a:rPr lang="en-US" sz="2800" i="1" dirty="0">
                <a:latin typeface="Georgia" pitchFamily="-112" charset="0"/>
              </a:rPr>
              <a:t>infinitely</a:t>
            </a:r>
            <a:r>
              <a:rPr lang="en-US" sz="2800" dirty="0">
                <a:latin typeface="Georgia" pitchFamily="-112" charset="0"/>
              </a:rPr>
              <a:t> large universe</a:t>
            </a:r>
          </a:p>
          <a:p>
            <a:pPr eaLnBrk="1" hangingPunct="1"/>
            <a:r>
              <a:rPr lang="en-US" sz="2800" dirty="0">
                <a:latin typeface="Georgia" pitchFamily="-112" charset="0"/>
              </a:rPr>
              <a:t>stars were placed at just the right distances so their attractions cancelled.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en-US" sz="3600" b="1" i="1">
                <a:latin typeface="Georgia" charset="0"/>
              </a:rPr>
              <a:t>Inflationary Theory</a:t>
            </a:r>
            <a:r>
              <a:rPr lang="en-US" sz="3200" b="1" i="1">
                <a:latin typeface="Georgia" charset="0"/>
              </a:rPr>
              <a:t/>
            </a:r>
            <a:br>
              <a:rPr lang="en-US" sz="3200" b="1" i="1">
                <a:latin typeface="Georgia" charset="0"/>
              </a:rPr>
            </a:br>
            <a:endParaRPr lang="en-US" sz="3200">
              <a:latin typeface="Georgia" charset="0"/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15240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</a:rPr>
              <a:t>The scalar field reaches “terminal velocity” when</a:t>
            </a:r>
            <a:r>
              <a:rPr lang="en-US" sz="2400">
                <a:latin typeface="Georgia" charset="0"/>
                <a:sym typeface="Symbol" charset="2"/>
              </a:rPr>
              <a:t>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  <a:sym typeface="Symbol" charset="2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  <a:sym typeface="Symbol" charset="2"/>
              </a:rPr>
              <a:t>For “Slow-Roll” inflation…</a:t>
            </a:r>
            <a:r>
              <a:rPr lang="en-US" sz="2800">
                <a:latin typeface="Georgia" charset="0"/>
              </a:rPr>
              <a:t>	</a:t>
            </a:r>
            <a:endParaRPr lang="en-US" sz="2400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>
                <a:latin typeface="Georgia" charset="0"/>
              </a:rPr>
              <a:t>							     </a:t>
            </a:r>
            <a:r>
              <a:rPr lang="en-US" sz="2800">
                <a:latin typeface="Georgia" charset="0"/>
              </a:rPr>
              <a:t>are small</a:t>
            </a:r>
            <a:r>
              <a:rPr lang="en-US" sz="2400">
                <a:latin typeface="Georgia" charset="0"/>
              </a:rPr>
              <a:t>					</a:t>
            </a:r>
          </a:p>
        </p:txBody>
      </p:sp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3200400" y="2209800"/>
          <a:ext cx="2247900" cy="1081088"/>
        </p:xfrm>
        <a:graphic>
          <a:graphicData uri="http://schemas.openxmlformats.org/presentationml/2006/ole">
            <p:oleObj spid="_x0000_s422914" name="Equation" r:id="rId4" imgW="774700" imgH="393700" progId="Equation.3">
              <p:embed/>
            </p:oleObj>
          </a:graphicData>
        </a:graphic>
      </p:graphicFrame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1981200" y="4114800"/>
          <a:ext cx="3941763" cy="1081088"/>
        </p:xfrm>
        <a:graphic>
          <a:graphicData uri="http://schemas.openxmlformats.org/presentationml/2006/ole">
            <p:oleObj spid="_x0000_s422915" name="Equation" r:id="rId5" imgW="1358900" imgH="393700" progId="Equation.3">
              <p:embed/>
            </p:oleObj>
          </a:graphicData>
        </a:graphic>
      </p:graphicFrame>
      <p:sp>
        <p:nvSpPr>
          <p:cNvPr id="413706" name="AutoShape 10"/>
          <p:cNvSpPr>
            <a:spLocks noChangeArrowheads="1"/>
          </p:cNvSpPr>
          <p:nvPr/>
        </p:nvSpPr>
        <p:spPr bwMode="auto">
          <a:xfrm>
            <a:off x="2971800" y="5486400"/>
            <a:ext cx="32004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3048000" y="5562600"/>
          <a:ext cx="3048000" cy="903288"/>
        </p:xfrm>
        <a:graphic>
          <a:graphicData uri="http://schemas.openxmlformats.org/presentationml/2006/ole">
            <p:oleObj spid="_x0000_s422916" name="Equation" r:id="rId6" imgW="609600" imgH="1905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3048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 i="1">
                <a:latin typeface="Georgia" charset="0"/>
              </a:rPr>
              <a:t>  </a:t>
            </a:r>
            <a:r>
              <a:rPr lang="en-US" sz="3200" b="1" i="1">
                <a:latin typeface="Georgia" charset="0"/>
              </a:rPr>
              <a:t>Flatness Puzzle Revisited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	Inflation drives the Universe towards </a:t>
            </a:r>
            <a:r>
              <a:rPr lang="en-US" sz="2800" i="1">
                <a:latin typeface="Georgia" charset="0"/>
              </a:rPr>
              <a:t>flatness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 i="1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  <a:sym typeface="Symbol" charset="2"/>
              </a:rPr>
              <a:t>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  <a:sym typeface="Symbol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  <a:sym typeface="Symbol" charset="2"/>
              </a:rPr>
              <a:t> = 1 is an attractor for large </a:t>
            </a:r>
            <a:r>
              <a:rPr lang="en-US" sz="2800" i="1">
                <a:latin typeface="Georgia" charset="0"/>
                <a:sym typeface="Symbol" charset="2"/>
              </a:rPr>
              <a:t>t!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 i="1">
              <a:latin typeface="Georgia" charset="0"/>
            </a:endParaRPr>
          </a:p>
        </p:txBody>
      </p:sp>
      <p:graphicFrame>
        <p:nvGraphicFramePr>
          <p:cNvPr id="417801" name="Object 9"/>
          <p:cNvGraphicFramePr>
            <a:graphicFrameLocks noChangeAspect="1"/>
          </p:cNvGraphicFramePr>
          <p:nvPr/>
        </p:nvGraphicFramePr>
        <p:xfrm>
          <a:off x="1336675" y="2286000"/>
          <a:ext cx="5780088" cy="596900"/>
        </p:xfrm>
        <a:graphic>
          <a:graphicData uri="http://schemas.openxmlformats.org/presentationml/2006/ole">
            <p:oleObj spid="_x0000_s424962" name="Equation" r:id="rId4" imgW="2095500" imgH="228600" progId="Equation.3">
              <p:embed/>
            </p:oleObj>
          </a:graphicData>
        </a:graphic>
      </p:graphicFrame>
      <p:pic>
        <p:nvPicPr>
          <p:cNvPr id="417802" name="Picture 10" descr="inflation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325" y="3048000"/>
            <a:ext cx="3114675" cy="3810000"/>
          </a:xfrm>
          <a:prstGeom prst="rect">
            <a:avLst/>
          </a:prstGeom>
          <a:noFill/>
        </p:spPr>
      </p:pic>
      <p:pic>
        <p:nvPicPr>
          <p:cNvPr id="417803" name="Picture 11" descr="inf_fl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91000"/>
            <a:ext cx="3276600" cy="245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304800" y="6096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 i="1">
                <a:latin typeface="Georgia" charset="0"/>
              </a:rPr>
              <a:t>  </a:t>
            </a:r>
            <a:r>
              <a:rPr lang="en-US" sz="3200" b="1" i="1">
                <a:latin typeface="Georgia" charset="0"/>
              </a:rPr>
              <a:t>Horizon Puzzle Revisited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During Inflation, the Universe undergoes </a:t>
            </a:r>
            <a:r>
              <a:rPr lang="en-US" sz="2800" i="1">
                <a:latin typeface="Georgia" charset="0"/>
              </a:rPr>
              <a:t>superluminal</a:t>
            </a:r>
            <a:r>
              <a:rPr lang="en-US" sz="2800">
                <a:latin typeface="Georgia" charset="0"/>
              </a:rPr>
              <a:t> expansion to </a:t>
            </a:r>
            <a:r>
              <a:rPr lang="en-US" sz="2800" i="1">
                <a:latin typeface="Georgia" charset="0"/>
              </a:rPr>
              <a:t>acausal</a:t>
            </a:r>
            <a:r>
              <a:rPr lang="en-US" sz="2800">
                <a:latin typeface="Georgia" charset="0"/>
              </a:rPr>
              <a:t> distances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The Universe is </a:t>
            </a:r>
            <a:r>
              <a:rPr lang="en-US" sz="2800" i="1">
                <a:latin typeface="Georgia" charset="0"/>
              </a:rPr>
              <a:t>smooth</a:t>
            </a:r>
            <a:r>
              <a:rPr lang="en-US" sz="2800">
                <a:latin typeface="Georgia" charset="0"/>
              </a:rPr>
              <a:t> 			                 on large scales because 				        it was close together &amp;                                               in a state of </a:t>
            </a:r>
            <a:r>
              <a:rPr lang="en-US" sz="2800" i="1">
                <a:latin typeface="Georgia" charset="0"/>
              </a:rPr>
              <a:t>thermal                                    equilibrium</a:t>
            </a:r>
            <a:r>
              <a:rPr lang="en-US" sz="2800">
                <a:latin typeface="Georgia" charset="0"/>
              </a:rPr>
              <a:t> prior to 					inflation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 i="1">
              <a:latin typeface="Georgia" charset="0"/>
            </a:endParaRPr>
          </a:p>
        </p:txBody>
      </p:sp>
      <p:pic>
        <p:nvPicPr>
          <p:cNvPr id="419846" name="Picture 6" descr="bt2lf2213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765425"/>
            <a:ext cx="4800600" cy="4092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 b="1" i="1">
                <a:latin typeface="Georgia" charset="0"/>
              </a:rPr>
              <a:t>Initial Jump Start Puzzle Revisited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The scale factor during Inflation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			 </a:t>
            </a:r>
            <a:r>
              <a:rPr lang="en-US" sz="3600">
                <a:latin typeface="Georgia" charset="0"/>
                <a:sym typeface="Symbol" charset="2"/>
              </a:rPr>
              <a:t>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  <a:sym typeface="Symbol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  <a:sym typeface="Symbol" charset="2"/>
              </a:rPr>
              <a:t>			    </a:t>
            </a:r>
            <a:r>
              <a:rPr lang="en-US" sz="2800">
                <a:latin typeface="Georgia" charset="0"/>
              </a:rPr>
              <a:t> 			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Inflation got the Big Bang going in the 1st place!</a:t>
            </a:r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>
            <a:off x="3124200" y="4038600"/>
            <a:ext cx="2362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0086" name="Object 6"/>
          <p:cNvGraphicFramePr>
            <a:graphicFrameLocks noChangeAspect="1"/>
          </p:cNvGraphicFramePr>
          <p:nvPr/>
        </p:nvGraphicFramePr>
        <p:xfrm>
          <a:off x="3200400" y="4191000"/>
          <a:ext cx="2286000" cy="663575"/>
        </p:xfrm>
        <a:graphic>
          <a:graphicData uri="http://schemas.openxmlformats.org/presentationml/2006/ole">
            <p:oleObj spid="_x0000_s429058" name="Equation" r:id="rId4" imgW="495300" imgH="152400" progId="Equation.3">
              <p:embed/>
            </p:oleObj>
          </a:graphicData>
        </a:graphic>
      </p:graphicFrame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3124200" y="2590800"/>
          <a:ext cx="2590800" cy="768350"/>
        </p:xfrm>
        <a:graphic>
          <a:graphicData uri="http://schemas.openxmlformats.org/presentationml/2006/ole">
            <p:oleObj spid="_x0000_s429059" name="Equation" r:id="rId5" imgW="609600" imgH="1905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228600" y="6096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 b="1" i="1">
                <a:latin typeface="Georgia" charset="0"/>
              </a:rPr>
              <a:t>Structure of the Universe Revisited</a:t>
            </a: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Slightly enhanced density regions?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	</a:t>
            </a:r>
            <a:r>
              <a:rPr lang="en-US" sz="2800" i="1">
                <a:latin typeface="Georgia" charset="0"/>
              </a:rPr>
              <a:t>Quantum</a:t>
            </a:r>
            <a:r>
              <a:rPr lang="en-US" sz="2800">
                <a:latin typeface="Georgia" charset="0"/>
              </a:rPr>
              <a:t> perturbations in de Sitter space			  </a:t>
            </a:r>
            <a:r>
              <a:rPr lang="en-US" sz="2800">
                <a:latin typeface="Georgia" charset="0"/>
                <a:sym typeface="Symbol" charset="2"/>
              </a:rPr>
              <a:t> </a:t>
            </a:r>
            <a:r>
              <a:rPr lang="en-US" sz="2800" i="1">
                <a:latin typeface="Georgia" charset="0"/>
                <a:sym typeface="Symbol" charset="2"/>
              </a:rPr>
              <a:t>Classical</a:t>
            </a:r>
            <a:r>
              <a:rPr lang="en-US" sz="2800">
                <a:latin typeface="Georgia" charset="0"/>
                <a:sym typeface="Symbol" charset="2"/>
              </a:rPr>
              <a:t> primordial density fluctuations</a:t>
            </a:r>
            <a:endParaRPr lang="en-US" sz="2800">
              <a:latin typeface="Georgia" charset="0"/>
            </a:endParaRPr>
          </a:p>
        </p:txBody>
      </p:sp>
      <p:pic>
        <p:nvPicPr>
          <p:cNvPr id="432136" name="Picture 8" descr="VirtualP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419600"/>
            <a:ext cx="2195513" cy="1801813"/>
          </a:xfrm>
          <a:prstGeom prst="rect">
            <a:avLst/>
          </a:prstGeom>
          <a:noFill/>
        </p:spPr>
      </p:pic>
      <p:pic>
        <p:nvPicPr>
          <p:cNvPr id="432137" name="Picture 9" descr="VirtualP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419600"/>
            <a:ext cx="2195513" cy="1801813"/>
          </a:xfrm>
          <a:prstGeom prst="rect">
            <a:avLst/>
          </a:prstGeom>
          <a:noFill/>
        </p:spPr>
      </p:pic>
      <p:pic>
        <p:nvPicPr>
          <p:cNvPr id="432138" name="Picture 10" descr="VirtualP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419600"/>
            <a:ext cx="2195512" cy="1801813"/>
          </a:xfrm>
          <a:prstGeom prst="rect">
            <a:avLst/>
          </a:prstGeom>
          <a:noFill/>
        </p:spPr>
      </p:pic>
      <p:pic>
        <p:nvPicPr>
          <p:cNvPr id="432139" name="Picture 11" descr="VirtualP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9600"/>
            <a:ext cx="2195513" cy="1801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457200" y="18288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sz="24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400">
              <a:latin typeface="Georgia" charset="0"/>
            </a:endParaRP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0" y="2286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0" y="6096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 Detailed analysis of </a:t>
            </a:r>
            <a:r>
              <a:rPr lang="en-US" sz="2800" i="1">
                <a:latin typeface="Georgia" charset="0"/>
              </a:rPr>
              <a:t>temperature variations</a:t>
            </a:r>
            <a:r>
              <a:rPr lang="en-US" sz="2800">
                <a:latin typeface="Georgia" charset="0"/>
              </a:rPr>
              <a:t> in CMB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800">
                <a:latin typeface="Georgia" charset="0"/>
              </a:rPr>
              <a:t>  Red curve shows prediction				             of inflation using matter                                                   &amp; energy densities and                                       expansion rates similar                                                    to observed values!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3200">
                <a:latin typeface="Georgia" charset="0"/>
              </a:rPr>
              <a:t>	</a:t>
            </a:r>
            <a:endParaRPr lang="en-US" sz="2800">
              <a:latin typeface="Georgia" charset="0"/>
            </a:endParaRPr>
          </a:p>
        </p:txBody>
      </p:sp>
      <p:pic>
        <p:nvPicPr>
          <p:cNvPr id="436229" name="Picture 5" descr="WMAP_Spectrum_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013" y="1165225"/>
            <a:ext cx="4471987" cy="5692775"/>
          </a:xfrm>
          <a:prstGeom prst="rect">
            <a:avLst/>
          </a:prstGeom>
          <a:noFill/>
        </p:spPr>
      </p:pic>
      <p:pic>
        <p:nvPicPr>
          <p:cNvPr id="4362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038600"/>
            <a:ext cx="563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r>
              <a:rPr lang="en-US" sz="4000" b="1" i="1">
                <a:solidFill>
                  <a:schemeClr val="bg2"/>
                </a:solidFill>
                <a:latin typeface="Georgia" pitchFamily="-112" charset="0"/>
              </a:rPr>
              <a:t>Olbers’ Paradox</a:t>
            </a:r>
            <a:r>
              <a:rPr lang="en-US" sz="3600">
                <a:latin typeface="Georgia" pitchFamily="-112" charset="0"/>
              </a:rPr>
              <a:t> </a:t>
            </a:r>
            <a:endParaRPr lang="en-US" sz="3200">
              <a:latin typeface="Georgia" pitchFamily="-112" charset="0"/>
            </a:endParaRPr>
          </a:p>
        </p:txBody>
      </p:sp>
      <p:pic>
        <p:nvPicPr>
          <p:cNvPr id="363527" name="Picture 7" descr="olbers_tre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4127500" cy="4800600"/>
          </a:xfrm>
          <a:prstGeom prst="rect">
            <a:avLst/>
          </a:prstGeom>
          <a:noFill/>
        </p:spPr>
      </p:pic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228600" y="12954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12" charset="2"/>
              <a:buNone/>
            </a:pPr>
            <a:r>
              <a:rPr lang="en-US" sz="2400">
                <a:latin typeface="Georgia" pitchFamily="-112" charset="0"/>
              </a:rPr>
              <a:t>If the Universe in </a:t>
            </a:r>
            <a:r>
              <a:rPr lang="en-US" sz="2400" i="1">
                <a:latin typeface="Georgia" pitchFamily="-112" charset="0"/>
              </a:rPr>
              <a:t>infinite</a:t>
            </a:r>
            <a:r>
              <a:rPr lang="en-US" sz="2400">
                <a:latin typeface="Georgia" pitchFamily="-112" charset="0"/>
              </a:rPr>
              <a:t>, </a:t>
            </a:r>
            <a:r>
              <a:rPr lang="en-US" sz="2400" i="1">
                <a:latin typeface="Georgia" pitchFamily="-112" charset="0"/>
              </a:rPr>
              <a:t>unchanging</a:t>
            </a:r>
            <a:r>
              <a:rPr lang="en-US" sz="2400">
                <a:latin typeface="Georgia" pitchFamily="-112" charset="0"/>
              </a:rPr>
              <a:t>, and </a:t>
            </a:r>
            <a:r>
              <a:rPr lang="en-US" sz="2400" i="1">
                <a:latin typeface="Georgia" pitchFamily="-112" charset="0"/>
              </a:rPr>
              <a:t>everywhere the same</a:t>
            </a:r>
            <a:r>
              <a:rPr lang="en-US" sz="2400">
                <a:latin typeface="Georgia" pitchFamily="-112" charset="0"/>
              </a:rPr>
              <a:t>, shouldn’t the entire night sky be bright?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5248275" y="1295400"/>
            <a:ext cx="3667125" cy="543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2800" b="1" i="1" u="sng" dirty="0" smtClean="0">
              <a:solidFill>
                <a:schemeClr val="tx2"/>
              </a:solidFill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</a:pPr>
            <a:endParaRPr lang="en-US" sz="2800" dirty="0" smtClean="0"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latin typeface="Georgia" charset="0"/>
              </a:rPr>
              <a:t> “</a:t>
            </a:r>
            <a:r>
              <a:rPr lang="en-US" sz="2800" dirty="0">
                <a:latin typeface="Georgia" charset="0"/>
              </a:rPr>
              <a:t>Action at a    </a:t>
            </a:r>
            <a:r>
              <a:rPr lang="en-US" sz="2800" dirty="0" smtClean="0">
                <a:latin typeface="Georgia" charset="0"/>
              </a:rPr>
              <a:t> 	distance”?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2800" dirty="0" smtClean="0"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charset="2"/>
              <a:buChar char="n"/>
            </a:pPr>
            <a:r>
              <a:rPr lang="en-US" sz="2800" dirty="0">
                <a:latin typeface="Georgia" charset="0"/>
              </a:rPr>
              <a:t> </a:t>
            </a:r>
            <a:r>
              <a:rPr lang="en-US" sz="2800" dirty="0" smtClean="0">
                <a:latin typeface="Georgia" charset="0"/>
              </a:rPr>
              <a:t> Infinite                 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</a:pPr>
            <a:r>
              <a:rPr lang="en-US" sz="2800" dirty="0" smtClean="0">
                <a:latin typeface="Georgia" charset="0"/>
              </a:rPr>
              <a:t>    propagation speed?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</a:pPr>
            <a:endParaRPr lang="en-US" sz="2800" dirty="0" smtClean="0">
              <a:latin typeface="Georgia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charset="2"/>
              <a:buChar char="n"/>
            </a:pPr>
            <a:r>
              <a:rPr lang="en-US" sz="2800" dirty="0" smtClean="0">
                <a:latin typeface="Georgia" charset="0"/>
              </a:rPr>
              <a:t>  Mercury’s                      	perihelion 	precession?</a:t>
            </a:r>
            <a:endParaRPr lang="en-US" sz="2800" dirty="0">
              <a:latin typeface="Georgia" charset="0"/>
            </a:endParaRPr>
          </a:p>
        </p:txBody>
      </p:sp>
      <p:pic>
        <p:nvPicPr>
          <p:cNvPr id="173059" name="Picture 3" descr="for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4419600" cy="2542134"/>
          </a:xfrm>
          <a:prstGeom prst="rect">
            <a:avLst/>
          </a:prstGeom>
          <a:noFill/>
        </p:spPr>
      </p:pic>
      <p:pic>
        <p:nvPicPr>
          <p:cNvPr id="173060" name="Picture 4" descr="mercu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4572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0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1219200"/>
          </a:xfrm>
        </p:spPr>
        <p:txBody>
          <a:bodyPr/>
          <a:lstStyle/>
          <a:p>
            <a:r>
              <a:rPr lang="en-US" sz="3200" i="1" dirty="0" smtClean="0">
                <a:latin typeface="Georgia" charset="0"/>
              </a:rPr>
              <a:t>Shortcomings of Newton’s Universal Law of 					       Gravitation…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AutoShape 2"/>
          <p:cNvSpPr>
            <a:spLocks noChangeArrowheads="1"/>
          </p:cNvSpPr>
          <p:nvPr/>
        </p:nvSpPr>
        <p:spPr bwMode="auto">
          <a:xfrm>
            <a:off x="5638800" y="1752600"/>
            <a:ext cx="32004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en-US" sz="3600">
                <a:latin typeface="Georgia" charset="0"/>
              </a:rPr>
              <a:t>In 1915, Einstein gives the world his</a:t>
            </a:r>
            <a:br>
              <a:rPr lang="en-US" sz="3600">
                <a:latin typeface="Georgia" charset="0"/>
              </a:rPr>
            </a:br>
            <a:r>
              <a:rPr lang="en-US" sz="3600">
                <a:latin typeface="Georgia" charset="0"/>
              </a:rPr>
              <a:t> </a:t>
            </a:r>
            <a:r>
              <a:rPr lang="en-US" sz="3600" i="1">
                <a:latin typeface="Georgia" charset="0"/>
              </a:rPr>
              <a:t>General Theory of Relativity</a:t>
            </a:r>
            <a:r>
              <a:rPr lang="en-US" sz="3200">
                <a:latin typeface="Georgia" charset="0"/>
              </a:rPr>
              <a:t/>
            </a:r>
            <a:br>
              <a:rPr lang="en-US" sz="3200">
                <a:latin typeface="Georgia" charset="0"/>
              </a:rPr>
            </a:br>
            <a:endParaRPr lang="en-US" sz="3200">
              <a:latin typeface="Georgia" charset="0"/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181600" y="2057400"/>
            <a:ext cx="3962400" cy="4572000"/>
          </a:xfrm>
        </p:spPr>
        <p:txBody>
          <a:bodyPr/>
          <a:lstStyle/>
          <a:p>
            <a:endParaRPr lang="en-US" sz="2400" dirty="0"/>
          </a:p>
          <a:p>
            <a:pPr>
              <a:buFont typeface="Wingdings" charset="2"/>
              <a:buNone/>
            </a:pPr>
            <a:endParaRPr lang="en-US" sz="2400" dirty="0"/>
          </a:p>
          <a:p>
            <a:pPr>
              <a:buFont typeface="Wingdings" charset="2"/>
              <a:buNone/>
            </a:pPr>
            <a:endParaRPr lang="en-US" sz="2400" dirty="0"/>
          </a:p>
          <a:p>
            <a:r>
              <a:rPr lang="en-US" sz="2400" dirty="0"/>
              <a:t>          </a:t>
            </a:r>
            <a:r>
              <a:rPr lang="en-US" sz="2800" dirty="0">
                <a:latin typeface="Georgia" charset="0"/>
              </a:rPr>
              <a:t>describes the </a:t>
            </a:r>
            <a:r>
              <a:rPr lang="en-US" sz="2800" i="1" dirty="0">
                <a:latin typeface="Georgia" charset="0"/>
              </a:rPr>
              <a:t>curvature</a:t>
            </a:r>
            <a:r>
              <a:rPr lang="en-US" sz="2800" dirty="0">
                <a:latin typeface="Georgia" charset="0"/>
              </a:rPr>
              <a:t> of </a:t>
            </a:r>
            <a:r>
              <a:rPr lang="en-US" sz="2800" dirty="0" err="1" smtClean="0">
                <a:latin typeface="Georgia" charset="0"/>
              </a:rPr>
              <a:t>spacetime</a:t>
            </a:r>
            <a:endParaRPr lang="en-US" sz="2400" dirty="0" smtClean="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400" dirty="0">
              <a:latin typeface="Georgia" charset="0"/>
            </a:endParaRPr>
          </a:p>
          <a:p>
            <a:r>
              <a:rPr lang="en-US" sz="2400" dirty="0">
                <a:latin typeface="Georgia" charset="0"/>
              </a:rPr>
              <a:t>            </a:t>
            </a:r>
            <a:r>
              <a:rPr lang="en-US" sz="2800" dirty="0">
                <a:latin typeface="Georgia" charset="0"/>
              </a:rPr>
              <a:t>describes the </a:t>
            </a:r>
            <a:r>
              <a:rPr lang="en-US" sz="2800" i="1" dirty="0">
                <a:latin typeface="Georgia" charset="0"/>
              </a:rPr>
              <a:t>matter</a:t>
            </a:r>
            <a:r>
              <a:rPr lang="en-US" sz="2400" dirty="0">
                <a:latin typeface="Georgia" charset="0"/>
              </a:rPr>
              <a:t> </a:t>
            </a:r>
            <a:r>
              <a:rPr lang="en-US" sz="2800" i="1" dirty="0">
                <a:latin typeface="Georgia" charset="0"/>
              </a:rPr>
              <a:t>&amp; energy</a:t>
            </a:r>
            <a:endParaRPr lang="en-US" sz="2400" dirty="0">
              <a:latin typeface="Georgia" charset="0"/>
            </a:endParaRPr>
          </a:p>
        </p:txBody>
      </p:sp>
      <p:pic>
        <p:nvPicPr>
          <p:cNvPr id="330757" name="Picture 5" descr="I15-16-Einste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5181600" cy="4206875"/>
          </a:xfrm>
          <a:prstGeom prst="rect">
            <a:avLst/>
          </a:prstGeom>
          <a:noFill/>
        </p:spPr>
      </p:pic>
      <p:graphicFrame>
        <p:nvGraphicFramePr>
          <p:cNvPr id="330758" name="Object 6"/>
          <p:cNvGraphicFramePr>
            <a:graphicFrameLocks noChangeAspect="1"/>
          </p:cNvGraphicFramePr>
          <p:nvPr/>
        </p:nvGraphicFramePr>
        <p:xfrm>
          <a:off x="5638800" y="1905000"/>
          <a:ext cx="3200400" cy="914400"/>
        </p:xfrm>
        <a:graphic>
          <a:graphicData uri="http://schemas.openxmlformats.org/presentationml/2006/ole">
            <p:oleObj spid="_x0000_s330758" name="Equation" r:id="rId5" imgW="876300" imgH="203200" progId="Equation.3">
              <p:embed/>
            </p:oleObj>
          </a:graphicData>
        </a:graphic>
      </p:graphicFrame>
      <p:graphicFrame>
        <p:nvGraphicFramePr>
          <p:cNvPr id="330759" name="Object 7"/>
          <p:cNvGraphicFramePr>
            <a:graphicFrameLocks noChangeAspect="1"/>
          </p:cNvGraphicFramePr>
          <p:nvPr/>
        </p:nvGraphicFramePr>
        <p:xfrm>
          <a:off x="5715000" y="3352800"/>
          <a:ext cx="742950" cy="652463"/>
        </p:xfrm>
        <a:graphic>
          <a:graphicData uri="http://schemas.openxmlformats.org/presentationml/2006/ole">
            <p:oleObj spid="_x0000_s330759" name="Equation" r:id="rId6" imgW="254000" imgH="203200" progId="Equation.3">
              <p:embed/>
            </p:oleObj>
          </a:graphicData>
        </a:graphic>
      </p:graphicFrame>
      <p:graphicFrame>
        <p:nvGraphicFramePr>
          <p:cNvPr id="330760" name="Object 8"/>
          <p:cNvGraphicFramePr>
            <a:graphicFrameLocks noChangeAspect="1"/>
          </p:cNvGraphicFramePr>
          <p:nvPr/>
        </p:nvGraphicFramePr>
        <p:xfrm>
          <a:off x="5791200" y="5105400"/>
          <a:ext cx="630238" cy="654050"/>
        </p:xfrm>
        <a:graphic>
          <a:graphicData uri="http://schemas.openxmlformats.org/presentationml/2006/ole">
            <p:oleObj spid="_x0000_s330760" name="Equation" r:id="rId7" imgW="2159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1858962"/>
          </a:xfrm>
        </p:spPr>
        <p:txBody>
          <a:bodyPr/>
          <a:lstStyle/>
          <a:p>
            <a:r>
              <a:rPr lang="en-US" sz="2400" dirty="0" smtClean="0">
                <a:latin typeface="Georgia" charset="0"/>
              </a:rPr>
              <a:t>When forced to summarize the general theory of relativity in one sentence; </a:t>
            </a:r>
            <a:r>
              <a:rPr lang="en-US" sz="2400" i="1" dirty="0" smtClean="0">
                <a:latin typeface="Georgia" charset="0"/>
              </a:rPr>
              <a:t>time</a:t>
            </a:r>
            <a:r>
              <a:rPr lang="en-US" sz="2400" dirty="0" smtClean="0">
                <a:latin typeface="Georgia" charset="0"/>
              </a:rPr>
              <a:t> and </a:t>
            </a:r>
            <a:r>
              <a:rPr lang="en-US" sz="2400" i="1" dirty="0" smtClean="0">
                <a:latin typeface="Georgia" charset="0"/>
              </a:rPr>
              <a:t>space</a:t>
            </a:r>
            <a:r>
              <a:rPr lang="en-US" sz="2400" dirty="0" smtClean="0">
                <a:latin typeface="Georgia" charset="0"/>
              </a:rPr>
              <a:t> and </a:t>
            </a:r>
            <a:r>
              <a:rPr lang="en-US" sz="2400" i="1" dirty="0" smtClean="0">
                <a:latin typeface="Georgia" charset="0"/>
              </a:rPr>
              <a:t>gravity</a:t>
            </a:r>
            <a:r>
              <a:rPr lang="en-US" sz="2400" dirty="0" smtClean="0">
                <a:latin typeface="Georgia" charset="0"/>
              </a:rPr>
              <a:t> have no separate existence from </a:t>
            </a:r>
            <a:r>
              <a:rPr lang="en-US" sz="2400" i="1" dirty="0" smtClean="0">
                <a:latin typeface="Georgia" charset="0"/>
              </a:rPr>
              <a:t>matter</a:t>
            </a:r>
            <a:r>
              <a:rPr lang="en-US" sz="2400" dirty="0" smtClean="0">
                <a:latin typeface="Georgia" charset="0"/>
              </a:rPr>
              <a:t>									                                     - </a:t>
            </a:r>
            <a:r>
              <a:rPr lang="en-US" sz="2000" dirty="0" smtClean="0">
                <a:latin typeface="Georgia" charset="0"/>
              </a:rPr>
              <a:t>Albert Einstein</a:t>
            </a:r>
            <a:endParaRPr lang="en-US" sz="2000" dirty="0">
              <a:latin typeface="Georgia" charset="0"/>
            </a:endParaRPr>
          </a:p>
        </p:txBody>
      </p:sp>
      <p:sp>
        <p:nvSpPr>
          <p:cNvPr id="269317" name="AutoShape 5"/>
          <p:cNvSpPr>
            <a:spLocks noChangeArrowheads="1"/>
          </p:cNvSpPr>
          <p:nvPr/>
        </p:nvSpPr>
        <p:spPr bwMode="auto">
          <a:xfrm>
            <a:off x="5105400" y="3352800"/>
            <a:ext cx="3429000" cy="2438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3276600"/>
            <a:ext cx="32004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 dirty="0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Matter</a:t>
            </a:r>
            <a:r>
              <a:rPr lang="en-US" sz="2800" dirty="0">
                <a:latin typeface="Georgia" charset="0"/>
              </a:rPr>
              <a:t> tells </a:t>
            </a:r>
            <a:r>
              <a:rPr lang="en-US" sz="2800" i="1" dirty="0">
                <a:latin typeface="Georgia" charset="0"/>
              </a:rPr>
              <a:t>space</a:t>
            </a:r>
            <a:r>
              <a:rPr lang="en-US" sz="2800" dirty="0">
                <a:latin typeface="Georgia" charset="0"/>
              </a:rPr>
              <a:t>   how to curve</a:t>
            </a:r>
            <a:endParaRPr lang="en-US" sz="2000" dirty="0">
              <a:latin typeface="Georgi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 i="1" dirty="0">
                <a:latin typeface="Georgia" charset="0"/>
              </a:rPr>
              <a:t>Space</a:t>
            </a:r>
            <a:r>
              <a:rPr lang="en-US" sz="2800" dirty="0">
                <a:latin typeface="Georgia" charset="0"/>
              </a:rPr>
              <a:t> tells </a:t>
            </a:r>
            <a:r>
              <a:rPr lang="en-US" sz="2800" i="1" dirty="0">
                <a:latin typeface="Georgia" charset="0"/>
              </a:rPr>
              <a:t>matter</a:t>
            </a:r>
            <a:r>
              <a:rPr lang="en-US" sz="2800" dirty="0">
                <a:latin typeface="Georgia" charset="0"/>
              </a:rPr>
              <a:t>  how to move</a:t>
            </a:r>
            <a:endParaRPr lang="en-US" sz="2000" dirty="0">
              <a:latin typeface="Georgia" charset="0"/>
            </a:endParaRPr>
          </a:p>
        </p:txBody>
      </p:sp>
      <p:pic>
        <p:nvPicPr>
          <p:cNvPr id="269316" name="Picture 4" descr="space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408488" cy="495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800" dirty="0">
                <a:latin typeface="Georgia" charset="0"/>
              </a:rPr>
              <a:t>General Relativity does NOT allow for a                  </a:t>
            </a:r>
            <a:r>
              <a:rPr lang="en-US" sz="2800" i="1" dirty="0">
                <a:latin typeface="Georgia" charset="0"/>
              </a:rPr>
              <a:t>static</a:t>
            </a:r>
            <a:r>
              <a:rPr lang="en-US" sz="2800" dirty="0">
                <a:latin typeface="Georgia" charset="0"/>
              </a:rPr>
              <a:t> </a:t>
            </a:r>
            <a:r>
              <a:rPr lang="en-US" sz="2800" i="1" dirty="0">
                <a:latin typeface="Georgia" charset="0"/>
              </a:rPr>
              <a:t>cosmological model</a:t>
            </a:r>
            <a:endParaRPr lang="en-US" sz="2400" dirty="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400" dirty="0">
                <a:latin typeface="Georgia" charset="0"/>
                <a:sym typeface="Symbol" charset="2"/>
              </a:rPr>
              <a:t>		</a:t>
            </a:r>
            <a:r>
              <a:rPr lang="en-US" sz="2800" dirty="0" err="1">
                <a:latin typeface="Georgia" charset="0"/>
                <a:sym typeface="Symbol" charset="2"/>
              </a:rPr>
              <a:t></a:t>
            </a:r>
            <a:r>
              <a:rPr lang="en-US" sz="2400" dirty="0">
                <a:latin typeface="Georgia" charset="0"/>
              </a:rPr>
              <a:t>  </a:t>
            </a:r>
            <a:r>
              <a:rPr lang="en-US" sz="2800" dirty="0">
                <a:latin typeface="Georgia" charset="0"/>
              </a:rPr>
              <a:t>Einstein introduces a </a:t>
            </a:r>
            <a:r>
              <a:rPr lang="en-US" sz="2800" i="1" dirty="0">
                <a:latin typeface="Georgia" charset="0"/>
              </a:rPr>
              <a:t>Cosmological Constant</a:t>
            </a:r>
          </a:p>
          <a:p>
            <a:pPr>
              <a:buFont typeface="Wingdings" charset="2"/>
              <a:buNone/>
            </a:pPr>
            <a:endParaRPr lang="en-US" sz="2800" i="1" dirty="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800" i="1" dirty="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800" i="1" dirty="0">
              <a:latin typeface="Georgia" charset="0"/>
            </a:endParaRPr>
          </a:p>
          <a:p>
            <a:pPr>
              <a:buFont typeface="Wingdings" charset="2"/>
              <a:buNone/>
            </a:pPr>
            <a:endParaRPr lang="en-US" sz="2800" i="1" dirty="0">
              <a:latin typeface="Georgia" charset="0"/>
            </a:endParaRPr>
          </a:p>
          <a:p>
            <a:pPr>
              <a:buFont typeface="Wingdings" charset="2"/>
              <a:buNone/>
            </a:pPr>
            <a:r>
              <a:rPr lang="en-US" sz="2800" i="1" dirty="0">
                <a:latin typeface="Georgia" charset="0"/>
                <a:sym typeface="Symbol" charset="2"/>
              </a:rPr>
              <a:t>		</a:t>
            </a:r>
          </a:p>
          <a:p>
            <a:pPr>
              <a:buFont typeface="Wingdings" charset="2"/>
              <a:buNone/>
            </a:pPr>
            <a:r>
              <a:rPr lang="en-US" sz="2800" dirty="0">
                <a:latin typeface="Georgia" charset="0"/>
                <a:sym typeface="Symbol" charset="2"/>
              </a:rPr>
              <a:t>		</a:t>
            </a:r>
            <a:r>
              <a:rPr lang="en-US" sz="2800" dirty="0" err="1">
                <a:latin typeface="Georgia" charset="0"/>
                <a:sym typeface="Symbol" charset="2"/>
              </a:rPr>
              <a:t></a:t>
            </a:r>
            <a:r>
              <a:rPr lang="en-US" sz="2800" dirty="0" smtClean="0">
                <a:latin typeface="Georgia" charset="0"/>
                <a:sym typeface="Symbol" charset="2"/>
              </a:rPr>
              <a:t>  </a:t>
            </a:r>
            <a:r>
              <a:rPr lang="en-US" sz="2800" i="1" dirty="0" smtClean="0">
                <a:latin typeface="Georgia" charset="0"/>
              </a:rPr>
              <a:t>Static </a:t>
            </a:r>
            <a:r>
              <a:rPr lang="en-US" sz="2800" i="1" dirty="0">
                <a:latin typeface="Georgia" charset="0"/>
              </a:rPr>
              <a:t>Universe if:</a:t>
            </a:r>
            <a:endParaRPr lang="en-US" sz="2400" dirty="0">
              <a:latin typeface="Georgia" charset="0"/>
            </a:endParaRPr>
          </a:p>
        </p:txBody>
      </p:sp>
      <p:sp>
        <p:nvSpPr>
          <p:cNvPr id="324622" name="AutoShape 14"/>
          <p:cNvSpPr>
            <a:spLocks noChangeArrowheads="1"/>
          </p:cNvSpPr>
          <p:nvPr/>
        </p:nvSpPr>
        <p:spPr bwMode="auto">
          <a:xfrm>
            <a:off x="4876800" y="5791200"/>
            <a:ext cx="3352800" cy="914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10" name="AutoShape 2"/>
          <p:cNvSpPr>
            <a:spLocks noChangeArrowheads="1"/>
          </p:cNvSpPr>
          <p:nvPr/>
        </p:nvSpPr>
        <p:spPr bwMode="auto">
          <a:xfrm>
            <a:off x="2057400" y="3581400"/>
            <a:ext cx="51816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3600" b="1" i="1" dirty="0">
                <a:latin typeface="Georgia" charset="0"/>
              </a:rPr>
              <a:t>Einstein’s Static Universe</a:t>
            </a:r>
            <a:endParaRPr lang="en-US" sz="3200" dirty="0">
              <a:latin typeface="Georgia" charset="0"/>
            </a:endParaRP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2209800" y="3657600"/>
          <a:ext cx="4976813" cy="914400"/>
        </p:xfrm>
        <a:graphic>
          <a:graphicData uri="http://schemas.openxmlformats.org/presentationml/2006/ole">
            <p:oleObj spid="_x0000_s324614" name="Equation" r:id="rId4" imgW="1320800" imgH="203200" progId="Equation.3">
              <p:embed/>
            </p:oleObj>
          </a:graphicData>
        </a:graphic>
      </p:graphicFrame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4876800" y="4800600"/>
            <a:ext cx="3392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 smtClean="0">
                <a:latin typeface="Georgia" charset="0"/>
              </a:rPr>
              <a:t>Cosmological Constant</a:t>
            </a:r>
            <a:endParaRPr lang="en-US" dirty="0"/>
          </a:p>
        </p:txBody>
      </p:sp>
      <p:sp>
        <p:nvSpPr>
          <p:cNvPr id="324619" name="AutoShape 11"/>
          <p:cNvSpPr>
            <a:spLocks noChangeArrowheads="1"/>
          </p:cNvSpPr>
          <p:nvPr/>
        </p:nvSpPr>
        <p:spPr bwMode="auto">
          <a:xfrm>
            <a:off x="4724400" y="4800600"/>
            <a:ext cx="35814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 flipH="1" flipV="1">
            <a:off x="4800600" y="4343400"/>
            <a:ext cx="685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4621" name="Object 13"/>
          <p:cNvGraphicFramePr>
            <a:graphicFrameLocks noChangeAspect="1"/>
          </p:cNvGraphicFramePr>
          <p:nvPr/>
        </p:nvGraphicFramePr>
        <p:xfrm>
          <a:off x="4905375" y="5867400"/>
          <a:ext cx="3282950" cy="811213"/>
        </p:xfrm>
        <a:graphic>
          <a:graphicData uri="http://schemas.openxmlformats.org/presentationml/2006/ole">
            <p:oleObj spid="_x0000_s324621" name="Equation" r:id="rId5" imgW="1498600" imgH="368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1791</Words>
  <Application>Microsoft Macintosh PowerPoint</Application>
  <PresentationFormat>On-screen Show (4:3)</PresentationFormat>
  <Paragraphs>412</Paragraphs>
  <Slides>45</Slides>
  <Notes>45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Pixel</vt:lpstr>
      <vt:lpstr>Equation</vt:lpstr>
      <vt:lpstr>Microsoft Equation</vt:lpstr>
      <vt:lpstr>Solutions of FRW Cosmology and Inflationary Theory</vt:lpstr>
      <vt:lpstr>Cosmology</vt:lpstr>
      <vt:lpstr>Newton’s Universal Law of Gravitation</vt:lpstr>
      <vt:lpstr>So what keeps the stars fixed?</vt:lpstr>
      <vt:lpstr>Olbers’ Paradox </vt:lpstr>
      <vt:lpstr>Shortcomings of Newton’s Universal Law of             Gravitation…</vt:lpstr>
      <vt:lpstr>In 1915, Einstein gives the world his  General Theory of Relativity </vt:lpstr>
      <vt:lpstr>When forced to summarize the general theory of relativity in one sentence; time and space and gravity have no separate existence from matter                                              - Albert Einstein</vt:lpstr>
      <vt:lpstr>Einstein’s Static Universe</vt:lpstr>
      <vt:lpstr>In 1929, Edwin Hubble discovers that the Universe is expanding!</vt:lpstr>
      <vt:lpstr>FRW Cosmology basics: </vt:lpstr>
      <vt:lpstr>For a Homogeneous &amp; Isotropic Universe… … 3 possible Geometries </vt:lpstr>
      <vt:lpstr>The Friedmann equations of      FRW Cosmology..</vt:lpstr>
      <vt:lpstr>Choose an “equation of state”</vt:lpstr>
      <vt:lpstr>Density as a function of the scale factor</vt:lpstr>
      <vt:lpstr>Did the Universe begin with a            “Big Bang”??</vt:lpstr>
      <vt:lpstr>WMAP image of the  Cosmic Microwave Background Radiation</vt:lpstr>
      <vt:lpstr>Slide 18</vt:lpstr>
      <vt:lpstr>Puzzle 1:         The Cosmological Constant Problem? </vt:lpstr>
      <vt:lpstr>The Cosmological Constant Revisited…</vt:lpstr>
      <vt:lpstr>Replaced with a vacuum energy..</vt:lpstr>
      <vt:lpstr>Slide 22</vt:lpstr>
      <vt:lpstr>Slide 23</vt:lpstr>
      <vt:lpstr>Slide 24</vt:lpstr>
      <vt:lpstr>Slide 25</vt:lpstr>
      <vt:lpstr>Conclusions</vt:lpstr>
      <vt:lpstr>Georges Lemaître suggests the Universe had a temporal beginning..</vt:lpstr>
      <vt:lpstr>In the early 1960’s, the Princeton group in gravitational physics… </vt:lpstr>
      <vt:lpstr>In 1965, observational evidence for the Big Bang!!</vt:lpstr>
      <vt:lpstr>Yeah, but does this microwave background radiation have a Blackbody Spectrum?</vt:lpstr>
      <vt:lpstr>Spectrum of the                                       Cosmic Microwave Background Radiation</vt:lpstr>
      <vt:lpstr>Slide 32</vt:lpstr>
      <vt:lpstr>Slide 33</vt:lpstr>
      <vt:lpstr>Slide 34</vt:lpstr>
      <vt:lpstr>Slide 35</vt:lpstr>
      <vt:lpstr>The Inflationary Solution</vt:lpstr>
      <vt:lpstr>Inflation to the Rescue </vt:lpstr>
      <vt:lpstr>Inflationary Theory </vt:lpstr>
      <vt:lpstr>Inflationary Theory </vt:lpstr>
      <vt:lpstr>Inflationary Theory </vt:lpstr>
      <vt:lpstr>Slide 41</vt:lpstr>
      <vt:lpstr>Slide 42</vt:lpstr>
      <vt:lpstr>Slide 43</vt:lpstr>
      <vt:lpstr>Slide 44</vt:lpstr>
      <vt:lpstr>Slide 45</vt:lpstr>
    </vt:vector>
  </TitlesOfParts>
  <Company>Chad Middleton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Cosmology, Inflation, &amp; Compact Extra Dimensions</dc:title>
  <cp:lastModifiedBy>Chad Middleton</cp:lastModifiedBy>
  <cp:revision>26</cp:revision>
  <dcterms:created xsi:type="dcterms:W3CDTF">2010-02-18T04:08:12Z</dcterms:created>
  <dcterms:modified xsi:type="dcterms:W3CDTF">2010-02-18T14:07:59Z</dcterms:modified>
</cp:coreProperties>
</file>