
<file path=[Content_Types].xml><?xml version="1.0" encoding="utf-8"?>
<Types xmlns="http://schemas.openxmlformats.org/package/2006/content-types">
  <Override PartName="/ppt/embeddings/Microsoft_Equation38.bin" ContentType="application/vnd.openxmlformats-officedocument.oleObject"/>
  <Override PartName="/ppt/embeddings/Microsoft_Equation34.bin" ContentType="application/vnd.openxmlformats-officedocument.oleObject"/>
  <Override PartName="/ppt/embeddings/Microsoft_Equation30.bin" ContentType="application/vnd.openxmlformats-officedocument.oleObject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embeddings/Microsoft_Equation24.bin" ContentType="application/vnd.openxmlformats-officedocument.oleObject"/>
  <Override PartName="/ppt/embeddings/Microsoft_Equation20.bin" ContentType="application/vnd.openxmlformats-officedocument.oleObject"/>
  <Override PartName="/ppt/embeddings/Microsoft_Equation8.bin" ContentType="application/vnd.openxmlformats-officedocument.oleObject"/>
  <Override PartName="/ppt/embeddings/Microsoft_Equation4.bin" ContentType="application/vnd.openxmlformats-officedocument.oleObject"/>
  <Override PartName="/ppt/embeddings/Microsoft_Equation27.bin" ContentType="application/vnd.openxmlformats-officedocument.oleObject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13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7.bin" ContentType="application/vnd.openxmlformats-officedocument.oleObject"/>
  <Override PartName="/ppt/notesMasters/notesMaster1.xml" ContentType="application/vnd.openxmlformats-officedocument.presentationml.notesMaster+xml"/>
  <Override PartName="/ppt/notesSlides/notesSlide4.xml" ContentType="application/vnd.openxmlformats-officedocument.presentationml.notesSlide+xml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slides/slide6.xml" ContentType="application/vnd.openxmlformats-officedocument.presentationml.slide+xml"/>
  <Override PartName="/ppt/embeddings/Microsoft_Equation56.bin" ContentType="application/vnd.openxmlformats-officedocument.oleObject"/>
  <Override PartName="/ppt/embeddings/Microsoft_Equation52.bin" ContentType="application/vnd.openxmlformats-officedocument.oleObject"/>
  <Override PartName="/ppt/embeddings/Microsoft_Equation46.bin" ContentType="application/vnd.openxmlformats-officedocument.oleObject"/>
  <Override PartName="/ppt/embeddings/Microsoft_Equation42.bin" ContentType="application/vnd.openxmlformats-officedocument.oleObject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slideLayouts/slideLayout13.xml" ContentType="application/vnd.openxmlformats-officedocument.presentationml.slideLayout+xml"/>
  <Override PartName="/ppt/embeddings/Microsoft_Equation39.bin" ContentType="application/vnd.openxmlformats-officedocument.oleObject"/>
  <Override PartName="/ppt/embeddings/Microsoft_Equation35.bin" ContentType="application/vnd.openxmlformats-officedocument.oleObject"/>
  <Override PartName="/ppt/embeddings/Microsoft_Equation31.bin" ContentType="application/vnd.openxmlformats-officedocument.oleObject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3.xml" ContentType="application/vnd.openxmlformats-officedocument.presentationml.slide+xml"/>
  <Override PartName="/ppt/embeddings/Microsoft_Equation25.bin" ContentType="application/vnd.openxmlformats-officedocument.oleObject"/>
  <Override PartName="/ppt/embeddings/Microsoft_Equation21.bin" ContentType="application/vnd.openxmlformats-officedocument.oleObject"/>
  <Override PartName="/ppt/embeddings/Microsoft_Equation9.bin" ContentType="application/vnd.openxmlformats-officedocument.oleObject"/>
  <Override PartName="/ppt/embeddings/Microsoft_Equation5.bin" ContentType="application/vnd.openxmlformats-officedocument.oleObject"/>
  <Override PartName="/ppt/embeddings/Microsoft_Equation28.bin" ContentType="application/vnd.openxmlformats-officedocument.oleObject"/>
  <Override PartName="/ppt/embeddings/Microsoft_Equation1.bin" ContentType="application/vnd.openxmlformats-officedocument.oleObject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embeddings/Microsoft_Equation18.bin" ContentType="application/vnd.openxmlformats-officedocument.oleObject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Default Extension="bin" ContentType="application/vnd.openxmlformats-officedocument.presentationml.printerSettings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57.bin" ContentType="application/vnd.openxmlformats-officedocument.oleObject"/>
  <Override PartName="/ppt/embeddings/Microsoft_Equation53.bin" ContentType="application/vnd.openxmlformats-officedocument.oleObject"/>
  <Override PartName="/docProps/app.xml" ContentType="application/vnd.openxmlformats-officedocument.extended-properties+xml"/>
  <Override PartName="/ppt/embeddings/Microsoft_Equation47.bin" ContentType="application/vnd.openxmlformats-officedocument.oleObject"/>
  <Override PartName="/ppt/embeddings/Microsoft_Equation43.bin" ContentType="application/vnd.openxmlformats-officedocument.oleObject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jpeg" ContentType="image/jpeg"/>
  <Override PartName="/ppt/embeddings/Microsoft_Equation36.bin" ContentType="application/vnd.openxmlformats-officedocument.oleObject"/>
  <Override PartName="/ppt/embeddings/Microsoft_Equation32.bin" ContentType="application/vnd.openxmlformats-officedocument.oleObject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embeddings/Microsoft_Equation22.bin" ContentType="application/vnd.openxmlformats-officedocument.oleObject"/>
  <Override PartName="/ppt/embeddings/Microsoft_Equation6.bin" ContentType="application/vnd.openxmlformats-officedocument.oleObject"/>
  <Override PartName="/ppt/embeddings/Microsoft_Equation2.bin" ContentType="application/vnd.openxmlformats-officedocument.oleObject"/>
  <Override PartName="/ppt/presProps.xml" ContentType="application/vnd.openxmlformats-officedocument.presentationml.presProps+xml"/>
  <Override PartName="/ppt/embeddings/Microsoft_Equation29.bin" ContentType="application/vnd.openxmlformats-officedocument.oleObject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7.xml" ContentType="application/vnd.openxmlformats-officedocument.presentationml.slide+xml"/>
  <Override PartName="/ppt/embeddings/Microsoft_Equation19.bin" ContentType="application/vnd.openxmlformats-officedocument.oleObject"/>
  <Override PartName="/ppt/slideLayouts/slideLayout1.xml" ContentType="application/vnd.openxmlformats-officedocument.presentationml.slideLayout+xml"/>
  <Override PartName="/ppt/embeddings/Microsoft_Equation11.bin" ContentType="application/vnd.openxmlformats-officedocument.oleObject"/>
  <Override PartName="/ppt/embeddings/Microsoft_Equation15.bin" ContentType="application/vnd.openxmlformats-officedocument.oleObject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Default Extension="xml" ContentType="application/xml"/>
  <Override PartName="/ppt/notesSlides/notesSlide9.xml" ContentType="application/vnd.openxmlformats-officedocument.presentationml.notesSlide+xml"/>
  <Override PartName="/ppt/theme/theme2.xml" ContentType="application/vnd.openxmlformats-officedocument.theme+xml"/>
  <Default Extension="pict" ContentType="image/pict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58.bin" ContentType="application/vnd.openxmlformats-officedocument.oleObject"/>
  <Override PartName="/ppt/embeddings/Microsoft_Equation54.bin" ContentType="application/vnd.openxmlformats-officedocument.oleObject"/>
  <Override PartName="/ppt/embeddings/Microsoft_Equation50.bin" ContentType="application/vnd.openxmlformats-officedocument.oleObject"/>
  <Override PartName="/ppt/embeddings/Microsoft_Equation48.bin" ContentType="application/vnd.openxmlformats-officedocument.oleObject"/>
  <Override PartName="/ppt/embeddings/Microsoft_Equation44.bin" ContentType="application/vnd.openxmlformats-officedocument.oleObject"/>
  <Override PartName="/ppt/embeddings/Microsoft_Equation40.bin" ContentType="application/vnd.openxmlformats-officedocument.oleObject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embeddings/Microsoft_Equation37.bin" ContentType="application/vnd.openxmlformats-officedocument.oleObject"/>
  <Override PartName="/ppt/embeddings/Microsoft_Equation33.bin" ContentType="application/vnd.openxmlformats-officedocument.oleObject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embeddings/Microsoft_Equation23.bin" ContentType="application/vnd.openxmlformats-officedocument.oleObject"/>
  <Override PartName="/ppt/embeddings/Microsoft_Equation7.bin" ContentType="application/vnd.openxmlformats-officedocument.oleObject"/>
  <Override PartName="/ppt/embeddings/Microsoft_Equation26.bin" ContentType="application/vnd.openxmlformats-officedocument.oleObject"/>
  <Override PartName="/ppt/embeddings/Microsoft_Equation3.bin" ContentType="application/vnd.openxmlformats-officedocument.oleObject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ppt/embeddings/Microsoft_Equation16.bin" ContentType="application/vnd.openxmlformats-officedocument.oleObject"/>
  <Override PartName="/ppt/embeddings/Microsoft_Equation12.bin" ContentType="application/vnd.openxmlformats-officedocument.oleObject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59.bin" ContentType="application/vnd.openxmlformats-officedocument.oleObject"/>
  <Override PartName="/ppt/embeddings/Microsoft_Equation55.bin" ContentType="application/vnd.openxmlformats-officedocument.oleObject"/>
  <Override PartName="/ppt/embeddings/Microsoft_Equation51.bin" ContentType="application/vnd.openxmlformats-officedocument.oleObject"/>
  <Override PartName="/ppt/embeddings/Microsoft_Equation49.bin" ContentType="application/vnd.openxmlformats-officedocument.oleObject"/>
  <Override PartName="/ppt/embeddings/Microsoft_Equation45.bin" ContentType="application/vnd.openxmlformats-officedocument.oleObject"/>
  <Override PartName="/ppt/embeddings/Microsoft_Equation41.bin" ContentType="application/vnd.openxmlformats-officedocument.oleObject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8" r:id="rId1"/>
  </p:sldMasterIdLst>
  <p:notesMasterIdLst>
    <p:notesMasterId r:id="rId28"/>
  </p:notesMasterIdLst>
  <p:sldIdLst>
    <p:sldId id="266" r:id="rId2"/>
    <p:sldId id="375" r:id="rId3"/>
    <p:sldId id="381" r:id="rId4"/>
    <p:sldId id="349" r:id="rId5"/>
    <p:sldId id="350" r:id="rId6"/>
    <p:sldId id="363" r:id="rId7"/>
    <p:sldId id="355" r:id="rId8"/>
    <p:sldId id="357" r:id="rId9"/>
    <p:sldId id="380" r:id="rId10"/>
    <p:sldId id="395" r:id="rId11"/>
    <p:sldId id="376" r:id="rId12"/>
    <p:sldId id="396" r:id="rId13"/>
    <p:sldId id="377" r:id="rId14"/>
    <p:sldId id="378" r:id="rId15"/>
    <p:sldId id="379" r:id="rId16"/>
    <p:sldId id="356" r:id="rId17"/>
    <p:sldId id="382" r:id="rId18"/>
    <p:sldId id="383" r:id="rId19"/>
    <p:sldId id="388" r:id="rId20"/>
    <p:sldId id="385" r:id="rId21"/>
    <p:sldId id="392" r:id="rId22"/>
    <p:sldId id="387" r:id="rId23"/>
    <p:sldId id="386" r:id="rId24"/>
    <p:sldId id="391" r:id="rId25"/>
    <p:sldId id="393" r:id="rId26"/>
    <p:sldId id="39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28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136"/>
    </p:cViewPr>
  </p:sorterViewPr>
  <p:notesViewPr>
    <p:cSldViewPr>
      <p:cViewPr varScale="1">
        <p:scale>
          <a:sx n="92" d="100"/>
          <a:sy n="92" d="100"/>
        </p:scale>
        <p:origin x="-2816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3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Relationship Id="rId2" Type="http://schemas.openxmlformats.org/officeDocument/2006/relationships/image" Target="../media/image3.pict"/><Relationship Id="rId3" Type="http://schemas.openxmlformats.org/officeDocument/2006/relationships/image" Target="../media/image4.pict"/><Relationship Id="rId4" Type="http://schemas.openxmlformats.org/officeDocument/2006/relationships/image" Target="../media/image5.pict"/><Relationship Id="rId5" Type="http://schemas.openxmlformats.org/officeDocument/2006/relationships/image" Target="../media/image6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23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Relationship Id="rId2" Type="http://schemas.openxmlformats.org/officeDocument/2006/relationships/image" Target="../media/image25.pict"/><Relationship Id="rId3" Type="http://schemas.openxmlformats.org/officeDocument/2006/relationships/image" Target="../media/image26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Relationship Id="rId2" Type="http://schemas.openxmlformats.org/officeDocument/2006/relationships/image" Target="../media/image28.pict"/><Relationship Id="rId3" Type="http://schemas.openxmlformats.org/officeDocument/2006/relationships/image" Target="../media/image12.pict"/><Relationship Id="rId4" Type="http://schemas.openxmlformats.org/officeDocument/2006/relationships/image" Target="../media/image21.pict"/><Relationship Id="rId5" Type="http://schemas.openxmlformats.org/officeDocument/2006/relationships/image" Target="../media/image29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ict"/><Relationship Id="rId2" Type="http://schemas.openxmlformats.org/officeDocument/2006/relationships/image" Target="../media/image16.pict"/><Relationship Id="rId3" Type="http://schemas.openxmlformats.org/officeDocument/2006/relationships/image" Target="../media/image18.pict"/><Relationship Id="rId4" Type="http://schemas.openxmlformats.org/officeDocument/2006/relationships/image" Target="../media/image31.pict"/><Relationship Id="rId5" Type="http://schemas.openxmlformats.org/officeDocument/2006/relationships/image" Target="../media/image32.pict"/><Relationship Id="rId6" Type="http://schemas.openxmlformats.org/officeDocument/2006/relationships/image" Target="../media/image33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Relationship Id="rId2" Type="http://schemas.openxmlformats.org/officeDocument/2006/relationships/image" Target="../media/image36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Relationship Id="rId2" Type="http://schemas.openxmlformats.org/officeDocument/2006/relationships/image" Target="../media/image38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Relationship Id="rId2" Type="http://schemas.openxmlformats.org/officeDocument/2006/relationships/image" Target="../media/image40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Relationship Id="rId2" Type="http://schemas.openxmlformats.org/officeDocument/2006/relationships/image" Target="../media/image4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Relationship Id="rId2" Type="http://schemas.openxmlformats.org/officeDocument/2006/relationships/image" Target="../media/image8.pict"/><Relationship Id="rId3" Type="http://schemas.openxmlformats.org/officeDocument/2006/relationships/image" Target="../media/image9.pict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Relationship Id="rId2" Type="http://schemas.openxmlformats.org/officeDocument/2006/relationships/image" Target="../media/image44.pict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Relationship Id="rId2" Type="http://schemas.openxmlformats.org/officeDocument/2006/relationships/image" Target="../media/image44.pict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Relationship Id="rId2" Type="http://schemas.openxmlformats.org/officeDocument/2006/relationships/image" Target="../media/image4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Relationship Id="rId2" Type="http://schemas.openxmlformats.org/officeDocument/2006/relationships/image" Target="../media/image3.pict"/><Relationship Id="rId3" Type="http://schemas.openxmlformats.org/officeDocument/2006/relationships/image" Target="../media/image4.pict"/><Relationship Id="rId4" Type="http://schemas.openxmlformats.org/officeDocument/2006/relationships/image" Target="../media/image5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ict"/><Relationship Id="rId2" Type="http://schemas.openxmlformats.org/officeDocument/2006/relationships/image" Target="../media/image11.pict"/><Relationship Id="rId3" Type="http://schemas.openxmlformats.org/officeDocument/2006/relationships/image" Target="../media/image1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Relationship Id="rId2" Type="http://schemas.openxmlformats.org/officeDocument/2006/relationships/image" Target="../media/image15.pict"/><Relationship Id="rId3" Type="http://schemas.openxmlformats.org/officeDocument/2006/relationships/image" Target="../media/image16.pict"/><Relationship Id="rId4" Type="http://schemas.openxmlformats.org/officeDocument/2006/relationships/image" Target="../media/image17.pict"/><Relationship Id="rId5" Type="http://schemas.openxmlformats.org/officeDocument/2006/relationships/image" Target="../media/image18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Relationship Id="rId2" Type="http://schemas.openxmlformats.org/officeDocument/2006/relationships/image" Target="../media/image20.pict"/><Relationship Id="rId3" Type="http://schemas.openxmlformats.org/officeDocument/2006/relationships/image" Target="../media/image12.pict"/><Relationship Id="rId4" Type="http://schemas.openxmlformats.org/officeDocument/2006/relationships/image" Target="../media/image21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6541D7-7C52-AC41-A399-CA618EB2C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CB1EE-BEAE-7846-B264-E68DEE910446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E9594646-B36D-7146-9C2F-411B1EB5A8D1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C096EE24-C4ED-E646-9FCB-3DA62125E8A9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E9594646-B36D-7146-9C2F-411B1EB5A8D1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7B0626F4-E5C9-A045-AB6D-A725FDEA8744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8E4ADA80-D104-B340-ACC6-45DD85CB15FA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CC80A1DC-4D2C-014B-9919-A2D713381BA2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A51B71C3-4EB9-C44A-9DA1-7683A906F197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66C898BA-DE56-304B-BEC0-E8E030D4A3C2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835CEA37-CC7E-DC4A-8773-831936FDC6E8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DBF6D8DF-09B2-8D42-8D0F-D11395AF482A}" type="slidenum">
              <a:rPr lang="en-US" sz="1200"/>
              <a:pPr algn="r" eaLnBrk="1" hangingPunct="1"/>
              <a:t>19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A30B5-247F-534A-A9B7-611EFA98EC98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7AB492C3-2765-B242-8AE1-0512EC689F67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46FF907E-068E-964A-8F2F-2C9613793818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CA052DD1-3626-9B49-A7BD-ECD35C787AB1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536BB51A-A225-E747-BB8D-380F904A7097}" type="slidenum">
              <a:rPr lang="en-US" sz="1200"/>
              <a:pPr algn="r" eaLnBrk="1" hangingPunct="1"/>
              <a:t>23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2DB691BD-00C6-5645-86DD-5F991B6CA447}" type="slidenum">
              <a:rPr lang="en-US" sz="1200"/>
              <a:pPr algn="r" eaLnBrk="1" hangingPunct="1"/>
              <a:t>24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5384BFCF-33C2-AD46-81EE-034D02A2520C}" type="slidenum">
              <a:rPr lang="en-US" sz="1200"/>
              <a:pPr algn="r" eaLnBrk="1" hangingPunct="1"/>
              <a:t>25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45C5D24A-FA89-B546-B5FF-D0249D5DF41D}" type="slidenum">
              <a:rPr lang="en-US" sz="1200"/>
              <a:pPr algn="r" eaLnBrk="1" hangingPunct="1"/>
              <a:t>26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44310-4BDF-C84A-B245-6757DF7485B4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8E90A909-B497-0341-A35E-7BEE19AE48B4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12860F91-64A6-B74D-8B1E-0A84A0D864E5}" type="slidenum">
              <a:rPr lang="en-US" sz="1200"/>
              <a:pPr algn="r" eaLnBrk="1" hangingPunct="1"/>
              <a:t>5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D067BA3D-E52C-5E49-B0E3-A5A169EDAEB5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58B028A4-DC55-D24B-87B0-44D6876811CA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E9594646-B36D-7146-9C2F-411B1EB5A8D1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1" hangingPunct="1"/>
            <a:fld id="{E004E03C-E385-A44F-B3AD-0E7A01F43B74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E579-CAB3-F143-9A7F-C35E23A0D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08224-E149-FF40-BF62-A870D2442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923DA-FED1-6946-9220-92E495ECF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E358-762A-AD44-823D-3989C9A81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83D45-DB6F-0049-85FB-EF941567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9FE54-B983-F84E-9F01-FCB68E34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2901-031B-634C-9822-4A1501900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9C96-72F2-B741-A1FB-5C1F706D8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00512-05AC-0D4E-A16B-44CBF476E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3159B-0BA6-8846-B588-DC34193F6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74EE-9BE5-5141-B998-338242E05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68E0-146D-614C-95BB-3A7C71C53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BFA62-5DAE-524E-B1D1-979FF949E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charset="0"/>
              </a:defRPr>
            </a:lvl1pPr>
          </a:lstStyle>
          <a:p>
            <a:pPr>
              <a:defRPr/>
            </a:pPr>
            <a:fld id="{CEA2563E-914A-D74E-80E4-B66F169F0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9626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 sz="2400">
                <a:latin typeface="Times New Roman" charset="0"/>
              </a:endParaRPr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27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32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800">
          <a:solidFill>
            <a:schemeClr val="tx1"/>
          </a:solidFill>
          <a:latin typeface="+mn-lt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2000">
          <a:solidFill>
            <a:schemeClr val="tx1"/>
          </a:solidFill>
          <a:latin typeface="+mn-lt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9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7" charset="2"/>
        <a:buChar char="§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7" charset="2"/>
        <a:buChar char="§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7" charset="2"/>
        <a:buChar char="§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97" charset="2"/>
        <a:buChar char="§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2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Equation23.bin"/><Relationship Id="rId5" Type="http://schemas.openxmlformats.org/officeDocument/2006/relationships/oleObject" Target="../embeddings/Microsoft_Equation24.bin"/><Relationship Id="rId6" Type="http://schemas.openxmlformats.org/officeDocument/2006/relationships/oleObject" Target="../embeddings/Microsoft_Equation25.bin"/><Relationship Id="rId7" Type="http://schemas.openxmlformats.org/officeDocument/2006/relationships/oleObject" Target="../embeddings/Microsoft_Equation2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2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28.bin"/><Relationship Id="rId5" Type="http://schemas.openxmlformats.org/officeDocument/2006/relationships/oleObject" Target="../embeddings/Microsoft_Equation2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quation30.bin"/><Relationship Id="rId5" Type="http://schemas.openxmlformats.org/officeDocument/2006/relationships/oleObject" Target="../embeddings/Microsoft_Equation31.bin"/><Relationship Id="rId6" Type="http://schemas.openxmlformats.org/officeDocument/2006/relationships/oleObject" Target="../embeddings/Microsoft_Equation3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33.bin"/><Relationship Id="rId5" Type="http://schemas.openxmlformats.org/officeDocument/2006/relationships/oleObject" Target="../embeddings/Microsoft_Equation34.bin"/><Relationship Id="rId6" Type="http://schemas.openxmlformats.org/officeDocument/2006/relationships/oleObject" Target="../embeddings/Microsoft_Equation35.bin"/><Relationship Id="rId7" Type="http://schemas.openxmlformats.org/officeDocument/2006/relationships/oleObject" Target="../embeddings/Microsoft_Equation36.bin"/><Relationship Id="rId8" Type="http://schemas.openxmlformats.org/officeDocument/2006/relationships/oleObject" Target="../embeddings/Microsoft_Equation3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Microsoft_Equation38.bin"/><Relationship Id="rId5" Type="http://schemas.openxmlformats.org/officeDocument/2006/relationships/oleObject" Target="../embeddings/Microsoft_Equation39.bin"/><Relationship Id="rId6" Type="http://schemas.openxmlformats.org/officeDocument/2006/relationships/oleObject" Target="../embeddings/Microsoft_Equation40.bin"/><Relationship Id="rId7" Type="http://schemas.openxmlformats.org/officeDocument/2006/relationships/oleObject" Target="../embeddings/Microsoft_Equation41.bin"/><Relationship Id="rId8" Type="http://schemas.openxmlformats.org/officeDocument/2006/relationships/oleObject" Target="../embeddings/Microsoft_Equation42.bin"/><Relationship Id="rId9" Type="http://schemas.openxmlformats.org/officeDocument/2006/relationships/oleObject" Target="../embeddings/Microsoft_Equation4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quation4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Equation45.bin"/><Relationship Id="rId5" Type="http://schemas.openxmlformats.org/officeDocument/2006/relationships/oleObject" Target="../embeddings/Microsoft_Equation4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Equation4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quation48.bin"/><Relationship Id="rId5" Type="http://schemas.openxmlformats.org/officeDocument/2006/relationships/oleObject" Target="../embeddings/Microsoft_Equation4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Microsoft_Equation50.bin"/><Relationship Id="rId5" Type="http://schemas.openxmlformats.org/officeDocument/2006/relationships/oleObject" Target="../embeddings/Microsoft_Equation5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52.bin"/><Relationship Id="rId5" Type="http://schemas.openxmlformats.org/officeDocument/2006/relationships/oleObject" Target="../embeddings/Microsoft_Equation5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quation54.bin"/><Relationship Id="rId5" Type="http://schemas.openxmlformats.org/officeDocument/2006/relationships/oleObject" Target="../embeddings/Microsoft_Equation55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56.bin"/><Relationship Id="rId5" Type="http://schemas.openxmlformats.org/officeDocument/2006/relationships/oleObject" Target="../embeddings/Microsoft_Equation5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Microsoft_Equation58.bin"/><Relationship Id="rId5" Type="http://schemas.openxmlformats.org/officeDocument/2006/relationships/oleObject" Target="../embeddings/Microsoft_Equation5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6" Type="http://schemas.openxmlformats.org/officeDocument/2006/relationships/oleObject" Target="../embeddings/Microsoft_Equation11.bin"/><Relationship Id="rId7" Type="http://schemas.openxmlformats.org/officeDocument/2006/relationships/oleObject" Target="../embeddings/Microsoft_Equation1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1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17.bin"/><Relationship Id="rId5" Type="http://schemas.openxmlformats.org/officeDocument/2006/relationships/oleObject" Target="../embeddings/Microsoft_Equation18.bin"/><Relationship Id="rId6" Type="http://schemas.openxmlformats.org/officeDocument/2006/relationships/oleObject" Target="../embeddings/Microsoft_Equation19.bin"/><Relationship Id="rId7" Type="http://schemas.openxmlformats.org/officeDocument/2006/relationships/oleObject" Target="../embeddings/Microsoft_Equation20.bin"/><Relationship Id="rId8" Type="http://schemas.openxmlformats.org/officeDocument/2006/relationships/oleObject" Target="../embeddings/Microsoft_Equation2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371600"/>
          </a:xfrm>
          <a:effectLst>
            <a:outerShdw blurRad="76200" dist="38099" dir="2700000" algn="ctr" rotWithShape="0">
              <a:schemeClr val="bg2">
                <a:alpha val="34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i="1" dirty="0" smtClean="0">
                <a:latin typeface="Georgia" charset="0"/>
                <a:ea typeface="ＭＳ Ｐゴシック" charset="-128"/>
                <a:cs typeface="ＭＳ Ｐゴシック" charset="-128"/>
              </a:rPr>
              <a:t> “Significance of Electromagnetic Potentials </a:t>
            </a:r>
            <a:br>
              <a:rPr lang="en-US" sz="3200" i="1" dirty="0" smtClean="0">
                <a:latin typeface="Georgia" charset="0"/>
                <a:ea typeface="ＭＳ Ｐゴシック" charset="-128"/>
                <a:cs typeface="ＭＳ Ｐゴシック" charset="-128"/>
              </a:rPr>
            </a:br>
            <a:r>
              <a:rPr lang="en-US" sz="3200" i="1" dirty="0" smtClean="0">
                <a:latin typeface="Georgia" charset="0"/>
                <a:ea typeface="ＭＳ Ｐゴシック" charset="-128"/>
                <a:cs typeface="ＭＳ Ｐゴシック" charset="-128"/>
              </a:rPr>
              <a:t>in the Quantum Theory”*</a:t>
            </a:r>
            <a:r>
              <a:rPr lang="en-US" sz="3200" dirty="0" smtClean="0">
                <a:latin typeface="Georgia" charset="0"/>
                <a:ea typeface="ＭＳ Ｐゴシック" charset="-128"/>
                <a:cs typeface="ＭＳ Ｐゴシック" charset="-128"/>
              </a:rPr>
              <a:t> </a:t>
            </a:r>
            <a:br>
              <a:rPr lang="en-US" sz="3200" dirty="0" smtClean="0">
                <a:latin typeface="Georgia" charset="0"/>
                <a:ea typeface="ＭＳ Ｐゴシック" charset="-128"/>
                <a:cs typeface="ＭＳ Ｐゴシック" charset="-128"/>
              </a:rPr>
            </a:br>
            <a:r>
              <a:rPr lang="en-US" sz="3200" dirty="0" smtClean="0">
                <a:latin typeface="Georgia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3200" dirty="0" err="1" smtClean="0">
                <a:latin typeface="Georgia" charset="0"/>
                <a:ea typeface="ＭＳ Ｐゴシック" charset="-128"/>
                <a:cs typeface="ＭＳ Ｐゴシック" charset="-128"/>
              </a:rPr>
              <a:t>Aharanov-Bohm</a:t>
            </a:r>
            <a:r>
              <a:rPr lang="en-US" sz="3200" dirty="0" smtClean="0">
                <a:latin typeface="Georgia" charset="0"/>
                <a:ea typeface="ＭＳ Ｐゴシック" charset="-128"/>
                <a:cs typeface="ＭＳ Ｐゴシック" charset="-128"/>
              </a:rPr>
              <a:t> Effect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724400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>
                <a:latin typeface="Georgia" charset="0"/>
                <a:ea typeface="ＭＳ Ｐゴシック" charset="-128"/>
                <a:cs typeface="ＭＳ Ｐゴシック" charset="-128"/>
              </a:rPr>
              <a:t>Chad A. Middleton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>
                <a:latin typeface="Georgia" charset="0"/>
                <a:ea typeface="ＭＳ Ｐゴシック" charset="-128"/>
                <a:cs typeface="ＭＳ Ｐゴシック" charset="-128"/>
              </a:rPr>
              <a:t>MSC Physics Seminar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>
                <a:latin typeface="Georgia" charset="0"/>
                <a:ea typeface="ＭＳ Ｐゴシック" charset="-128"/>
                <a:cs typeface="ＭＳ Ｐゴシック" charset="-128"/>
              </a:rPr>
              <a:t>February 17, 2011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endParaRPr lang="en-US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endParaRPr lang="en-US" i="1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charset="2"/>
              <a:buNone/>
            </a:pPr>
            <a:endParaRPr lang="en-US" sz="120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marL="533400" indent="-533400" algn="r" eaLnBrk="1" hangingPunct="1">
              <a:lnSpc>
                <a:spcPct val="90000"/>
              </a:lnSpc>
              <a:buFont typeface="Wingdings" charset="2"/>
              <a:buNone/>
            </a:pPr>
            <a:endParaRPr lang="en-US" sz="1600">
              <a:latin typeface="Georgia" charset="0"/>
              <a:ea typeface="ＭＳ Ｐゴシック" charset="-128"/>
              <a:cs typeface="ＭＳ Ｐゴシック" charset="-128"/>
            </a:endParaRPr>
          </a:p>
          <a:p>
            <a:pPr marL="533400" indent="-533400" algn="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600">
                <a:latin typeface="Georgia" charset="0"/>
                <a:ea typeface="ＭＳ Ｐゴシック" charset="-128"/>
                <a:cs typeface="ＭＳ Ｐゴシック" charset="-128"/>
              </a:rPr>
              <a:t>*Y. Aharonov and D. Bohm, </a:t>
            </a:r>
            <a:r>
              <a:rPr lang="en-US" sz="1600" i="1">
                <a:latin typeface="Georgia" charset="0"/>
                <a:ea typeface="ＭＳ Ｐゴシック" charset="-128"/>
                <a:cs typeface="ＭＳ Ｐゴシック" charset="-128"/>
              </a:rPr>
              <a:t>Phys. Rev. </a:t>
            </a:r>
            <a:r>
              <a:rPr lang="en-US" sz="1600" b="1">
                <a:latin typeface="Georgia" charset="0"/>
                <a:ea typeface="ＭＳ Ｐゴシック" charset="-128"/>
                <a:cs typeface="ＭＳ Ｐゴシック" charset="-128"/>
              </a:rPr>
              <a:t>115</a:t>
            </a:r>
            <a:r>
              <a:rPr lang="en-US" sz="1600">
                <a:latin typeface="Georgia" charset="0"/>
                <a:ea typeface="ＭＳ Ｐゴシック" charset="-128"/>
                <a:cs typeface="ＭＳ Ｐゴシック" charset="-128"/>
              </a:rPr>
              <a:t>, 485 (1959).</a:t>
            </a:r>
          </a:p>
          <a:p>
            <a:pPr marL="533400" indent="-533400" algn="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600">
                <a:latin typeface="Georgia" charset="0"/>
                <a:ea typeface="ＭＳ Ｐゴシック" charset="-128"/>
                <a:cs typeface="ＭＳ Ｐゴシック" charset="-128"/>
              </a:rPr>
              <a:t>	D. J. Griffiths</a:t>
            </a:r>
            <a:r>
              <a:rPr lang="en-US" sz="1600" i="1">
                <a:latin typeface="Georgia" charset="0"/>
                <a:ea typeface="ＭＳ Ｐゴシック" charset="-128"/>
                <a:cs typeface="ＭＳ Ｐゴシック" charset="-128"/>
              </a:rPr>
              <a:t>, Introduction to Quantum Mechanics</a:t>
            </a:r>
            <a:r>
              <a:rPr lang="en-US" sz="1600">
                <a:latin typeface="Georgia" charset="0"/>
                <a:ea typeface="ＭＳ Ｐゴシック" charset="-128"/>
                <a:cs typeface="ＭＳ Ｐゴシック" charset="-128"/>
              </a:rPr>
              <a:t>, 2</a:t>
            </a:r>
            <a:r>
              <a:rPr lang="en-US" sz="1600" baseline="30000">
                <a:latin typeface="Georgia" charset="0"/>
                <a:ea typeface="ＭＳ Ｐゴシック" charset="-128"/>
                <a:cs typeface="ＭＳ Ｐゴシック" charset="-128"/>
              </a:rPr>
              <a:t>nd</a:t>
            </a:r>
            <a:r>
              <a:rPr lang="en-US" sz="1600">
                <a:latin typeface="Georgia" charset="0"/>
                <a:ea typeface="ＭＳ Ｐゴシック" charset="-128"/>
                <a:cs typeface="ＭＳ Ｐゴシック" charset="-128"/>
              </a:rPr>
              <a:t> ed., pps. 384-391.</a:t>
            </a:r>
          </a:p>
          <a:p>
            <a:pPr marL="533400" indent="-533400" algn="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600">
                <a:latin typeface="Georgia" charset="0"/>
                <a:ea typeface="ＭＳ Ｐゴシック" charset="-128"/>
                <a:cs typeface="ＭＳ Ｐゴシック" charset="-128"/>
              </a:rPr>
              <a:t>D.J. Griffiths, </a:t>
            </a:r>
            <a:r>
              <a:rPr lang="en-US" sz="1600" i="1">
                <a:latin typeface="Georgia" charset="0"/>
                <a:ea typeface="ＭＳ Ｐゴシック" charset="-128"/>
                <a:cs typeface="ＭＳ Ｐゴシック" charset="-128"/>
              </a:rPr>
              <a:t>Introduction to Electrodynamics</a:t>
            </a:r>
            <a:r>
              <a:rPr lang="en-US" sz="1600">
                <a:latin typeface="Georgia" charset="0"/>
                <a:ea typeface="ＭＳ Ｐゴシック" charset="-128"/>
                <a:cs typeface="ＭＳ Ｐゴシック" charset="-128"/>
              </a:rPr>
              <a:t>, 3</a:t>
            </a:r>
            <a:r>
              <a:rPr lang="en-US" sz="1600" baseline="30000">
                <a:latin typeface="Georgia" charset="0"/>
                <a:ea typeface="ＭＳ Ｐゴシック" charset="-128"/>
                <a:cs typeface="ＭＳ Ｐゴシック" charset="-128"/>
              </a:rPr>
              <a:t>rd</a:t>
            </a:r>
            <a:r>
              <a:rPr lang="en-US" sz="1600">
                <a:latin typeface="Georgia" charset="0"/>
                <a:ea typeface="ＭＳ Ｐゴシック" charset="-128"/>
                <a:cs typeface="ＭＳ Ｐゴシック" charset="-128"/>
              </a:rPr>
              <a:t> ed.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ounded Rectangle 6"/>
          <p:cNvSpPr>
            <a:spLocks noChangeArrowheads="1"/>
          </p:cNvSpPr>
          <p:nvPr/>
        </p:nvSpPr>
        <p:spPr bwMode="auto">
          <a:xfrm>
            <a:off x="4953000" y="5410200"/>
            <a:ext cx="28956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Rounded Rectangle 6"/>
          <p:cNvSpPr>
            <a:spLocks noChangeArrowheads="1"/>
          </p:cNvSpPr>
          <p:nvPr/>
        </p:nvSpPr>
        <p:spPr bwMode="auto">
          <a:xfrm>
            <a:off x="5029200" y="2895600"/>
            <a:ext cx="2514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1066800"/>
          </a:xfrm>
        </p:spPr>
        <p:txBody>
          <a:bodyPr/>
          <a:lstStyle/>
          <a:p>
            <a:pPr eaLnBrk="1" hangingPunct="1"/>
            <a:r>
              <a:rPr lang="en-US" sz="3600" i="1">
                <a:latin typeface="Georgia" charset="0"/>
                <a:ea typeface="ＭＳ Ｐゴシック" charset="-128"/>
                <a:cs typeface="ＭＳ Ｐゴシック" charset="-128"/>
              </a:rPr>
              <a:t>Maxwell’s equations</a:t>
            </a:r>
            <a:r>
              <a:rPr lang="en-US" sz="3600">
                <a:latin typeface="Georgia" charset="0"/>
                <a:ea typeface="ＭＳ Ｐゴシック" charset="-128"/>
                <a:cs typeface="ＭＳ Ｐゴシック" charset="-128"/>
              </a:rPr>
              <a:t> in terms of the </a:t>
            </a:r>
            <a:r>
              <a:rPr lang="en-US" sz="3600" i="1">
                <a:latin typeface="Georgia" charset="0"/>
                <a:ea typeface="ＭＳ Ｐゴシック" charset="-128"/>
                <a:cs typeface="ＭＳ Ｐゴシック" charset="-128"/>
              </a:rPr>
              <a:t>scalar &amp; vector potentials</a:t>
            </a:r>
            <a:endParaRPr lang="en-US" i="1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265238" y="2743200"/>
          <a:ext cx="6570662" cy="2166938"/>
        </p:xfrm>
        <a:graphic>
          <a:graphicData uri="http://schemas.openxmlformats.org/presentationml/2006/ole">
            <p:oleObj spid="_x0000_s65538" name="Equation" r:id="rId4" imgW="2692400" imgH="889000" progId="Equation.3">
              <p:embed/>
            </p:oleObj>
          </a:graphicData>
        </a:graphic>
      </p:graphicFrame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sp>
        <p:nvSpPr>
          <p:cNvPr id="30727" name="Rectangle 1036"/>
          <p:cNvSpPr>
            <a:spLocks noChangeArrowheads="1"/>
          </p:cNvSpPr>
          <p:nvPr/>
        </p:nvSpPr>
        <p:spPr bwMode="auto">
          <a:xfrm>
            <a:off x="762000" y="2590800"/>
            <a:ext cx="7924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Rectangle 1032"/>
          <p:cNvSpPr>
            <a:spLocks noChangeArrowheads="1"/>
          </p:cNvSpPr>
          <p:nvPr/>
        </p:nvSpPr>
        <p:spPr bwMode="auto">
          <a:xfrm>
            <a:off x="5105400" y="2895600"/>
            <a:ext cx="228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eorgia" charset="0"/>
              </a:rPr>
              <a:t>Gauss’ Law</a:t>
            </a:r>
            <a:endParaRPr lang="en-US" sz="32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sp>
        <p:nvSpPr>
          <p:cNvPr id="30729" name="Rectangle 1032"/>
          <p:cNvSpPr>
            <a:spLocks noChangeArrowheads="1"/>
          </p:cNvSpPr>
          <p:nvPr/>
        </p:nvSpPr>
        <p:spPr bwMode="auto">
          <a:xfrm>
            <a:off x="5029200" y="5410200"/>
            <a:ext cx="304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eorgia" charset="0"/>
              </a:rPr>
              <a:t>Ampere’s Law</a:t>
            </a:r>
            <a:endParaRPr lang="en-US" sz="32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cxnSp>
        <p:nvCxnSpPr>
          <p:cNvPr id="30730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5410200" y="5105400"/>
            <a:ext cx="533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1" name="Straight Arrow Connector 15"/>
          <p:cNvCxnSpPr>
            <a:cxnSpLocks noChangeShapeType="1"/>
          </p:cNvCxnSpPr>
          <p:nvPr/>
        </p:nvCxnSpPr>
        <p:spPr bwMode="auto">
          <a:xfrm rot="10800000">
            <a:off x="4724400" y="3200400"/>
            <a:ext cx="381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1066800"/>
          </a:xfrm>
        </p:spPr>
        <p:txBody>
          <a:bodyPr/>
          <a:lstStyle/>
          <a:p>
            <a:pPr eaLnBrk="1" hangingPunct="1"/>
            <a:r>
              <a:rPr lang="en-US" sz="3600" i="1" smtClean="0">
                <a:latin typeface="Georgia" charset="0"/>
                <a:ea typeface="ＭＳ Ｐゴシック" charset="-128"/>
                <a:cs typeface="ＭＳ Ｐゴシック" charset="-128"/>
              </a:rPr>
              <a:t>Coulomb gauge:</a:t>
            </a:r>
            <a:endParaRPr lang="en-US" i="1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04800" y="2895600"/>
          <a:ext cx="5053013" cy="2166938"/>
        </p:xfrm>
        <a:graphic>
          <a:graphicData uri="http://schemas.openxmlformats.org/presentationml/2006/ole">
            <p:oleObj spid="_x0000_s34818" name="Equation" r:id="rId4" imgW="2070100" imgH="889000" progId="Equation.3">
              <p:embed/>
            </p:oleObj>
          </a:graphicData>
        </a:graphic>
      </p:graphicFrame>
      <p:sp>
        <p:nvSpPr>
          <p:cNvPr id="34823" name="Rectangle 1032"/>
          <p:cNvSpPr>
            <a:spLocks noChangeArrowheads="1"/>
          </p:cNvSpPr>
          <p:nvPr/>
        </p:nvSpPr>
        <p:spPr bwMode="auto">
          <a:xfrm>
            <a:off x="228600" y="2209800"/>
            <a:ext cx="5410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Georgia" charset="0"/>
              </a:rPr>
              <a:t>Maxwell’s equations become..</a:t>
            </a:r>
            <a:endParaRPr lang="en-US" sz="28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962400" y="990600"/>
          <a:ext cx="1676400" cy="493713"/>
        </p:xfrm>
        <a:graphic>
          <a:graphicData uri="http://schemas.openxmlformats.org/presentationml/2006/ole">
            <p:oleObj spid="_x0000_s34819" name="Equation" r:id="rId5" imgW="558800" imgH="165100" progId="Equation.3">
              <p:embed/>
            </p:oleObj>
          </a:graphicData>
        </a:graphic>
      </p:graphicFrame>
      <p:sp>
        <p:nvSpPr>
          <p:cNvPr id="34824" name="Rectangle 1032"/>
          <p:cNvSpPr>
            <a:spLocks noChangeArrowheads="1"/>
          </p:cNvSpPr>
          <p:nvPr/>
        </p:nvSpPr>
        <p:spPr bwMode="auto">
          <a:xfrm>
            <a:off x="6248400" y="2971800"/>
            <a:ext cx="2743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i="1">
                <a:latin typeface="Georgia" charset="0"/>
              </a:rPr>
              <a:t>Easy</a:t>
            </a:r>
            <a:endParaRPr lang="en-US" sz="2800">
              <a:latin typeface="Georgia" charset="0"/>
            </a:endParaRPr>
          </a:p>
          <a:p>
            <a:endParaRPr lang="en-US" sz="2800" i="1">
              <a:latin typeface="Georgia" charset="0"/>
            </a:endParaRPr>
          </a:p>
          <a:p>
            <a:endParaRPr lang="en-US" sz="2800" i="1">
              <a:latin typeface="Georgia" charset="0"/>
            </a:endParaRPr>
          </a:p>
          <a:p>
            <a:r>
              <a:rPr lang="en-US" sz="2800" i="1">
                <a:latin typeface="Georgia" charset="0"/>
              </a:rPr>
              <a:t>Hard</a:t>
            </a: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cxnSp>
        <p:nvCxnSpPr>
          <p:cNvPr id="34825" name="Straight Arrow Connector 15"/>
          <p:cNvCxnSpPr>
            <a:cxnSpLocks noChangeShapeType="1"/>
          </p:cNvCxnSpPr>
          <p:nvPr/>
        </p:nvCxnSpPr>
        <p:spPr bwMode="auto">
          <a:xfrm rot="10800000">
            <a:off x="3352800" y="3276600"/>
            <a:ext cx="2819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6" name="Straight Arrow Connector 17"/>
          <p:cNvCxnSpPr>
            <a:cxnSpLocks noChangeShapeType="1"/>
          </p:cNvCxnSpPr>
          <p:nvPr/>
        </p:nvCxnSpPr>
        <p:spPr bwMode="auto">
          <a:xfrm rot="10800000">
            <a:off x="5638800" y="4572000"/>
            <a:ext cx="533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827" name="Rectangle 1032"/>
          <p:cNvSpPr>
            <a:spLocks noChangeArrowheads="1"/>
          </p:cNvSpPr>
          <p:nvPr/>
        </p:nvSpPr>
        <p:spPr bwMode="auto">
          <a:xfrm>
            <a:off x="381000" y="56388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2800">
                <a:latin typeface="Georgia" charset="0"/>
              </a:rPr>
              <a:t> Gauss’ law is </a:t>
            </a:r>
            <a:r>
              <a:rPr lang="en-US" sz="2800" i="1">
                <a:latin typeface="Georgia" charset="0"/>
              </a:rPr>
              <a:t>easy</a:t>
            </a:r>
            <a:r>
              <a:rPr lang="en-US" sz="2800">
                <a:latin typeface="Georgia" charset="0"/>
              </a:rPr>
              <a:t> to solve for </a:t>
            </a:r>
            <a:r>
              <a:rPr lang="en-US" sz="2800" i="1">
                <a:latin typeface="Lucida Grande" charset="0"/>
                <a:ea typeface="Lucida Grande" charset="0"/>
                <a:cs typeface="Lucida Grande" charset="0"/>
              </a:rPr>
              <a:t>  , 		</a:t>
            </a:r>
            <a:r>
              <a:rPr lang="en-US" sz="2800">
                <a:latin typeface="Georgia" charset="0"/>
              </a:rPr>
              <a:t>Ampere’s law is </a:t>
            </a:r>
            <a:r>
              <a:rPr lang="en-US" sz="2800" i="1">
                <a:latin typeface="Georgia" charset="0"/>
              </a:rPr>
              <a:t>hard</a:t>
            </a:r>
            <a:r>
              <a:rPr lang="en-US" sz="2800">
                <a:latin typeface="Georgia" charset="0"/>
              </a:rPr>
              <a:t> to solve for 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6591300" y="6070600"/>
          <a:ext cx="381000" cy="449263"/>
        </p:xfrm>
        <a:graphic>
          <a:graphicData uri="http://schemas.openxmlformats.org/presentationml/2006/ole">
            <p:oleObj spid="_x0000_s34820" name="Equation" r:id="rId6" imgW="139700" imgH="165100" progId="Equation.3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5562600" y="5715000"/>
          <a:ext cx="277813" cy="403225"/>
        </p:xfrm>
        <a:graphic>
          <a:graphicData uri="http://schemas.openxmlformats.org/presentationml/2006/ole">
            <p:oleObj spid="_x0000_s34821" name="Equation" r:id="rId7" imgW="114300" imgH="165100" progId="Equation.3">
              <p:embed/>
            </p:oleObj>
          </a:graphicData>
        </a:graphic>
      </p:graphicFrame>
      <p:sp>
        <p:nvSpPr>
          <p:cNvPr id="34828" name="Rectangle 13"/>
          <p:cNvSpPr>
            <a:spLocks noChangeArrowheads="1"/>
          </p:cNvSpPr>
          <p:nvPr/>
        </p:nvSpPr>
        <p:spPr bwMode="auto">
          <a:xfrm>
            <a:off x="152400" y="2895600"/>
            <a:ext cx="5410200" cy="2286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ounded Rectangle 6"/>
          <p:cNvSpPr>
            <a:spLocks noChangeArrowheads="1"/>
          </p:cNvSpPr>
          <p:nvPr/>
        </p:nvSpPr>
        <p:spPr bwMode="auto">
          <a:xfrm>
            <a:off x="4953000" y="5410200"/>
            <a:ext cx="28956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Rounded Rectangle 6"/>
          <p:cNvSpPr>
            <a:spLocks noChangeArrowheads="1"/>
          </p:cNvSpPr>
          <p:nvPr/>
        </p:nvSpPr>
        <p:spPr bwMode="auto">
          <a:xfrm>
            <a:off x="5029200" y="2895600"/>
            <a:ext cx="2514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1066800"/>
          </a:xfrm>
        </p:spPr>
        <p:txBody>
          <a:bodyPr/>
          <a:lstStyle/>
          <a:p>
            <a:pPr eaLnBrk="1" hangingPunct="1"/>
            <a:r>
              <a:rPr lang="en-US" sz="3600" i="1">
                <a:latin typeface="Georgia" charset="0"/>
                <a:ea typeface="ＭＳ Ｐゴシック" charset="-128"/>
                <a:cs typeface="ＭＳ Ｐゴシック" charset="-128"/>
              </a:rPr>
              <a:t>Maxwell’s equations</a:t>
            </a:r>
            <a:r>
              <a:rPr lang="en-US" sz="3600">
                <a:latin typeface="Georgia" charset="0"/>
                <a:ea typeface="ＭＳ Ｐゴシック" charset="-128"/>
                <a:cs typeface="ＭＳ Ｐゴシック" charset="-128"/>
              </a:rPr>
              <a:t> in terms of the </a:t>
            </a:r>
            <a:r>
              <a:rPr lang="en-US" sz="3600" i="1">
                <a:latin typeface="Georgia" charset="0"/>
                <a:ea typeface="ＭＳ Ｐゴシック" charset="-128"/>
                <a:cs typeface="ＭＳ Ｐゴシック" charset="-128"/>
              </a:rPr>
              <a:t>scalar &amp; vector potentials</a:t>
            </a:r>
            <a:endParaRPr lang="en-US" i="1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265238" y="2743200"/>
          <a:ext cx="6570662" cy="2166938"/>
        </p:xfrm>
        <a:graphic>
          <a:graphicData uri="http://schemas.openxmlformats.org/presentationml/2006/ole">
            <p:oleObj spid="_x0000_s67586" name="Equation" r:id="rId4" imgW="2692400" imgH="889000" progId="Equation.3">
              <p:embed/>
            </p:oleObj>
          </a:graphicData>
        </a:graphic>
      </p:graphicFrame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sp>
        <p:nvSpPr>
          <p:cNvPr id="30727" name="Rectangle 1036"/>
          <p:cNvSpPr>
            <a:spLocks noChangeArrowheads="1"/>
          </p:cNvSpPr>
          <p:nvPr/>
        </p:nvSpPr>
        <p:spPr bwMode="auto">
          <a:xfrm>
            <a:off x="762000" y="2590800"/>
            <a:ext cx="7924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Rectangle 1032"/>
          <p:cNvSpPr>
            <a:spLocks noChangeArrowheads="1"/>
          </p:cNvSpPr>
          <p:nvPr/>
        </p:nvSpPr>
        <p:spPr bwMode="auto">
          <a:xfrm>
            <a:off x="5105400" y="2895600"/>
            <a:ext cx="228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eorgia" charset="0"/>
              </a:rPr>
              <a:t>Gauss’ Law</a:t>
            </a:r>
            <a:endParaRPr lang="en-US" sz="32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sp>
        <p:nvSpPr>
          <p:cNvPr id="30729" name="Rectangle 1032"/>
          <p:cNvSpPr>
            <a:spLocks noChangeArrowheads="1"/>
          </p:cNvSpPr>
          <p:nvPr/>
        </p:nvSpPr>
        <p:spPr bwMode="auto">
          <a:xfrm>
            <a:off x="5029200" y="5410200"/>
            <a:ext cx="304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eorgia" charset="0"/>
              </a:rPr>
              <a:t>Ampere’s Law</a:t>
            </a:r>
            <a:endParaRPr lang="en-US" sz="32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cxnSp>
        <p:nvCxnSpPr>
          <p:cNvPr id="30730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5410200" y="5105400"/>
            <a:ext cx="533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1" name="Straight Arrow Connector 15"/>
          <p:cNvCxnSpPr>
            <a:cxnSpLocks noChangeShapeType="1"/>
          </p:cNvCxnSpPr>
          <p:nvPr/>
        </p:nvCxnSpPr>
        <p:spPr bwMode="auto">
          <a:xfrm rot="10800000">
            <a:off x="4724400" y="3200400"/>
            <a:ext cx="381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1066800"/>
          </a:xfrm>
        </p:spPr>
        <p:txBody>
          <a:bodyPr/>
          <a:lstStyle/>
          <a:p>
            <a:pPr eaLnBrk="1" hangingPunct="1"/>
            <a:r>
              <a:rPr lang="en-US" sz="3600" i="1" smtClean="0">
                <a:latin typeface="Georgia" charset="0"/>
                <a:ea typeface="ＭＳ Ｐゴシック" charset="-128"/>
                <a:cs typeface="ＭＳ Ｐゴシック" charset="-128"/>
              </a:rPr>
              <a:t>Lorentz gauge:</a:t>
            </a:r>
            <a:endParaRPr lang="en-US" i="1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047750" y="2833688"/>
          <a:ext cx="3565525" cy="2290762"/>
        </p:xfrm>
        <a:graphic>
          <a:graphicData uri="http://schemas.openxmlformats.org/presentationml/2006/ole">
            <p:oleObj spid="_x0000_s36866" name="Equation" r:id="rId4" imgW="1460500" imgH="939800" progId="Equation.3">
              <p:embed/>
            </p:oleObj>
          </a:graphicData>
        </a:graphic>
      </p:graphicFrame>
      <p:sp>
        <p:nvSpPr>
          <p:cNvPr id="36869" name="Rectangle 1032"/>
          <p:cNvSpPr>
            <a:spLocks noChangeArrowheads="1"/>
          </p:cNvSpPr>
          <p:nvPr/>
        </p:nvSpPr>
        <p:spPr bwMode="auto">
          <a:xfrm>
            <a:off x="304800" y="2209800"/>
            <a:ext cx="5410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Georgia" charset="0"/>
              </a:rPr>
              <a:t>Maxwell’s equations become..</a:t>
            </a:r>
            <a:endParaRPr lang="en-US" sz="28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657600" y="762000"/>
          <a:ext cx="3429000" cy="1101725"/>
        </p:xfrm>
        <a:graphic>
          <a:graphicData uri="http://schemas.openxmlformats.org/presentationml/2006/ole">
            <p:oleObj spid="_x0000_s36867" name="Equation" r:id="rId5" imgW="1143000" imgH="368300" progId="Equation.3">
              <p:embed/>
            </p:oleObj>
          </a:graphicData>
        </a:graphic>
      </p:graphicFrame>
      <p:sp>
        <p:nvSpPr>
          <p:cNvPr id="36870" name="Rectangle 1032"/>
          <p:cNvSpPr>
            <a:spLocks noChangeArrowheads="1"/>
          </p:cNvSpPr>
          <p:nvPr/>
        </p:nvSpPr>
        <p:spPr bwMode="auto">
          <a:xfrm>
            <a:off x="381000" y="56388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2800">
                <a:latin typeface="Georgia" charset="0"/>
              </a:rPr>
              <a:t> Lorentz gauge puts </a:t>
            </a:r>
            <a:r>
              <a:rPr lang="en-US" sz="2800" i="1">
                <a:latin typeface="Georgia" charset="0"/>
              </a:rPr>
              <a:t>scalar </a:t>
            </a:r>
            <a:r>
              <a:rPr lang="en-US" sz="2800">
                <a:latin typeface="Georgia" charset="0"/>
              </a:rPr>
              <a:t>and </a:t>
            </a:r>
            <a:r>
              <a:rPr lang="en-US" sz="2800" i="1">
                <a:latin typeface="Georgia" charset="0"/>
              </a:rPr>
              <a:t>vector potentials</a:t>
            </a:r>
            <a:r>
              <a:rPr lang="en-US" sz="2800">
                <a:latin typeface="Georgia" charset="0"/>
              </a:rPr>
              <a:t> 	on equal footing.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762000" y="2743200"/>
            <a:ext cx="4114800" cy="2514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915400" cy="1066800"/>
          </a:xfrm>
        </p:spPr>
        <p:txBody>
          <a:bodyPr/>
          <a:lstStyle/>
          <a:p>
            <a:pPr eaLnBrk="1" hangingPunct="1"/>
            <a:r>
              <a:rPr lang="en-US" sz="3200" i="1" smtClean="0">
                <a:latin typeface="Georgia" charset="0"/>
                <a:ea typeface="ＭＳ Ｐゴシック" charset="-128"/>
                <a:cs typeface="ＭＳ Ｐゴシック" charset="-128"/>
              </a:rPr>
              <a:t>Schrödinger equation </a:t>
            </a:r>
            <a:r>
              <a:rPr lang="en-US" sz="3200" smtClean="0">
                <a:latin typeface="Georgia" charset="0"/>
                <a:ea typeface="ＭＳ Ｐゴシック" charset="-128"/>
                <a:cs typeface="ＭＳ Ｐゴシック" charset="-128"/>
              </a:rPr>
              <a:t>for a particle of mass </a:t>
            </a:r>
            <a:r>
              <a:rPr lang="en-US" sz="3200" i="1" smtClean="0">
                <a:latin typeface="Georgia" charset="0"/>
                <a:ea typeface="ＭＳ Ｐゴシック" charset="-128"/>
                <a:cs typeface="ＭＳ Ｐゴシック" charset="-128"/>
              </a:rPr>
              <a:t>m</a:t>
            </a:r>
            <a:endParaRPr lang="en-US" sz="3200" i="1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sp>
        <p:nvSpPr>
          <p:cNvPr id="38919" name="Rectangle 1032"/>
          <p:cNvSpPr>
            <a:spLocks noChangeArrowheads="1"/>
          </p:cNvSpPr>
          <p:nvPr/>
        </p:nvSpPr>
        <p:spPr bwMode="auto">
          <a:xfrm>
            <a:off x="381000" y="3733800"/>
            <a:ext cx="8610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eorgia" charset="0"/>
              </a:rPr>
              <a:t>where      is the wave function with physical meaning given by: </a:t>
            </a:r>
          </a:p>
          <a:p>
            <a:endParaRPr lang="en-US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420938" y="2133600"/>
          <a:ext cx="3705225" cy="1082675"/>
        </p:xfrm>
        <a:graphic>
          <a:graphicData uri="http://schemas.openxmlformats.org/presentationml/2006/ole">
            <p:oleObj spid="_x0000_s38914" name="Equation" r:id="rId4" imgW="1562100" imgH="45720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295400" y="3810000"/>
          <a:ext cx="360363" cy="301625"/>
        </p:xfrm>
        <a:graphic>
          <a:graphicData uri="http://schemas.openxmlformats.org/presentationml/2006/ole">
            <p:oleObj spid="_x0000_s38915" name="Equation" r:id="rId5" imgW="152400" imgH="12700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3124200" y="4495800"/>
          <a:ext cx="2362200" cy="436563"/>
        </p:xfrm>
        <a:graphic>
          <a:graphicData uri="http://schemas.openxmlformats.org/presentationml/2006/ole">
            <p:oleObj spid="_x0000_s38916" name="Equation" r:id="rId6" imgW="889000" imgH="165100" progId="Equation.3">
              <p:embed/>
            </p:oleObj>
          </a:graphicData>
        </a:graphic>
      </p:graphicFrame>
      <p:sp>
        <p:nvSpPr>
          <p:cNvPr id="38920" name="Rectangle 1032"/>
          <p:cNvSpPr>
            <a:spLocks noChangeArrowheads="1"/>
          </p:cNvSpPr>
          <p:nvPr/>
        </p:nvSpPr>
        <p:spPr bwMode="auto">
          <a:xfrm>
            <a:off x="304800" y="59436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2800">
                <a:latin typeface="Georgia" charset="0"/>
              </a:rPr>
              <a:t> How do we include E&amp;M in QM?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2133600" y="1981200"/>
            <a:ext cx="4191000" cy="1447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1032"/>
          <p:cNvSpPr>
            <a:spLocks noChangeArrowheads="1"/>
          </p:cNvSpPr>
          <p:nvPr/>
        </p:nvSpPr>
        <p:spPr bwMode="auto">
          <a:xfrm>
            <a:off x="304800" y="55626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2800">
                <a:latin typeface="Georgia" charset="0"/>
              </a:rPr>
              <a:t> In QM, the Hamiltonian is expressed in terms 	of           and NOT          .</a:t>
            </a:r>
          </a:p>
        </p:txBody>
      </p:sp>
      <p:sp>
        <p:nvSpPr>
          <p:cNvPr id="409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915400" cy="1066800"/>
          </a:xfrm>
        </p:spPr>
        <p:txBody>
          <a:bodyPr/>
          <a:lstStyle/>
          <a:p>
            <a:pPr eaLnBrk="1" hangingPunct="1"/>
            <a:r>
              <a:rPr lang="en-US" sz="3200" i="1" smtClean="0">
                <a:latin typeface="Georgia" charset="0"/>
                <a:ea typeface="ＭＳ Ｐゴシック" charset="-128"/>
                <a:cs typeface="ＭＳ Ｐゴシック" charset="-128"/>
              </a:rPr>
              <a:t>Schrödinger equation </a:t>
            </a:r>
            <a:r>
              <a:rPr lang="en-US" sz="3200" smtClean="0">
                <a:latin typeface="Georgia" charset="0"/>
                <a:ea typeface="ＭＳ Ｐゴシック" charset="-128"/>
                <a:cs typeface="ＭＳ Ｐゴシック" charset="-128"/>
              </a:rPr>
              <a:t>for a particle of mass </a:t>
            </a:r>
            <a:r>
              <a:rPr lang="en-US" sz="3200" i="1" smtClean="0">
                <a:latin typeface="Georgia" charset="0"/>
                <a:ea typeface="ＭＳ Ｐゴシック" charset="-128"/>
                <a:cs typeface="ＭＳ Ｐゴシック" charset="-128"/>
              </a:rPr>
              <a:t>m </a:t>
            </a:r>
            <a:r>
              <a:rPr lang="en-US" sz="3200" smtClean="0">
                <a:latin typeface="Georgia" charset="0"/>
                <a:ea typeface="ＭＳ Ｐゴシック" charset="-128"/>
                <a:cs typeface="ＭＳ Ｐゴシック" charset="-128"/>
              </a:rPr>
              <a:t>and charge </a:t>
            </a:r>
            <a:r>
              <a:rPr lang="en-US" sz="3200" i="1" smtClean="0">
                <a:latin typeface="Georgia" charset="0"/>
                <a:ea typeface="ＭＳ Ｐゴシック" charset="-128"/>
                <a:cs typeface="ＭＳ Ｐゴシック" charset="-128"/>
              </a:rPr>
              <a:t>q</a:t>
            </a:r>
            <a:r>
              <a:rPr lang="en-US" sz="3200" smtClean="0">
                <a:latin typeface="Georgia" charset="0"/>
                <a:ea typeface="ＭＳ Ｐゴシック" charset="-128"/>
                <a:cs typeface="ＭＳ Ｐゴシック" charset="-128"/>
              </a:rPr>
              <a:t> in an </a:t>
            </a:r>
            <a:r>
              <a:rPr lang="en-US" sz="3200" i="1" smtClean="0">
                <a:latin typeface="Georgia" charset="0"/>
                <a:ea typeface="ＭＳ Ｐゴシック" charset="-128"/>
                <a:cs typeface="ＭＳ Ｐゴシック" charset="-128"/>
              </a:rPr>
              <a:t>electromagnetic field</a:t>
            </a:r>
            <a:endParaRPr lang="en-US" sz="3200" i="1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9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33563" y="2193925"/>
          <a:ext cx="4879975" cy="962025"/>
        </p:xfrm>
        <a:graphic>
          <a:graphicData uri="http://schemas.openxmlformats.org/presentationml/2006/ole">
            <p:oleObj spid="_x0000_s40962" name="Equation" r:id="rId4" imgW="2057400" imgH="4064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114800" y="6019800"/>
          <a:ext cx="744538" cy="484188"/>
        </p:xfrm>
        <a:graphic>
          <a:graphicData uri="http://schemas.openxmlformats.org/presentationml/2006/ole">
            <p:oleObj spid="_x0000_s40963" name="Equation" r:id="rId5" imgW="292100" imgH="190500" progId="Equation.3">
              <p:embed/>
            </p:oleObj>
          </a:graphicData>
        </a:graphic>
      </p:graphicFrame>
      <p:sp>
        <p:nvSpPr>
          <p:cNvPr id="40970" name="Rectangle 1032"/>
          <p:cNvSpPr>
            <a:spLocks noChangeArrowheads="1"/>
          </p:cNvSpPr>
          <p:nvPr/>
        </p:nvSpPr>
        <p:spPr bwMode="auto">
          <a:xfrm>
            <a:off x="2286000" y="3505200"/>
            <a:ext cx="55626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>
              <a:latin typeface="Georgia" charset="0"/>
            </a:endParaRPr>
          </a:p>
          <a:p>
            <a:pPr>
              <a:buFont typeface="Wingdings" charset="2"/>
              <a:buChar char="§"/>
            </a:pPr>
            <a:r>
              <a:rPr lang="en-US" sz="2800"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800" i="1">
                <a:latin typeface="Lucida Grande" charset="0"/>
                <a:ea typeface="Lucida Grande" charset="0"/>
                <a:cs typeface="Lucida Grande" charset="0"/>
              </a:rPr>
              <a:t>  </a:t>
            </a:r>
            <a:r>
              <a:rPr lang="en-US" sz="2800">
                <a:latin typeface="Georgia" charset="0"/>
              </a:rPr>
              <a:t> is the </a:t>
            </a:r>
            <a:r>
              <a:rPr lang="en-US" sz="2800" i="1">
                <a:latin typeface="Georgia" charset="0"/>
              </a:rPr>
              <a:t>scalar potential</a:t>
            </a:r>
          </a:p>
          <a:p>
            <a:pPr>
              <a:buFont typeface="Wingdings" charset="2"/>
              <a:buChar char="§"/>
            </a:pPr>
            <a:r>
              <a:rPr lang="en-US" sz="2800">
                <a:latin typeface="Georgia" charset="0"/>
              </a:rPr>
              <a:t> </a:t>
            </a:r>
            <a:r>
              <a:rPr lang="en-US" sz="2800" b="1" i="1">
                <a:latin typeface="Georgia" charset="0"/>
              </a:rPr>
              <a:t>   </a:t>
            </a:r>
            <a:r>
              <a:rPr lang="en-US" sz="2800">
                <a:latin typeface="Georgia" charset="0"/>
              </a:rPr>
              <a:t> is the </a:t>
            </a:r>
            <a:r>
              <a:rPr lang="en-US" sz="2800" i="1">
                <a:latin typeface="Georgia" charset="0"/>
              </a:rPr>
              <a:t>vector potential</a:t>
            </a:r>
          </a:p>
          <a:p>
            <a:endParaRPr lang="en-US" sz="2400" i="1">
              <a:latin typeface="Georgia" charset="0"/>
            </a:endParaRPr>
          </a:p>
          <a:p>
            <a:endParaRPr lang="en-US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590800" y="4267200"/>
          <a:ext cx="387350" cy="457200"/>
        </p:xfrm>
        <a:graphic>
          <a:graphicData uri="http://schemas.openxmlformats.org/presentationml/2006/ole">
            <p:oleObj spid="_x0000_s40964" name="Equation" r:id="rId6" imgW="139700" imgH="165100" progId="Equation.3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590800" y="3962400"/>
          <a:ext cx="277813" cy="403225"/>
        </p:xfrm>
        <a:graphic>
          <a:graphicData uri="http://schemas.openxmlformats.org/presentationml/2006/ole">
            <p:oleObj spid="_x0000_s40965" name="Equation" r:id="rId7" imgW="114300" imgH="165100" progId="Equation.3">
              <p:embed/>
            </p:oleObj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778000" y="5956300"/>
          <a:ext cx="739775" cy="563563"/>
        </p:xfrm>
        <a:graphic>
          <a:graphicData uri="http://schemas.openxmlformats.org/presentationml/2006/ole">
            <p:oleObj spid="_x0000_s40966" name="Equation" r:id="rId8" imgW="266700" imgH="203200" progId="Equation.3">
              <p:embed/>
            </p:oleObj>
          </a:graphicData>
        </a:graphic>
      </p:graphicFrame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1676400" y="1981200"/>
            <a:ext cx="5257800" cy="1524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"/>
            <a:ext cx="8915400" cy="1066800"/>
          </a:xfrm>
        </p:spPr>
        <p:txBody>
          <a:bodyPr/>
          <a:lstStyle/>
          <a:p>
            <a:pPr eaLnBrk="1" hangingPunct="1"/>
            <a:r>
              <a:rPr lang="en-US" sz="3600" i="1" smtClean="0">
                <a:latin typeface="Georgia" charset="0"/>
                <a:ea typeface="ＭＳ Ｐゴシック" charset="-128"/>
                <a:cs typeface="ＭＳ Ｐゴシック" charset="-128"/>
              </a:rPr>
              <a:t>Gauge invariance of A, </a:t>
            </a:r>
            <a:r>
              <a:rPr lang="en-US" sz="3600" i="1" smtClean="0">
                <a:latin typeface="Lucida Grande" charset="0"/>
                <a:ea typeface="Lucida Grande" charset="0"/>
                <a:cs typeface="Lucida Grande" charset="0"/>
              </a:rPr>
              <a:t>Φ</a:t>
            </a:r>
            <a:r>
              <a:rPr lang="en-US" i="1" smtClean="0">
                <a:ea typeface="ＭＳ Ｐゴシック" charset="-128"/>
                <a:cs typeface="ＭＳ Ｐゴシック" charset="-128"/>
              </a:rPr>
              <a:t>..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7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sp>
        <p:nvSpPr>
          <p:cNvPr id="43018" name="Rectangle 1032"/>
          <p:cNvSpPr>
            <a:spLocks noChangeArrowheads="1"/>
          </p:cNvSpPr>
          <p:nvPr/>
        </p:nvSpPr>
        <p:spPr bwMode="auto">
          <a:xfrm>
            <a:off x="381000" y="1600200"/>
            <a:ext cx="8763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Georgia" charset="0"/>
              </a:rPr>
              <a:t>Notice:</a:t>
            </a:r>
          </a:p>
          <a:p>
            <a:r>
              <a:rPr lang="en-US" sz="2400" i="1">
                <a:latin typeface="Georgia" charset="0"/>
              </a:rPr>
              <a:t>E</a:t>
            </a:r>
            <a:r>
              <a:rPr lang="en-US" sz="2400">
                <a:latin typeface="Georgia" charset="0"/>
              </a:rPr>
              <a:t> &amp; </a:t>
            </a:r>
            <a:r>
              <a:rPr lang="en-US" sz="2400" i="1">
                <a:latin typeface="Georgia" charset="0"/>
              </a:rPr>
              <a:t>B</a:t>
            </a:r>
            <a:r>
              <a:rPr lang="en-US" sz="2400">
                <a:latin typeface="Georgia" charset="0"/>
              </a:rPr>
              <a:t> fields and the Schrödinger equation are 		</a:t>
            </a:r>
            <a:r>
              <a:rPr lang="en-US" sz="2400" i="1">
                <a:latin typeface="Georgia" charset="0"/>
              </a:rPr>
              <a:t>invariant</a:t>
            </a:r>
            <a:r>
              <a:rPr lang="en-US" sz="2400">
                <a:latin typeface="Georgia" charset="0"/>
              </a:rPr>
              <a:t> under the transformations:</a:t>
            </a:r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914400" y="2971800"/>
          <a:ext cx="2706688" cy="979488"/>
        </p:xfrm>
        <a:graphic>
          <a:graphicData uri="http://schemas.openxmlformats.org/presentationml/2006/ole">
            <p:oleObj spid="_x0000_s43010" name="Equation" r:id="rId4" imgW="1016000" imgH="368300" progId="Equation.3">
              <p:embed/>
            </p:oleObj>
          </a:graphicData>
        </a:graphic>
      </p:graphicFrame>
      <p:sp>
        <p:nvSpPr>
          <p:cNvPr id="43019" name="Rectangle 1032"/>
          <p:cNvSpPr>
            <a:spLocks noChangeArrowheads="1"/>
          </p:cNvSpPr>
          <p:nvPr/>
        </p:nvSpPr>
        <p:spPr bwMode="auto">
          <a:xfrm>
            <a:off x="3962400" y="3733800"/>
            <a:ext cx="312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eorgia" charset="0"/>
              </a:rPr>
              <a:t>for </a:t>
            </a:r>
            <a:r>
              <a:rPr lang="en-US" sz="2400" i="1">
                <a:latin typeface="Georgia" charset="0"/>
              </a:rPr>
              <a:t>any</a:t>
            </a:r>
            <a:r>
              <a:rPr lang="en-US" sz="2400">
                <a:latin typeface="Georgia" charset="0"/>
              </a:rPr>
              <a:t> function</a:t>
            </a:r>
            <a:endParaRPr lang="en-US" sz="2000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6324600" y="3733800"/>
          <a:ext cx="1793875" cy="439738"/>
        </p:xfrm>
        <a:graphic>
          <a:graphicData uri="http://schemas.openxmlformats.org/presentationml/2006/ole">
            <p:oleObj spid="_x0000_s43011" name="Equation" r:id="rId5" imgW="673100" imgH="165100" progId="Equation.3">
              <p:embed/>
            </p:oleObj>
          </a:graphicData>
        </a:graphic>
      </p:graphicFrame>
      <p:sp>
        <p:nvSpPr>
          <p:cNvPr id="43020" name="Rectangle 1036"/>
          <p:cNvSpPr>
            <a:spLocks noChangeArrowheads="1"/>
          </p:cNvSpPr>
          <p:nvPr/>
        </p:nvSpPr>
        <p:spPr bwMode="auto">
          <a:xfrm>
            <a:off x="685800" y="2971800"/>
            <a:ext cx="32004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838200" y="3962400"/>
          <a:ext cx="2944813" cy="439738"/>
        </p:xfrm>
        <a:graphic>
          <a:graphicData uri="http://schemas.openxmlformats.org/presentationml/2006/ole">
            <p:oleObj spid="_x0000_s43012" name="Equation" r:id="rId6" imgW="1104900" imgH="165100" progId="Equation.3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838200" y="4648200"/>
          <a:ext cx="2978150" cy="438150"/>
        </p:xfrm>
        <a:graphic>
          <a:graphicData uri="http://schemas.openxmlformats.org/presentationml/2006/ole">
            <p:oleObj spid="_x0000_s43013" name="Equation" r:id="rId7" imgW="1117600" imgH="165100" progId="Equation.3">
              <p:embed/>
            </p:oleObj>
          </a:graphicData>
        </a:graphic>
      </p:graphicFrame>
      <p:sp>
        <p:nvSpPr>
          <p:cNvPr id="43021" name="Rectangle 1032"/>
          <p:cNvSpPr>
            <a:spLocks noChangeArrowheads="1"/>
          </p:cNvSpPr>
          <p:nvPr/>
        </p:nvSpPr>
        <p:spPr bwMode="auto">
          <a:xfrm>
            <a:off x="152400" y="563880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2400">
                <a:latin typeface="Georgia" charset="0"/>
              </a:rPr>
              <a:t> Since      and       differ only by a </a:t>
            </a:r>
            <a:r>
              <a:rPr lang="en-US" sz="2400" i="1">
                <a:latin typeface="Georgia" charset="0"/>
              </a:rPr>
              <a:t>phase factor</a:t>
            </a:r>
            <a:r>
              <a:rPr lang="en-US" sz="2400">
                <a:latin typeface="Georgia" charset="0"/>
              </a:rPr>
              <a:t>, 			they represent the </a:t>
            </a:r>
            <a:r>
              <a:rPr lang="en-US" sz="2400" i="1">
                <a:latin typeface="Georgia" charset="0"/>
              </a:rPr>
              <a:t>same</a:t>
            </a:r>
            <a:r>
              <a:rPr lang="en-US" sz="2400">
                <a:latin typeface="Georgia" charset="0"/>
              </a:rPr>
              <a:t> physical state.</a:t>
            </a:r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295400" y="5715000"/>
          <a:ext cx="406400" cy="338138"/>
        </p:xfrm>
        <a:graphic>
          <a:graphicData uri="http://schemas.openxmlformats.org/presentationml/2006/ole">
            <p:oleObj spid="_x0000_s43014" name="Equation" r:id="rId8" imgW="152400" imgH="127000" progId="Equation.3">
              <p:embed/>
            </p:oleObj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2298700" y="5664200"/>
          <a:ext cx="508000" cy="371475"/>
        </p:xfrm>
        <a:graphic>
          <a:graphicData uri="http://schemas.openxmlformats.org/presentationml/2006/ole">
            <p:oleObj spid="_x0000_s43015" name="Equation" r:id="rId9" imgW="190500" imgH="1397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"/>
            <a:ext cx="8915400" cy="1066800"/>
          </a:xfrm>
        </p:spPr>
        <p:txBody>
          <a:bodyPr/>
          <a:lstStyle/>
          <a:p>
            <a:pPr eaLnBrk="1" hangingPunct="1"/>
            <a:r>
              <a:rPr lang="en-US" sz="3600" i="1" smtClean="0">
                <a:latin typeface="Georgia" charset="0"/>
                <a:ea typeface="ＭＳ Ｐゴシック" charset="-128"/>
                <a:cs typeface="ＭＳ Ｐゴシック" charset="-128"/>
              </a:rPr>
              <a:t>The Aharonov-Bohm Effect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sp>
        <p:nvSpPr>
          <p:cNvPr id="45060" name="Rectangle 1032"/>
          <p:cNvSpPr>
            <a:spLocks noChangeArrowheads="1"/>
          </p:cNvSpPr>
          <p:nvPr/>
        </p:nvSpPr>
        <p:spPr bwMode="auto">
          <a:xfrm>
            <a:off x="304800" y="5334000"/>
            <a:ext cx="883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eorgia" charset="0"/>
              </a:rPr>
              <a:t>In 1959, Y. Aharonov and D. Bohm showed that the </a:t>
            </a:r>
            <a:r>
              <a:rPr lang="en-US" sz="2400" i="1">
                <a:latin typeface="Georgia" charset="0"/>
              </a:rPr>
              <a:t>vector potential </a:t>
            </a:r>
            <a:r>
              <a:rPr lang="en-US" sz="2400">
                <a:latin typeface="Georgia" charset="0"/>
              </a:rPr>
              <a:t>affects the behavior of a charged particle, even in a region where the </a:t>
            </a:r>
            <a:r>
              <a:rPr lang="en-US" sz="2400" b="1" i="1">
                <a:latin typeface="Georgia" charset="0"/>
              </a:rPr>
              <a:t>E</a:t>
            </a:r>
            <a:r>
              <a:rPr lang="en-US" sz="2400">
                <a:latin typeface="Georgia" charset="0"/>
              </a:rPr>
              <a:t> &amp; </a:t>
            </a:r>
            <a:r>
              <a:rPr lang="en-US" sz="2400" b="1" i="1">
                <a:latin typeface="Georgia" charset="0"/>
              </a:rPr>
              <a:t>B</a:t>
            </a:r>
            <a:r>
              <a:rPr lang="en-US" sz="2400">
                <a:latin typeface="Georgia" charset="0"/>
              </a:rPr>
              <a:t> fields are zero!</a:t>
            </a: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pic>
        <p:nvPicPr>
          <p:cNvPr id="45061" name="Picture 13" descr="image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24000"/>
            <a:ext cx="46101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1032"/>
          <p:cNvSpPr>
            <a:spLocks noChangeArrowheads="1"/>
          </p:cNvSpPr>
          <p:nvPr/>
        </p:nvSpPr>
        <p:spPr bwMode="auto">
          <a:xfrm>
            <a:off x="2895600" y="4572000"/>
            <a:ext cx="510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Georgia" charset="0"/>
              </a:rPr>
              <a:t>http://physicaplus.org.il/zope/home/en/1224031001/Tonomura_en</a:t>
            </a:r>
            <a:endParaRPr lang="en-US" sz="2400" i="1">
              <a:latin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915400" cy="1066800"/>
          </a:xfrm>
        </p:spPr>
        <p:txBody>
          <a:bodyPr/>
          <a:lstStyle/>
          <a:p>
            <a:pPr eaLnBrk="1" hangingPunct="1"/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A simple example:</a:t>
            </a: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</a:br>
            <a:endParaRPr lang="en-US" sz="28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sp>
        <p:nvSpPr>
          <p:cNvPr id="47109" name="Rectangle 1032"/>
          <p:cNvSpPr>
            <a:spLocks noChangeArrowheads="1"/>
          </p:cNvSpPr>
          <p:nvPr/>
        </p:nvSpPr>
        <p:spPr bwMode="auto">
          <a:xfrm>
            <a:off x="304800" y="1600200"/>
            <a:ext cx="8839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eorgia" charset="0"/>
              </a:rPr>
              <a:t>Consider:</a:t>
            </a:r>
          </a:p>
          <a:p>
            <a:pPr>
              <a:buFont typeface="Wingdings" charset="2"/>
              <a:buChar char="v"/>
            </a:pPr>
            <a:r>
              <a:rPr lang="en-US" sz="2400">
                <a:latin typeface="Georgia" charset="0"/>
              </a:rPr>
              <a:t> A</a:t>
            </a:r>
            <a:r>
              <a:rPr lang="en-US" sz="2400" i="1">
                <a:latin typeface="Georgia" charset="0"/>
              </a:rPr>
              <a:t> long</a:t>
            </a:r>
            <a:r>
              <a:rPr lang="en-US" sz="2400">
                <a:latin typeface="Georgia" charset="0"/>
              </a:rPr>
              <a:t> solenoid of radius </a:t>
            </a:r>
            <a:r>
              <a:rPr lang="en-US" sz="2400" i="1">
                <a:latin typeface="Georgia" charset="0"/>
              </a:rPr>
              <a:t>a</a:t>
            </a:r>
          </a:p>
          <a:p>
            <a:pPr>
              <a:buFont typeface="Wingdings" charset="2"/>
              <a:buChar char="v"/>
            </a:pPr>
            <a:r>
              <a:rPr lang="en-US" sz="2400">
                <a:latin typeface="Georgia" charset="0"/>
              </a:rPr>
              <a:t> A charged particle constrained to move 				in a circle of radius </a:t>
            </a:r>
            <a:r>
              <a:rPr lang="en-US" sz="2400" i="1">
                <a:latin typeface="Georgia" charset="0"/>
              </a:rPr>
              <a:t>b</a:t>
            </a:r>
            <a:r>
              <a:rPr lang="en-US" sz="2400">
                <a:latin typeface="Georgia" charset="0"/>
              </a:rPr>
              <a:t>, with </a:t>
            </a:r>
            <a:r>
              <a:rPr lang="en-US" sz="2400" i="1">
                <a:latin typeface="Georgia" charset="0"/>
              </a:rPr>
              <a:t>a &lt; b</a:t>
            </a: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r>
              <a:rPr lang="en-US" sz="2400" i="1">
                <a:latin typeface="Georgia" charset="0"/>
              </a:rPr>
              <a:t>Magnetic field of solenoid:</a:t>
            </a: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990600" y="4419600"/>
          <a:ext cx="2505075" cy="1284288"/>
        </p:xfrm>
        <a:graphic>
          <a:graphicData uri="http://schemas.openxmlformats.org/presentationml/2006/ole">
            <p:oleObj spid="_x0000_s47106" name="Equation" r:id="rId4" imgW="939800" imgH="482600" progId="Equation.3">
              <p:embed/>
            </p:oleObj>
          </a:graphicData>
        </a:graphic>
      </p:graphicFrame>
      <p:sp>
        <p:nvSpPr>
          <p:cNvPr id="47110" name="Rectangle 1032"/>
          <p:cNvSpPr>
            <a:spLocks noChangeArrowheads="1"/>
          </p:cNvSpPr>
          <p:nvPr/>
        </p:nvSpPr>
        <p:spPr bwMode="auto">
          <a:xfrm>
            <a:off x="4572000" y="3810000"/>
            <a:ext cx="434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Georgia" charset="0"/>
              </a:rPr>
              <a:t>Vector potential of solenoid?	 (in Coulomb gauge)</a:t>
            </a: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sp>
        <p:nvSpPr>
          <p:cNvPr id="47111" name="Rectangle 10"/>
          <p:cNvSpPr>
            <a:spLocks noChangeArrowheads="1"/>
          </p:cNvSpPr>
          <p:nvPr/>
        </p:nvSpPr>
        <p:spPr bwMode="auto">
          <a:xfrm>
            <a:off x="838200" y="4343400"/>
            <a:ext cx="2743200" cy="1447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915400" cy="1066800"/>
          </a:xfrm>
        </p:spPr>
        <p:txBody>
          <a:bodyPr/>
          <a:lstStyle/>
          <a:p>
            <a:pPr eaLnBrk="1" hangingPunct="1"/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A simple example:</a:t>
            </a: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</a:br>
            <a:endParaRPr lang="en-US" sz="28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sp>
        <p:nvSpPr>
          <p:cNvPr id="49158" name="Rectangle 1032"/>
          <p:cNvSpPr>
            <a:spLocks noChangeArrowheads="1"/>
          </p:cNvSpPr>
          <p:nvPr/>
        </p:nvSpPr>
        <p:spPr bwMode="auto">
          <a:xfrm>
            <a:off x="304800" y="1600200"/>
            <a:ext cx="8839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eorgia" charset="0"/>
              </a:rPr>
              <a:t>Consider:</a:t>
            </a:r>
          </a:p>
          <a:p>
            <a:pPr>
              <a:buFont typeface="Wingdings" charset="2"/>
              <a:buChar char="v"/>
            </a:pPr>
            <a:r>
              <a:rPr lang="en-US" sz="2400" dirty="0">
                <a:latin typeface="Georgia" charset="0"/>
              </a:rPr>
              <a:t> A</a:t>
            </a:r>
            <a:r>
              <a:rPr lang="en-US" sz="2400" i="1" dirty="0">
                <a:latin typeface="Georgia" charset="0"/>
              </a:rPr>
              <a:t> long</a:t>
            </a:r>
            <a:r>
              <a:rPr lang="en-US" sz="2400" dirty="0">
                <a:latin typeface="Georgia" charset="0"/>
              </a:rPr>
              <a:t> solenoid of radius </a:t>
            </a:r>
            <a:r>
              <a:rPr lang="en-US" sz="2400" i="1" dirty="0">
                <a:latin typeface="Georgia" charset="0"/>
              </a:rPr>
              <a:t>a</a:t>
            </a:r>
          </a:p>
          <a:p>
            <a:pPr>
              <a:buFont typeface="Wingdings" charset="2"/>
              <a:buChar char="v"/>
            </a:pPr>
            <a:r>
              <a:rPr lang="en-US" sz="2400" dirty="0">
                <a:latin typeface="Georgia" charset="0"/>
              </a:rPr>
              <a:t> A charged particle constrained to move 				in a circle of radius </a:t>
            </a:r>
            <a:r>
              <a:rPr lang="en-US" sz="2400" i="1" dirty="0" err="1" smtClean="0">
                <a:latin typeface="Georgia" charset="0"/>
              </a:rPr>
              <a:t>b</a:t>
            </a:r>
            <a:r>
              <a:rPr lang="en-US" sz="2400" dirty="0">
                <a:latin typeface="Georgia" charset="0"/>
              </a:rPr>
              <a:t>,</a:t>
            </a:r>
            <a:r>
              <a:rPr lang="en-US" sz="2400" smtClean="0">
                <a:latin typeface="Georgia" charset="0"/>
              </a:rPr>
              <a:t> </a:t>
            </a:r>
            <a:r>
              <a:rPr lang="en-US" sz="2400" dirty="0">
                <a:latin typeface="Georgia" charset="0"/>
              </a:rPr>
              <a:t>with </a:t>
            </a:r>
            <a:r>
              <a:rPr lang="en-US" sz="2400" i="1" dirty="0">
                <a:latin typeface="Georgia" charset="0"/>
              </a:rPr>
              <a:t>a &lt; </a:t>
            </a:r>
            <a:r>
              <a:rPr lang="en-US" sz="2400" i="1" dirty="0" err="1">
                <a:latin typeface="Georgia" charset="0"/>
              </a:rPr>
              <a:t>b</a:t>
            </a:r>
            <a:endParaRPr lang="en-US" sz="2400" i="1" dirty="0">
              <a:latin typeface="Georgia" charset="0"/>
            </a:endParaRPr>
          </a:p>
          <a:p>
            <a:endParaRPr lang="en-US" sz="2400" i="1" dirty="0">
              <a:latin typeface="Georgia" charset="0"/>
            </a:endParaRPr>
          </a:p>
          <a:p>
            <a:endParaRPr lang="en-US" sz="2400" i="1" dirty="0">
              <a:latin typeface="Georgia" charset="0"/>
            </a:endParaRPr>
          </a:p>
          <a:p>
            <a:r>
              <a:rPr lang="en-US" sz="2400" i="1" dirty="0">
                <a:latin typeface="Georgia" charset="0"/>
              </a:rPr>
              <a:t>Magnetic field of solenoid:</a:t>
            </a:r>
          </a:p>
          <a:p>
            <a:endParaRPr lang="en-US" sz="2400" i="1" dirty="0">
              <a:latin typeface="Georgia" charset="0"/>
            </a:endParaRPr>
          </a:p>
          <a:p>
            <a:endParaRPr lang="en-US" sz="2400" i="1" dirty="0">
              <a:latin typeface="Georgia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990600" y="4419600"/>
          <a:ext cx="2505075" cy="1284288"/>
        </p:xfrm>
        <a:graphic>
          <a:graphicData uri="http://schemas.openxmlformats.org/presentationml/2006/ole">
            <p:oleObj spid="_x0000_s49154" name="Equation" r:id="rId4" imgW="939800" imgH="482600" progId="Equation.3">
              <p:embed/>
            </p:oleObj>
          </a:graphicData>
        </a:graphic>
      </p:graphicFrame>
      <p:sp>
        <p:nvSpPr>
          <p:cNvPr id="49159" name="Rectangle 1032"/>
          <p:cNvSpPr>
            <a:spLocks noChangeArrowheads="1"/>
          </p:cNvSpPr>
          <p:nvPr/>
        </p:nvSpPr>
        <p:spPr bwMode="auto">
          <a:xfrm>
            <a:off x="4572000" y="3810000"/>
            <a:ext cx="434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Georgia" charset="0"/>
              </a:rPr>
              <a:t>Vector potential of solenoid?	 (in Coulomb gauge)</a:t>
            </a: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838200" y="4343400"/>
            <a:ext cx="2743200" cy="1447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5562600" y="4953000"/>
          <a:ext cx="3048000" cy="979488"/>
        </p:xfrm>
        <a:graphic>
          <a:graphicData uri="http://schemas.openxmlformats.org/presentationml/2006/ole">
            <p:oleObj spid="_x0000_s49155" name="Equation" r:id="rId5" imgW="1143000" imgH="368300" progId="Equation.3">
              <p:embed/>
            </p:oleObj>
          </a:graphicData>
        </a:graphic>
      </p:graphicFrame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5410200" y="4876800"/>
            <a:ext cx="3352800" cy="12192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9"/>
          <p:cNvSpPr>
            <a:spLocks noChangeArrowheads="1"/>
          </p:cNvSpPr>
          <p:nvPr/>
        </p:nvSpPr>
        <p:spPr bwMode="auto">
          <a:xfrm>
            <a:off x="0" y="5934075"/>
            <a:ext cx="868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buClr>
                <a:schemeClr val="bg2"/>
              </a:buClr>
            </a:pPr>
            <a:r>
              <a:rPr lang="en-US">
                <a:latin typeface="Georgia" charset="0"/>
              </a:rPr>
              <a:t>Yakir Aharonov receives a 2009 National Medal of Science for his work in quantum physics which ranges from the Aharonov-Bohm effect to the notion of weak measurement.</a:t>
            </a:r>
          </a:p>
        </p:txBody>
      </p:sp>
      <p:pic>
        <p:nvPicPr>
          <p:cNvPr id="18435" name="Picture 3" descr="YakirAharono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33400"/>
            <a:ext cx="72390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029"/>
          <p:cNvSpPr>
            <a:spLocks noChangeArrowheads="1"/>
          </p:cNvSpPr>
          <p:nvPr/>
        </p:nvSpPr>
        <p:spPr bwMode="auto">
          <a:xfrm>
            <a:off x="2743200" y="5410200"/>
            <a:ext cx="586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buClr>
                <a:schemeClr val="bg2"/>
              </a:buClr>
            </a:pPr>
            <a:r>
              <a:rPr lang="en-US" sz="1200">
                <a:latin typeface="Georgia" charset="0"/>
              </a:rPr>
              <a:t>http://www.nsf.gov/od/oia/activities/medals/2009/laureatephotos.jsp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66800"/>
            <a:ext cx="8915400" cy="1066800"/>
          </a:xfrm>
        </p:spPr>
        <p:txBody>
          <a:bodyPr/>
          <a:lstStyle/>
          <a:p>
            <a:pPr eaLnBrk="1" hangingPunct="1"/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Notice:</a:t>
            </a:r>
            <a:b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</a:b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wave function</a:t>
            </a: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> for a bead on a wire is </a:t>
            </a:r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only</a:t>
            </a: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> a 	function of the </a:t>
            </a:r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azimuthal angle</a:t>
            </a:r>
            <a:endParaRPr lang="en-US" sz="2800" i="1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1752600" y="2514600"/>
          <a:ext cx="5145088" cy="1689100"/>
        </p:xfrm>
        <a:graphic>
          <a:graphicData uri="http://schemas.openxmlformats.org/presentationml/2006/ole">
            <p:oleObj spid="_x0000_s51202" name="Equation" r:id="rId4" imgW="1930400" imgH="635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66800"/>
            <a:ext cx="8915400" cy="1066800"/>
          </a:xfrm>
        </p:spPr>
        <p:txBody>
          <a:bodyPr/>
          <a:lstStyle/>
          <a:p>
            <a:pPr eaLnBrk="1" hangingPunct="1"/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Notice:</a:t>
            </a:r>
            <a:b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</a:b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wave function</a:t>
            </a: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> for a bead on a wire is </a:t>
            </a:r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only</a:t>
            </a: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> a 	function of the </a:t>
            </a:r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azimuthal angle</a:t>
            </a:r>
            <a:endParaRPr lang="en-US" sz="2800" i="1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752600" y="2514600"/>
          <a:ext cx="5145088" cy="1689100"/>
        </p:xfrm>
        <a:graphic>
          <a:graphicData uri="http://schemas.openxmlformats.org/presentationml/2006/ole">
            <p:oleObj spid="_x0000_s53250" name="Equation" r:id="rId4" imgW="1930400" imgH="635000" progId="Equation.3">
              <p:embed/>
            </p:oleObj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" y="42672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Georgia" charset="0"/>
              </a:rPr>
              <a:t>The </a:t>
            </a:r>
            <a:r>
              <a:rPr lang="en-US" sz="2800" i="1">
                <a:latin typeface="Georgia" charset="0"/>
              </a:rPr>
              <a:t>time-independent Schrödinger eqn</a:t>
            </a:r>
            <a:r>
              <a:rPr lang="en-US" sz="2800">
                <a:latin typeface="Georgia" charset="0"/>
              </a:rPr>
              <a:t> takes the form..</a:t>
            </a:r>
            <a:endParaRPr lang="en-US" sz="280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935038" y="5380038"/>
          <a:ext cx="7199312" cy="1143000"/>
        </p:xfrm>
        <a:graphic>
          <a:graphicData uri="http://schemas.openxmlformats.org/presentationml/2006/ole">
            <p:oleObj spid="_x0000_s53251" name="Equation" r:id="rId5" imgW="3035300" imgH="482600" progId="Equation.3">
              <p:embed/>
            </p:oleObj>
          </a:graphicData>
        </a:graphic>
      </p:graphicFrame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762000" y="5257800"/>
            <a:ext cx="7467600" cy="1371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8"/>
          <p:cNvSpPr>
            <a:spLocks noChangeArrowheads="1"/>
          </p:cNvSpPr>
          <p:nvPr/>
        </p:nvSpPr>
        <p:spPr bwMode="auto">
          <a:xfrm>
            <a:off x="1295400" y="2667000"/>
            <a:ext cx="65532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9906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kern="0" dirty="0">
                <a:latin typeface="Georgia" charset="0"/>
              </a:rPr>
              <a:t>The </a:t>
            </a:r>
            <a:r>
              <a:rPr lang="en-US" sz="2800" i="1" kern="0" dirty="0">
                <a:latin typeface="Georgia" charset="0"/>
              </a:rPr>
              <a:t>time-independent Schrödinger equation</a:t>
            </a:r>
            <a:r>
              <a:rPr lang="en-US" sz="2800" kern="0" dirty="0">
                <a:latin typeface="Georgia" charset="0"/>
              </a:rPr>
              <a:t> yields a solution of the form..</a:t>
            </a:r>
            <a:endParaRPr lang="en-US" sz="2800" kern="0" dirty="0">
              <a:latin typeface="+mj-lt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524000" y="2971800"/>
          <a:ext cx="1895475" cy="487363"/>
        </p:xfrm>
        <a:graphic>
          <a:graphicData uri="http://schemas.openxmlformats.org/presentationml/2006/ole">
            <p:oleObj spid="_x0000_s55298" name="Equation" r:id="rId4" imgW="787400" imgH="203200" progId="Equation.3">
              <p:embed/>
            </p:oleObj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754563" y="2819400"/>
          <a:ext cx="2995612" cy="884238"/>
        </p:xfrm>
        <a:graphic>
          <a:graphicData uri="http://schemas.openxmlformats.org/presentationml/2006/ole">
            <p:oleObj spid="_x0000_s55299" name="Equation" r:id="rId5" imgW="1244600" imgH="368300" progId="Equation.3">
              <p:embed/>
            </p:oleObj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581400" y="2819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kern="0" dirty="0">
                <a:latin typeface="Georgia" charset="0"/>
              </a:rPr>
              <a:t>where</a:t>
            </a:r>
            <a:endParaRPr lang="en-US" sz="2800" kern="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14400"/>
            <a:ext cx="8915400" cy="1066800"/>
          </a:xfrm>
        </p:spPr>
        <p:txBody>
          <a:bodyPr/>
          <a:lstStyle/>
          <a:p>
            <a:pPr eaLnBrk="1" hangingPunct="1"/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Notice:</a:t>
            </a:r>
            <a:b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</a:b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>The </a:t>
            </a:r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wave function</a:t>
            </a: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> must satisfy the boundary condition</a:t>
            </a:r>
            <a:endParaRPr lang="en-US" sz="2800" i="1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685925" y="2465388"/>
          <a:ext cx="5176838" cy="539750"/>
        </p:xfrm>
        <a:graphic>
          <a:graphicData uri="http://schemas.openxmlformats.org/presentationml/2006/ole">
            <p:oleObj spid="_x0000_s57346" name="Equation" r:id="rId4" imgW="1943100" imgH="203200" progId="Equation.3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14400" y="3048000"/>
            <a:ext cx="190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kern="0" dirty="0">
                <a:latin typeface="Georgia" charset="0"/>
              </a:rPr>
              <a:t>this yields…</a:t>
            </a:r>
            <a:endParaRPr lang="en-US" sz="2400" i="1" kern="0" dirty="0">
              <a:latin typeface="+mj-lt"/>
            </a:endParaRP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715963" y="4267200"/>
          <a:ext cx="7153275" cy="884238"/>
        </p:xfrm>
        <a:graphic>
          <a:graphicData uri="http://schemas.openxmlformats.org/presentationml/2006/ole">
            <p:oleObj spid="_x0000_s57347" name="Equation" r:id="rId5" imgW="2971800" imgH="3683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14400"/>
            <a:ext cx="8915400" cy="1066800"/>
          </a:xfrm>
        </p:spPr>
        <p:txBody>
          <a:bodyPr/>
          <a:lstStyle/>
          <a:p>
            <a:pPr eaLnBrk="1" hangingPunct="1"/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Finally,</a:t>
            </a:r>
            <a:b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</a:b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>solving for the energy…</a:t>
            </a:r>
            <a:endParaRPr lang="en-US" sz="2800" i="1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635000" y="2057400"/>
          <a:ext cx="3756025" cy="1147763"/>
        </p:xfrm>
        <a:graphic>
          <a:graphicData uri="http://schemas.openxmlformats.org/presentationml/2006/ole">
            <p:oleObj spid="_x0000_s59394" name="Equation" r:id="rId4" imgW="1409700" imgH="431800" progId="Equation.3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19600" y="22860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kern="0" dirty="0">
                <a:latin typeface="Georgia" charset="0"/>
              </a:rPr>
              <a:t>where</a:t>
            </a:r>
            <a:endParaRPr lang="en-US" sz="2400" i="1" kern="0" dirty="0">
              <a:latin typeface="+mj-lt"/>
            </a:endParaRP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5562600" y="2438400"/>
          <a:ext cx="2300288" cy="406400"/>
        </p:xfrm>
        <a:graphic>
          <a:graphicData uri="http://schemas.openxmlformats.org/presentationml/2006/ole">
            <p:oleObj spid="_x0000_s59395" name="Equation" r:id="rId5" imgW="863600" imgH="152400" progId="Equation.3">
              <p:embed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7338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kern="0" dirty="0">
                <a:latin typeface="Georgia" charset="0"/>
              </a:rPr>
              <a:t>Notice:</a:t>
            </a:r>
          </a:p>
          <a:p>
            <a:pPr eaLnBrk="1" hangingPunct="1">
              <a:buFont typeface="Wingdings" charset="2"/>
              <a:buChar char="v"/>
              <a:defRPr/>
            </a:pPr>
            <a:r>
              <a:rPr lang="en-US" sz="2400" kern="0" dirty="0">
                <a:latin typeface="Georgia" charset="0"/>
              </a:rPr>
              <a:t> </a:t>
            </a:r>
            <a:r>
              <a:rPr lang="en-US" sz="2400" i="1" kern="0" dirty="0">
                <a:latin typeface="Georgia" charset="0"/>
              </a:rPr>
              <a:t>positive (negative) </a:t>
            </a:r>
            <a:r>
              <a:rPr lang="en-US" sz="2400" kern="0" dirty="0">
                <a:latin typeface="Georgia" charset="0"/>
              </a:rPr>
              <a:t>values of </a:t>
            </a:r>
            <a:r>
              <a:rPr lang="en-US" sz="2400" i="1" kern="0" dirty="0" err="1">
                <a:latin typeface="Georgia" charset="0"/>
              </a:rPr>
              <a:t>n</a:t>
            </a:r>
            <a:r>
              <a:rPr lang="en-US" sz="2400" kern="0" dirty="0">
                <a:latin typeface="Georgia" charset="0"/>
              </a:rPr>
              <a:t> represent particle moving in the          	</a:t>
            </a:r>
            <a:r>
              <a:rPr lang="en-US" sz="2400" i="1" kern="0" dirty="0">
                <a:latin typeface="Georgia" charset="0"/>
              </a:rPr>
              <a:t>same (opposite) </a:t>
            </a:r>
            <a:r>
              <a:rPr lang="en-US" sz="2400" kern="0" dirty="0">
                <a:latin typeface="Georgia" charset="0"/>
              </a:rPr>
              <a:t>direction of </a:t>
            </a:r>
            <a:r>
              <a:rPr lang="en-US" sz="2400" i="1" kern="0" dirty="0">
                <a:latin typeface="Georgia" charset="0"/>
              </a:rPr>
              <a:t>I.</a:t>
            </a:r>
            <a:endParaRPr lang="en-US" sz="2400" kern="0" dirty="0">
              <a:latin typeface="Georgia" charset="0"/>
            </a:endParaRPr>
          </a:p>
          <a:p>
            <a:pPr eaLnBrk="1" hangingPunct="1">
              <a:defRPr/>
            </a:pPr>
            <a:endParaRPr lang="en-US" sz="2800" i="1" kern="0" dirty="0">
              <a:latin typeface="+mj-lt"/>
            </a:endParaRPr>
          </a:p>
        </p:txBody>
      </p:sp>
      <p:sp>
        <p:nvSpPr>
          <p:cNvPr id="59399" name="Rectangle 8"/>
          <p:cNvSpPr>
            <a:spLocks noChangeArrowheads="1"/>
          </p:cNvSpPr>
          <p:nvPr/>
        </p:nvSpPr>
        <p:spPr bwMode="auto">
          <a:xfrm>
            <a:off x="533400" y="1981200"/>
            <a:ext cx="7772400" cy="1371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14400"/>
            <a:ext cx="8915400" cy="1066800"/>
          </a:xfrm>
        </p:spPr>
        <p:txBody>
          <a:bodyPr/>
          <a:lstStyle/>
          <a:p>
            <a:pPr eaLnBrk="1" hangingPunct="1"/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Finally,</a:t>
            </a:r>
            <a:b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</a:b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>solving for the energy…</a:t>
            </a:r>
            <a:endParaRPr lang="en-US" sz="2800" i="1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635000" y="2057400"/>
          <a:ext cx="3756025" cy="1147763"/>
        </p:xfrm>
        <a:graphic>
          <a:graphicData uri="http://schemas.openxmlformats.org/presentationml/2006/ole">
            <p:oleObj spid="_x0000_s61442" name="Equation" r:id="rId4" imgW="1409700" imgH="431800" progId="Equation.3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19600" y="22860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kern="0" dirty="0">
                <a:latin typeface="Georgia" charset="0"/>
              </a:rPr>
              <a:t>where</a:t>
            </a:r>
            <a:endParaRPr lang="en-US" sz="2400" i="1" kern="0" dirty="0">
              <a:latin typeface="+mj-lt"/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5562600" y="2438400"/>
          <a:ext cx="2300288" cy="406400"/>
        </p:xfrm>
        <a:graphic>
          <a:graphicData uri="http://schemas.openxmlformats.org/presentationml/2006/ole">
            <p:oleObj spid="_x0000_s61443" name="Equation" r:id="rId5" imgW="863600" imgH="152400" progId="Equation.3">
              <p:embed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352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400">
                <a:latin typeface="Georgia" charset="0"/>
              </a:rPr>
              <a:t>Notice:</a:t>
            </a:r>
          </a:p>
          <a:p>
            <a:pPr eaLnBrk="1" hangingPunct="1">
              <a:buFont typeface="Wingdings" charset="2"/>
              <a:buChar char="v"/>
            </a:pPr>
            <a:r>
              <a:rPr lang="en-US" sz="2400">
                <a:latin typeface="Georgia" charset="0"/>
              </a:rPr>
              <a:t> </a:t>
            </a:r>
            <a:r>
              <a:rPr lang="en-US" sz="2400" i="1">
                <a:latin typeface="Georgia" charset="0"/>
              </a:rPr>
              <a:t>positive (negative) </a:t>
            </a:r>
            <a:r>
              <a:rPr lang="en-US" sz="2400">
                <a:latin typeface="Georgia" charset="0"/>
              </a:rPr>
              <a:t>values of </a:t>
            </a:r>
            <a:r>
              <a:rPr lang="en-US" sz="2400" i="1">
                <a:latin typeface="Georgia" charset="0"/>
              </a:rPr>
              <a:t>n</a:t>
            </a:r>
            <a:r>
              <a:rPr lang="en-US" sz="2400">
                <a:latin typeface="Georgia" charset="0"/>
              </a:rPr>
              <a:t> represent particle moving in the          	</a:t>
            </a:r>
            <a:r>
              <a:rPr lang="en-US" sz="2400" i="1">
                <a:latin typeface="Georgia" charset="0"/>
              </a:rPr>
              <a:t>same (opposite) </a:t>
            </a:r>
            <a:r>
              <a:rPr lang="en-US" sz="2400">
                <a:latin typeface="Georgia" charset="0"/>
              </a:rPr>
              <a:t>direction of </a:t>
            </a:r>
            <a:r>
              <a:rPr lang="en-US" sz="2400" i="1">
                <a:latin typeface="Georgia" charset="0"/>
              </a:rPr>
              <a:t>I.</a:t>
            </a:r>
            <a:endParaRPr lang="en-US" sz="2400">
              <a:latin typeface="Georgia" charset="0"/>
            </a:endParaRPr>
          </a:p>
          <a:p>
            <a:pPr eaLnBrk="1" hangingPunct="1">
              <a:buFont typeface="Wingdings" charset="2"/>
              <a:buChar char="v"/>
            </a:pPr>
            <a:r>
              <a:rPr lang="en-US" sz="2400">
                <a:latin typeface="Georgia" charset="0"/>
              </a:rPr>
              <a:t> particle traveling in </a:t>
            </a:r>
            <a:r>
              <a:rPr lang="en-US" sz="2400" i="1">
                <a:latin typeface="Georgia" charset="0"/>
              </a:rPr>
              <a:t>same</a:t>
            </a:r>
            <a:r>
              <a:rPr lang="en-US" sz="2400">
                <a:latin typeface="Georgia" charset="0"/>
              </a:rPr>
              <a:t> direction as </a:t>
            </a:r>
            <a:r>
              <a:rPr lang="en-US" sz="2400" i="1">
                <a:latin typeface="Georgia" charset="0"/>
              </a:rPr>
              <a:t>I</a:t>
            </a:r>
            <a:r>
              <a:rPr lang="en-US" sz="2400">
                <a:latin typeface="Georgia" charset="0"/>
              </a:rPr>
              <a:t> has a</a:t>
            </a:r>
            <a:r>
              <a:rPr lang="en-US" sz="2400" i="1">
                <a:latin typeface="Georgia" charset="0"/>
              </a:rPr>
              <a:t> lower energy </a:t>
            </a:r>
            <a:r>
              <a:rPr lang="en-US" sz="2400">
                <a:latin typeface="Georgia" charset="0"/>
              </a:rPr>
              <a:t>than 	a particle traveling in the </a:t>
            </a:r>
            <a:r>
              <a:rPr lang="en-US" sz="2400" i="1">
                <a:latin typeface="Georgia" charset="0"/>
              </a:rPr>
              <a:t>opposite</a:t>
            </a:r>
            <a:r>
              <a:rPr lang="en-US" sz="2400">
                <a:latin typeface="Georgia" charset="0"/>
              </a:rPr>
              <a:t> direction.</a:t>
            </a:r>
          </a:p>
          <a:p>
            <a:pPr eaLnBrk="1" hangingPunct="1"/>
            <a:endParaRPr lang="en-US" sz="2800" i="1"/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533400" y="1981200"/>
            <a:ext cx="7772400" cy="1371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14400"/>
            <a:ext cx="8915400" cy="1066800"/>
          </a:xfrm>
        </p:spPr>
        <p:txBody>
          <a:bodyPr/>
          <a:lstStyle/>
          <a:p>
            <a:pPr eaLnBrk="1" hangingPunct="1"/>
            <a: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  <a:t>Finally,</a:t>
            </a:r>
            <a:br>
              <a:rPr lang="en-US" sz="2800" i="1" smtClean="0">
                <a:latin typeface="Georgia" charset="0"/>
                <a:ea typeface="ＭＳ Ｐゴシック" charset="-128"/>
                <a:cs typeface="ＭＳ Ｐゴシック" charset="-128"/>
              </a:rPr>
            </a:br>
            <a:r>
              <a:rPr lang="en-US" sz="2800" smtClean="0">
                <a:latin typeface="Georgia" charset="0"/>
                <a:ea typeface="ＭＳ Ｐゴシック" charset="-128"/>
                <a:cs typeface="ＭＳ Ｐゴシック" charset="-128"/>
              </a:rPr>
              <a:t>solving for the energy…</a:t>
            </a:r>
            <a:endParaRPr lang="en-US" sz="2800" i="1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635000" y="2057400"/>
          <a:ext cx="3756025" cy="1147763"/>
        </p:xfrm>
        <a:graphic>
          <a:graphicData uri="http://schemas.openxmlformats.org/presentationml/2006/ole">
            <p:oleObj spid="_x0000_s63490" name="Equation" r:id="rId4" imgW="1409700" imgH="431800" progId="Equation.3">
              <p:embed/>
            </p:oleObj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19600" y="22860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kern="0" dirty="0">
                <a:latin typeface="Georgia" charset="0"/>
              </a:rPr>
              <a:t>where</a:t>
            </a:r>
            <a:endParaRPr lang="en-US" sz="2400" i="1" kern="0" dirty="0">
              <a:latin typeface="+mj-lt"/>
            </a:endParaRP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5562600" y="2438400"/>
          <a:ext cx="2300288" cy="406400"/>
        </p:xfrm>
        <a:graphic>
          <a:graphicData uri="http://schemas.openxmlformats.org/presentationml/2006/ole">
            <p:oleObj spid="_x0000_s63491" name="Equation" r:id="rId5" imgW="863600" imgH="152400" progId="Equation.3">
              <p:embed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7338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400" kern="0" dirty="0">
                <a:latin typeface="Georgia" charset="0"/>
              </a:rPr>
              <a:t>Notice:</a:t>
            </a:r>
          </a:p>
          <a:p>
            <a:pPr eaLnBrk="1" hangingPunct="1">
              <a:buFont typeface="Wingdings" charset="2"/>
              <a:buChar char="v"/>
              <a:defRPr/>
            </a:pPr>
            <a:r>
              <a:rPr lang="en-US" sz="2400" kern="0" dirty="0">
                <a:latin typeface="Georgia" charset="0"/>
              </a:rPr>
              <a:t> </a:t>
            </a:r>
            <a:r>
              <a:rPr lang="en-US" sz="2400" i="1" kern="0" dirty="0">
                <a:latin typeface="Georgia" charset="0"/>
              </a:rPr>
              <a:t>positive (negative) </a:t>
            </a:r>
            <a:r>
              <a:rPr lang="en-US" sz="2400" kern="0" dirty="0">
                <a:latin typeface="Georgia" charset="0"/>
              </a:rPr>
              <a:t>values of </a:t>
            </a:r>
            <a:r>
              <a:rPr lang="en-US" sz="2400" i="1" kern="0" dirty="0" err="1">
                <a:latin typeface="Georgia" charset="0"/>
              </a:rPr>
              <a:t>n</a:t>
            </a:r>
            <a:r>
              <a:rPr lang="en-US" sz="2400" kern="0" dirty="0">
                <a:latin typeface="Georgia" charset="0"/>
              </a:rPr>
              <a:t> represent particle moving in the          	</a:t>
            </a:r>
            <a:r>
              <a:rPr lang="en-US" sz="2400" i="1" kern="0" dirty="0">
                <a:latin typeface="Georgia" charset="0"/>
              </a:rPr>
              <a:t>same (opposite) </a:t>
            </a:r>
            <a:r>
              <a:rPr lang="en-US" sz="2400" kern="0" dirty="0">
                <a:latin typeface="Georgia" charset="0"/>
              </a:rPr>
              <a:t>direction of </a:t>
            </a:r>
            <a:r>
              <a:rPr lang="en-US" sz="2400" i="1" kern="0" dirty="0">
                <a:latin typeface="Georgia" charset="0"/>
              </a:rPr>
              <a:t>I.</a:t>
            </a:r>
            <a:endParaRPr lang="en-US" sz="2400" kern="0" dirty="0">
              <a:latin typeface="Georgia" charset="0"/>
            </a:endParaRPr>
          </a:p>
          <a:p>
            <a:pPr eaLnBrk="1" hangingPunct="1">
              <a:buFont typeface="Wingdings" charset="2"/>
              <a:buChar char="v"/>
              <a:defRPr/>
            </a:pPr>
            <a:r>
              <a:rPr lang="en-US" sz="2400" kern="0" dirty="0">
                <a:latin typeface="Georgia" charset="0"/>
              </a:rPr>
              <a:t> particle traveling in </a:t>
            </a:r>
            <a:r>
              <a:rPr lang="en-US" sz="2400" i="1" kern="0" dirty="0" err="1">
                <a:latin typeface="Georgia" charset="0"/>
              </a:rPr>
              <a:t>same</a:t>
            </a:r>
            <a:r>
              <a:rPr lang="en-US" sz="2400" kern="0" dirty="0">
                <a:latin typeface="Georgia" charset="0"/>
              </a:rPr>
              <a:t> direction as </a:t>
            </a:r>
            <a:r>
              <a:rPr lang="en-US" sz="2400" i="1" kern="0" dirty="0">
                <a:latin typeface="Georgia" charset="0"/>
              </a:rPr>
              <a:t>I</a:t>
            </a:r>
            <a:r>
              <a:rPr lang="en-US" sz="2400" kern="0" dirty="0">
                <a:latin typeface="Georgia" charset="0"/>
              </a:rPr>
              <a:t> has a</a:t>
            </a:r>
            <a:r>
              <a:rPr lang="en-US" sz="2400" i="1" kern="0" dirty="0">
                <a:latin typeface="Georgia" charset="0"/>
              </a:rPr>
              <a:t> lower energy </a:t>
            </a:r>
            <a:r>
              <a:rPr lang="en-US" sz="2400" kern="0" dirty="0">
                <a:latin typeface="Georgia" charset="0"/>
              </a:rPr>
              <a:t>than 	a particle traveling in the </a:t>
            </a:r>
            <a:r>
              <a:rPr lang="en-US" sz="2400" i="1" kern="0" dirty="0">
                <a:latin typeface="Georgia" charset="0"/>
              </a:rPr>
              <a:t>opposite</a:t>
            </a:r>
            <a:r>
              <a:rPr lang="en-US" sz="2400" kern="0" dirty="0">
                <a:latin typeface="Georgia" charset="0"/>
              </a:rPr>
              <a:t> direction.</a:t>
            </a:r>
          </a:p>
          <a:p>
            <a:pPr eaLnBrk="1" hangingPunct="1">
              <a:buFont typeface="Wingdings" charset="2"/>
              <a:buChar char="v"/>
              <a:defRPr/>
            </a:pPr>
            <a:r>
              <a:rPr lang="en-US" sz="2400" kern="0" dirty="0">
                <a:latin typeface="Georgia" charset="0"/>
              </a:rPr>
              <a:t> </a:t>
            </a:r>
            <a:r>
              <a:rPr lang="en-US" sz="2400" kern="0" dirty="0" err="1">
                <a:latin typeface="Georgia" charset="0"/>
              </a:rPr>
              <a:t>Allowed</a:t>
            </a:r>
            <a:r>
              <a:rPr lang="en-US" sz="2400" kern="0" dirty="0">
                <a:latin typeface="Georgia" charset="0"/>
              </a:rPr>
              <a:t> energies depend on the field </a:t>
            </a:r>
            <a:r>
              <a:rPr lang="en-US" sz="2400" i="1" kern="0" dirty="0">
                <a:latin typeface="Georgia" charset="0"/>
              </a:rPr>
              <a:t>inside</a:t>
            </a:r>
            <a:r>
              <a:rPr lang="en-US" sz="2400" kern="0" dirty="0">
                <a:latin typeface="Georgia" charset="0"/>
              </a:rPr>
              <a:t> the solenoid, even 	though the </a:t>
            </a:r>
            <a:r>
              <a:rPr lang="en-US" sz="2400" i="1" kern="0" dirty="0">
                <a:latin typeface="Georgia" charset="0"/>
              </a:rPr>
              <a:t>B</a:t>
            </a:r>
            <a:r>
              <a:rPr lang="en-US" sz="2400" kern="0" dirty="0">
                <a:latin typeface="Georgia" charset="0"/>
              </a:rPr>
              <a:t>-field at the location of the particle is </a:t>
            </a:r>
            <a:r>
              <a:rPr lang="en-US" sz="2400" i="1" kern="0" dirty="0">
                <a:latin typeface="Georgia" charset="0"/>
              </a:rPr>
              <a:t>zero</a:t>
            </a:r>
            <a:r>
              <a:rPr lang="en-US" sz="2400" kern="0" dirty="0">
                <a:latin typeface="Georgia" charset="0"/>
              </a:rPr>
              <a:t>!</a:t>
            </a:r>
          </a:p>
          <a:p>
            <a:pPr eaLnBrk="1" hangingPunct="1">
              <a:defRPr/>
            </a:pPr>
            <a:endParaRPr lang="en-US" sz="2800" i="1" kern="0" dirty="0">
              <a:latin typeface="+mj-lt"/>
            </a:endParaRPr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533400" y="1981200"/>
            <a:ext cx="7772400" cy="13716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noFill/>
        </p:spPr>
        <p:txBody>
          <a:bodyPr/>
          <a:lstStyle/>
          <a:p>
            <a:r>
              <a:rPr lang="en-US" b="1" i="1">
                <a:latin typeface="Georgia" charset="0"/>
                <a:ea typeface="ＭＳ Ｐゴシック" charset="-128"/>
                <a:cs typeface="ＭＳ Ｐゴシック" charset="-128"/>
              </a:rPr>
              <a:t>Outline…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1029"/>
          <p:cNvSpPr>
            <a:spLocks noChangeArrowheads="1"/>
          </p:cNvSpPr>
          <p:nvPr/>
        </p:nvSpPr>
        <p:spPr bwMode="auto">
          <a:xfrm>
            <a:off x="0" y="1163638"/>
            <a:ext cx="8686800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>
                <a:latin typeface="Georgia" charset="0"/>
              </a:rPr>
              <a:t>  Maxwell’s equations in terms of </a:t>
            </a:r>
            <a:r>
              <a:rPr lang="en-US" sz="2800" i="1">
                <a:latin typeface="Georgia" charset="0"/>
              </a:rPr>
              <a:t>E</a:t>
            </a:r>
            <a:r>
              <a:rPr lang="en-US" sz="2800">
                <a:latin typeface="Georgia" charset="0"/>
              </a:rPr>
              <a:t> &amp; </a:t>
            </a:r>
            <a:r>
              <a:rPr lang="en-US" sz="2800" i="1">
                <a:latin typeface="Georgia" charset="0"/>
              </a:rPr>
              <a:t>B</a:t>
            </a:r>
            <a:r>
              <a:rPr lang="en-US" sz="2800">
                <a:latin typeface="Georgia" charset="0"/>
              </a:rPr>
              <a:t> </a:t>
            </a:r>
            <a:r>
              <a:rPr lang="en-US" sz="2800" i="1">
                <a:latin typeface="Georgia" charset="0"/>
              </a:rPr>
              <a:t>fields</a:t>
            </a:r>
          </a:p>
          <a:p>
            <a:pPr lvl="1">
              <a:buClr>
                <a:schemeClr val="bg2"/>
              </a:buClr>
            </a:pPr>
            <a:endParaRPr lang="en-US" sz="2800" i="1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>
                <a:latin typeface="Georgia" charset="0"/>
              </a:rPr>
              <a:t>  </a:t>
            </a:r>
            <a:r>
              <a:rPr lang="en-US" sz="2800" i="1">
                <a:latin typeface="Georgia" charset="0"/>
              </a:rPr>
              <a:t>Scalar</a:t>
            </a:r>
            <a:r>
              <a:rPr lang="en-US" sz="2800">
                <a:latin typeface="Georgia" charset="0"/>
              </a:rPr>
              <a:t> and </a:t>
            </a:r>
            <a:r>
              <a:rPr lang="en-US" sz="2800" i="1">
                <a:latin typeface="Georgia" charset="0"/>
              </a:rPr>
              <a:t>vector potentials </a:t>
            </a:r>
            <a:r>
              <a:rPr lang="en-US" sz="2800">
                <a:latin typeface="Georgia" charset="0"/>
              </a:rPr>
              <a:t>in E&amp;M</a:t>
            </a:r>
          </a:p>
          <a:p>
            <a:pPr lvl="1">
              <a:buClr>
                <a:schemeClr val="bg2"/>
              </a:buClr>
            </a:pPr>
            <a:endParaRPr lang="en-US" sz="280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>
                <a:latin typeface="Georgia" charset="0"/>
              </a:rPr>
              <a:t>  Maxwell’s equations in terms of the </a:t>
            </a:r>
            <a:r>
              <a:rPr lang="en-US" sz="2800" i="1">
                <a:latin typeface="Georgia" charset="0"/>
              </a:rPr>
              <a:t>potentials</a:t>
            </a:r>
          </a:p>
          <a:p>
            <a:pPr lvl="1">
              <a:buClr>
                <a:schemeClr val="bg2"/>
              </a:buClr>
            </a:pPr>
            <a:endParaRPr lang="en-US" sz="280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>
                <a:latin typeface="Georgia" charset="0"/>
              </a:rPr>
              <a:t>  Schrödinger equation</a:t>
            </a:r>
          </a:p>
          <a:p>
            <a:pPr lvl="1">
              <a:buClr>
                <a:schemeClr val="bg2"/>
              </a:buClr>
            </a:pPr>
            <a:endParaRPr lang="en-US" sz="280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>
                <a:latin typeface="Georgia" charset="0"/>
              </a:rPr>
              <a:t>  Schrödinger equation with E&amp;M</a:t>
            </a:r>
          </a:p>
          <a:p>
            <a:pPr lvl="1">
              <a:buClr>
                <a:schemeClr val="bg2"/>
              </a:buClr>
            </a:pPr>
            <a:endParaRPr lang="en-US" sz="280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>
                <a:latin typeface="Georgia" charset="0"/>
              </a:rPr>
              <a:t>  Aharonov-Bohm Effect</a:t>
            </a:r>
          </a:p>
          <a:p>
            <a:pPr lvl="1">
              <a:buClr>
                <a:schemeClr val="bg2"/>
              </a:buClr>
            </a:pPr>
            <a:endParaRPr lang="en-US" sz="2800">
              <a:latin typeface="Georgia" charset="0"/>
            </a:endParaRPr>
          </a:p>
          <a:p>
            <a:pPr lvl="1">
              <a:buClr>
                <a:schemeClr val="bg2"/>
              </a:buClr>
              <a:buFont typeface="Wingdings" charset="2"/>
              <a:buChar char="§"/>
            </a:pPr>
            <a:r>
              <a:rPr lang="en-US" sz="2800">
                <a:latin typeface="Georgia" charset="0"/>
              </a:rPr>
              <a:t>  A simple example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915400" cy="1066800"/>
          </a:xfrm>
        </p:spPr>
        <p:txBody>
          <a:bodyPr/>
          <a:lstStyle/>
          <a:p>
            <a:pPr eaLnBrk="1" hangingPunct="1"/>
            <a:r>
              <a:rPr lang="en-US" sz="3600" i="1">
                <a:latin typeface="Georgia" charset="0"/>
                <a:ea typeface="ＭＳ Ｐゴシック" charset="-128"/>
                <a:cs typeface="ＭＳ Ｐゴシック" charset="-128"/>
              </a:rPr>
              <a:t>Maxwell’s equations</a:t>
            </a:r>
            <a:r>
              <a:rPr lang="en-US" sz="3600">
                <a:latin typeface="Georgia" charset="0"/>
                <a:ea typeface="ＭＳ Ｐゴシック" charset="-128"/>
                <a:cs typeface="ＭＳ Ｐゴシック" charset="-128"/>
              </a:rPr>
              <a:t> in </a:t>
            </a:r>
            <a:r>
              <a:rPr lang="en-US" sz="3600" i="1">
                <a:latin typeface="Georgia" charset="0"/>
                <a:ea typeface="ＭＳ Ｐゴシック" charset="-128"/>
                <a:cs typeface="ＭＳ Ｐゴシック" charset="-128"/>
              </a:rPr>
              <a:t>differential</a:t>
            </a:r>
            <a:r>
              <a:rPr lang="en-US" sz="3600">
                <a:latin typeface="Georgia" charset="0"/>
                <a:ea typeface="ＭＳ Ｐゴシック" charset="-128"/>
                <a:cs typeface="ＭＳ Ｐゴシック" charset="-128"/>
              </a:rPr>
              <a:t> form (in vacuum)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990600" y="1981200"/>
          <a:ext cx="1549400" cy="990600"/>
        </p:xfrm>
        <a:graphic>
          <a:graphicData uri="http://schemas.openxmlformats.org/presentationml/2006/ole">
            <p:oleObj spid="_x0000_s22530" name="Equation" r:id="rId4" imgW="635000" imgH="406400" progId="Equation.3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990600" y="3733800"/>
          <a:ext cx="2286000" cy="941388"/>
        </p:xfrm>
        <a:graphic>
          <a:graphicData uri="http://schemas.openxmlformats.org/presentationml/2006/ole">
            <p:oleObj spid="_x0000_s22531" name="Equation" r:id="rId5" imgW="952500" imgH="393700" progId="Equation.3">
              <p:embed/>
            </p:oleObj>
          </a:graphicData>
        </a:graphic>
      </p:graphicFrame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sp>
        <p:nvSpPr>
          <p:cNvPr id="22537" name="Rectangle 1032"/>
          <p:cNvSpPr>
            <a:spLocks noChangeArrowheads="1"/>
          </p:cNvSpPr>
          <p:nvPr/>
        </p:nvSpPr>
        <p:spPr bwMode="auto">
          <a:xfrm>
            <a:off x="5105400" y="2057400"/>
            <a:ext cx="34115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Georgia" charset="0"/>
              </a:rPr>
              <a:t>Gauss’ law for E-field</a:t>
            </a: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r>
              <a:rPr lang="en-US" sz="2400" i="1">
                <a:latin typeface="Georgia" charset="0"/>
              </a:rPr>
              <a:t>Gauss’ law for B-field</a:t>
            </a:r>
          </a:p>
          <a:p>
            <a:endParaRPr lang="en-US" sz="2400" i="1">
              <a:latin typeface="Georgia" charset="0"/>
            </a:endParaRPr>
          </a:p>
          <a:p>
            <a:r>
              <a:rPr lang="en-US" sz="2400" i="1">
                <a:latin typeface="Georgia" charset="0"/>
              </a:rPr>
              <a:t>Faraday’s law </a:t>
            </a:r>
          </a:p>
          <a:p>
            <a:endParaRPr lang="en-US" sz="2400" i="1">
              <a:latin typeface="Georgia" charset="0"/>
            </a:endParaRPr>
          </a:p>
          <a:p>
            <a:r>
              <a:rPr lang="en-US" sz="2400" i="1">
                <a:latin typeface="Georgia" charset="0"/>
              </a:rPr>
              <a:t>Ampere’s law with Maxwell’s correction</a:t>
            </a:r>
          </a:p>
          <a:p>
            <a:endParaRPr lang="en-US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990600" y="3048000"/>
          <a:ext cx="1295400" cy="420688"/>
        </p:xfrm>
        <a:graphic>
          <a:graphicData uri="http://schemas.openxmlformats.org/presentationml/2006/ole">
            <p:oleObj spid="_x0000_s22532" name="Equation" r:id="rId6" imgW="546100" imgH="177800" progId="Equation.3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990600" y="4648200"/>
          <a:ext cx="3201988" cy="935038"/>
        </p:xfrm>
        <a:graphic>
          <a:graphicData uri="http://schemas.openxmlformats.org/presentationml/2006/ole">
            <p:oleObj spid="_x0000_s22533" name="Equation" r:id="rId7" imgW="1346200" imgH="393700" progId="Equation.3">
              <p:embed/>
            </p:oleObj>
          </a:graphicData>
        </a:graphic>
      </p:graphicFrame>
      <p:sp>
        <p:nvSpPr>
          <p:cNvPr id="22538" name="Rectangle 1036"/>
          <p:cNvSpPr>
            <a:spLocks noChangeArrowheads="1"/>
          </p:cNvSpPr>
          <p:nvPr/>
        </p:nvSpPr>
        <p:spPr bwMode="auto">
          <a:xfrm>
            <a:off x="762000" y="1828800"/>
            <a:ext cx="3962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146175" y="6191250"/>
          <a:ext cx="2211388" cy="538163"/>
        </p:xfrm>
        <a:graphic>
          <a:graphicData uri="http://schemas.openxmlformats.org/presentationml/2006/ole">
            <p:oleObj spid="_x0000_s22534" name="Equation" r:id="rId8" imgW="1041400" imgH="254000" progId="Equation.3">
              <p:embed/>
            </p:oleObj>
          </a:graphicData>
        </a:graphic>
      </p:graphicFrame>
      <p:sp>
        <p:nvSpPr>
          <p:cNvPr id="22539" name="Rectangle 1038"/>
          <p:cNvSpPr>
            <a:spLocks noChangeArrowheads="1"/>
          </p:cNvSpPr>
          <p:nvPr/>
        </p:nvSpPr>
        <p:spPr bwMode="auto">
          <a:xfrm>
            <a:off x="152400" y="5791200"/>
            <a:ext cx="1981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Georgia" charset="0"/>
              </a:rPr>
              <a:t>these plus</a:t>
            </a:r>
            <a:endParaRPr lang="en-US" sz="2000" i="1">
              <a:latin typeface="Georgia" charset="0"/>
            </a:endParaRPr>
          </a:p>
          <a:p>
            <a:endParaRPr lang="en-US"/>
          </a:p>
        </p:txBody>
      </p:sp>
      <p:sp>
        <p:nvSpPr>
          <p:cNvPr id="22540" name="Rectangle 1039"/>
          <p:cNvSpPr>
            <a:spLocks noChangeArrowheads="1"/>
          </p:cNvSpPr>
          <p:nvPr/>
        </p:nvSpPr>
        <p:spPr bwMode="auto">
          <a:xfrm>
            <a:off x="3657600" y="6156325"/>
            <a:ext cx="548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Georgia" charset="0"/>
              </a:rPr>
              <a:t>the Lorentz force</a:t>
            </a:r>
            <a:r>
              <a:rPr lang="en-US" sz="2000">
                <a:latin typeface="Georgia" charset="0"/>
              </a:rPr>
              <a:t> completely describe 	</a:t>
            </a:r>
            <a:r>
              <a:rPr lang="en-US" sz="2000" i="1">
                <a:latin typeface="Georgia" charset="0"/>
              </a:rPr>
              <a:t>classical Electromagnetic Theory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915400" cy="1066800"/>
          </a:xfrm>
        </p:spPr>
        <p:txBody>
          <a:bodyPr/>
          <a:lstStyle/>
          <a:p>
            <a:pPr eaLnBrk="1" hangingPunct="1"/>
            <a:r>
              <a:rPr lang="en-US" sz="2800">
                <a:latin typeface="Georgia" charset="0"/>
                <a:ea typeface="ＭＳ Ｐゴシック" charset="-128"/>
                <a:cs typeface="ＭＳ Ｐゴシック" charset="-128"/>
              </a:rPr>
              <a:t>Taking the </a:t>
            </a:r>
            <a:r>
              <a:rPr lang="en-US" sz="2800" i="1">
                <a:latin typeface="Georgia" charset="0"/>
                <a:ea typeface="ＭＳ Ｐゴシック" charset="-128"/>
                <a:cs typeface="ＭＳ Ｐゴシック" charset="-128"/>
              </a:rPr>
              <a:t>curl</a:t>
            </a:r>
            <a:r>
              <a:rPr lang="en-US" sz="2800">
                <a:latin typeface="Georgia" charset="0"/>
                <a:ea typeface="ＭＳ Ｐゴシック" charset="-128"/>
                <a:cs typeface="ＭＳ Ｐゴシック" charset="-128"/>
              </a:rPr>
              <a:t> of the 3rd &amp; 4th eqns 			 (in </a:t>
            </a:r>
            <a:r>
              <a:rPr lang="en-US" sz="2800" i="1">
                <a:latin typeface="Georgia" charset="0"/>
                <a:ea typeface="ＭＳ Ｐゴシック" charset="-128"/>
                <a:cs typeface="ＭＳ Ｐゴシック" charset="-128"/>
              </a:rPr>
              <a:t>free space</a:t>
            </a:r>
            <a:r>
              <a:rPr lang="en-US" sz="2800">
                <a:latin typeface="Georgia" charset="0"/>
                <a:ea typeface="ＭＳ Ｐゴシック" charset="-128"/>
                <a:cs typeface="ＭＳ Ｐゴシック" charset="-128"/>
              </a:rPr>
              <a:t> when </a:t>
            </a:r>
            <a:r>
              <a:rPr lang="en-US" sz="2800" i="1">
                <a:latin typeface="Georgia" charset="0"/>
                <a:ea typeface="ＭＳ Ｐゴシック" charset="-128"/>
                <a:cs typeface="ＭＳ Ｐゴシック" charset="-128"/>
                <a:sym typeface="Symbol" charset="2"/>
              </a:rPr>
              <a:t> = J = 0</a:t>
            </a:r>
            <a:r>
              <a:rPr lang="en-US" sz="2800">
                <a:latin typeface="Georgia" charset="0"/>
                <a:ea typeface="ＭＳ Ｐゴシック" charset="-128"/>
                <a:cs typeface="ＭＳ Ｐゴシック" charset="-128"/>
                <a:sym typeface="Symbol" charset="2"/>
              </a:rPr>
              <a:t>) yield..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41363" y="2125663"/>
          <a:ext cx="3113087" cy="1231900"/>
        </p:xfrm>
        <a:graphic>
          <a:graphicData uri="http://schemas.openxmlformats.org/presentationml/2006/ole">
            <p:oleObj spid="_x0000_s24578" name="Equation" r:id="rId4" imgW="1155700" imgH="457200" progId="Equation.3">
              <p:embed/>
            </p:oleObj>
          </a:graphicData>
        </a:graphic>
      </p:graphicFrame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sp>
        <p:nvSpPr>
          <p:cNvPr id="24583" name="Rectangle 1032"/>
          <p:cNvSpPr>
            <a:spLocks noChangeArrowheads="1"/>
          </p:cNvSpPr>
          <p:nvPr/>
        </p:nvSpPr>
        <p:spPr bwMode="auto">
          <a:xfrm>
            <a:off x="4038600" y="2895600"/>
            <a:ext cx="487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Georgia" charset="0"/>
              </a:rPr>
              <a:t>The </a:t>
            </a:r>
            <a:r>
              <a:rPr lang="en-US" sz="2400" i="1">
                <a:latin typeface="Georgia" charset="0"/>
              </a:rPr>
              <a:t>wave</a:t>
            </a:r>
            <a:r>
              <a:rPr lang="en-US" sz="2400">
                <a:latin typeface="Georgia" charset="0"/>
              </a:rPr>
              <a:t> </a:t>
            </a:r>
            <a:r>
              <a:rPr lang="en-US" sz="2400" i="1">
                <a:latin typeface="Georgia" charset="0"/>
              </a:rPr>
              <a:t>equations</a:t>
            </a:r>
            <a:r>
              <a:rPr lang="en-US" sz="2400">
                <a:latin typeface="Georgia" charset="0"/>
              </a:rPr>
              <a:t> for the</a:t>
            </a:r>
          </a:p>
          <a:p>
            <a:pPr algn="ctr"/>
            <a:r>
              <a:rPr lang="en-US" sz="2400" i="1">
                <a:latin typeface="Georgia" charset="0"/>
              </a:rPr>
              <a:t>E-, B-</a:t>
            </a:r>
            <a:r>
              <a:rPr lang="en-US" sz="2400">
                <a:latin typeface="Georgia" charset="0"/>
              </a:rPr>
              <a:t>fields with </a:t>
            </a:r>
          </a:p>
          <a:p>
            <a:pPr algn="ctr"/>
            <a:r>
              <a:rPr lang="en-US" sz="2400" i="1">
                <a:latin typeface="Georgia" charset="0"/>
              </a:rPr>
              <a:t>predicted wave speed</a:t>
            </a:r>
            <a:endParaRPr lang="en-US" i="1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784225" y="3267075"/>
          <a:ext cx="3076575" cy="1233488"/>
        </p:xfrm>
        <a:graphic>
          <a:graphicData uri="http://schemas.openxmlformats.org/presentationml/2006/ole">
            <p:oleObj spid="_x0000_s24579" name="Equation" r:id="rId5" imgW="1143000" imgH="457200" progId="Equation.3">
              <p:embed/>
            </p:oleObj>
          </a:graphicData>
        </a:graphic>
      </p:graphicFrame>
      <p:sp>
        <p:nvSpPr>
          <p:cNvPr id="24584" name="Rectangle 1034"/>
          <p:cNvSpPr>
            <a:spLocks noChangeArrowheads="1"/>
          </p:cNvSpPr>
          <p:nvPr/>
        </p:nvSpPr>
        <p:spPr bwMode="auto">
          <a:xfrm>
            <a:off x="533400" y="1981200"/>
            <a:ext cx="35814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Rounded Rectangle 6"/>
          <p:cNvSpPr>
            <a:spLocks noChangeArrowheads="1"/>
          </p:cNvSpPr>
          <p:nvPr/>
        </p:nvSpPr>
        <p:spPr bwMode="auto">
          <a:xfrm>
            <a:off x="5105400" y="5334000"/>
            <a:ext cx="27432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Rectangle 1035"/>
          <p:cNvSpPr>
            <a:spLocks noChangeArrowheads="1"/>
          </p:cNvSpPr>
          <p:nvPr/>
        </p:nvSpPr>
        <p:spPr bwMode="auto">
          <a:xfrm>
            <a:off x="5181600" y="5410200"/>
            <a:ext cx="2590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eorgia" charset="0"/>
              </a:rPr>
              <a:t>Light = EM wave!</a:t>
            </a:r>
          </a:p>
          <a:p>
            <a:endParaRPr lang="en-US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876800" y="4343400"/>
          <a:ext cx="3054350" cy="808038"/>
        </p:xfrm>
        <a:graphic>
          <a:graphicData uri="http://schemas.openxmlformats.org/presentationml/2006/ole">
            <p:oleObj spid="_x0000_s24580" name="Equation" r:id="rId6" imgW="1587500" imgH="419100" progId="Equation.3">
              <p:embed/>
            </p:oleObj>
          </a:graphicData>
        </a:graphic>
      </p:graphicFrame>
      <p:sp>
        <p:nvSpPr>
          <p:cNvPr id="24587" name="Rectangle 1038"/>
          <p:cNvSpPr>
            <a:spLocks noChangeArrowheads="1"/>
          </p:cNvSpPr>
          <p:nvPr/>
        </p:nvSpPr>
        <p:spPr bwMode="auto">
          <a:xfrm>
            <a:off x="4724400" y="4267200"/>
            <a:ext cx="3276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ounded Rectangle 6"/>
          <p:cNvSpPr>
            <a:spLocks noChangeArrowheads="1"/>
          </p:cNvSpPr>
          <p:nvPr/>
        </p:nvSpPr>
        <p:spPr bwMode="auto">
          <a:xfrm>
            <a:off x="228600" y="6019800"/>
            <a:ext cx="80772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915400" cy="1066800"/>
          </a:xfrm>
        </p:spPr>
        <p:txBody>
          <a:bodyPr/>
          <a:lstStyle/>
          <a:p>
            <a:pPr eaLnBrk="1" hangingPunct="1"/>
            <a:r>
              <a:rPr lang="en-US" sz="3600" i="1">
                <a:latin typeface="Georgia" charset="0"/>
                <a:ea typeface="ＭＳ Ｐゴシック" charset="-128"/>
                <a:cs typeface="ＭＳ Ｐゴシック" charset="-128"/>
              </a:rPr>
              <a:t>Maxwell’s equations…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990600" y="1981200"/>
          <a:ext cx="1549400" cy="990600"/>
        </p:xfrm>
        <a:graphic>
          <a:graphicData uri="http://schemas.openxmlformats.org/presentationml/2006/ole">
            <p:oleObj spid="_x0000_s26626" name="Equation" r:id="rId4" imgW="635000" imgH="40640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990600" y="3733800"/>
          <a:ext cx="2286000" cy="941388"/>
        </p:xfrm>
        <a:graphic>
          <a:graphicData uri="http://schemas.openxmlformats.org/presentationml/2006/ole">
            <p:oleObj spid="_x0000_s26627" name="Equation" r:id="rId5" imgW="952500" imgH="393700" progId="Equation.3">
              <p:embed/>
            </p:oleObj>
          </a:graphicData>
        </a:graphic>
      </p:graphicFrame>
      <p:sp>
        <p:nvSpPr>
          <p:cNvPr id="26632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sp>
        <p:nvSpPr>
          <p:cNvPr id="26633" name="Rectangle 1032"/>
          <p:cNvSpPr>
            <a:spLocks noChangeArrowheads="1"/>
          </p:cNvSpPr>
          <p:nvPr/>
        </p:nvSpPr>
        <p:spPr bwMode="auto">
          <a:xfrm>
            <a:off x="5105400" y="2057400"/>
            <a:ext cx="34115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Georgia" charset="0"/>
              </a:rPr>
              <a:t>Gauss’ law for E-field</a:t>
            </a: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r>
              <a:rPr lang="en-US" sz="2400" i="1">
                <a:latin typeface="Georgia" charset="0"/>
              </a:rPr>
              <a:t>Gauss’ law for B-field</a:t>
            </a:r>
          </a:p>
          <a:p>
            <a:endParaRPr lang="en-US" sz="2400" i="1">
              <a:latin typeface="Georgia" charset="0"/>
            </a:endParaRPr>
          </a:p>
          <a:p>
            <a:r>
              <a:rPr lang="en-US" sz="2400" i="1">
                <a:latin typeface="Georgia" charset="0"/>
              </a:rPr>
              <a:t>Faraday’s law </a:t>
            </a:r>
          </a:p>
          <a:p>
            <a:endParaRPr lang="en-US" sz="2400" i="1">
              <a:latin typeface="Georgia" charset="0"/>
            </a:endParaRPr>
          </a:p>
          <a:p>
            <a:r>
              <a:rPr lang="en-US" sz="2400" i="1">
                <a:latin typeface="Georgia" charset="0"/>
              </a:rPr>
              <a:t>Ampere’s law with Maxwell’s correction</a:t>
            </a:r>
          </a:p>
          <a:p>
            <a:endParaRPr lang="en-US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990600" y="3048000"/>
          <a:ext cx="1295400" cy="420688"/>
        </p:xfrm>
        <a:graphic>
          <a:graphicData uri="http://schemas.openxmlformats.org/presentationml/2006/ole">
            <p:oleObj spid="_x0000_s26628" name="Equation" r:id="rId6" imgW="546100" imgH="177800" progId="Equation.3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990600" y="4648200"/>
          <a:ext cx="3201988" cy="935038"/>
        </p:xfrm>
        <a:graphic>
          <a:graphicData uri="http://schemas.openxmlformats.org/presentationml/2006/ole">
            <p:oleObj spid="_x0000_s26629" name="Equation" r:id="rId7" imgW="1346200" imgH="393700" progId="Equation.3">
              <p:embed/>
            </p:oleObj>
          </a:graphicData>
        </a:graphic>
      </p:graphicFrame>
      <p:sp>
        <p:nvSpPr>
          <p:cNvPr id="26634" name="Rectangle 1036"/>
          <p:cNvSpPr>
            <a:spLocks noChangeArrowheads="1"/>
          </p:cNvSpPr>
          <p:nvPr/>
        </p:nvSpPr>
        <p:spPr bwMode="auto">
          <a:xfrm>
            <a:off x="762000" y="1828800"/>
            <a:ext cx="3962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5" name="Rectangle 1039"/>
          <p:cNvSpPr>
            <a:spLocks noChangeArrowheads="1"/>
          </p:cNvSpPr>
          <p:nvPr/>
        </p:nvSpPr>
        <p:spPr bwMode="auto">
          <a:xfrm>
            <a:off x="228600" y="60960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Georgia" charset="0"/>
              </a:rPr>
              <a:t>Q: Can we write the Maxwell eqns in terms of potentials?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915400" cy="1066800"/>
          </a:xfrm>
        </p:spPr>
        <p:txBody>
          <a:bodyPr/>
          <a:lstStyle/>
          <a:p>
            <a:pPr eaLnBrk="1" hangingPunct="1"/>
            <a:r>
              <a:rPr lang="en-US" sz="3600" i="1" smtClean="0">
                <a:latin typeface="Georgia" charset="0"/>
                <a:ea typeface="ＭＳ Ｐゴシック" charset="-128"/>
                <a:cs typeface="ＭＳ Ｐゴシック" charset="-128"/>
              </a:rPr>
              <a:t>E, B in terms of A, </a:t>
            </a:r>
            <a:r>
              <a:rPr lang="en-US" sz="3600" i="1" smtClean="0">
                <a:latin typeface="Lucida Grande" charset="0"/>
                <a:ea typeface="Lucida Grande" charset="0"/>
                <a:cs typeface="Lucida Grande" charset="0"/>
              </a:rPr>
              <a:t>Φ</a:t>
            </a:r>
            <a:r>
              <a:rPr lang="en-US" i="1" smtClean="0">
                <a:ea typeface="ＭＳ Ｐゴシック" charset="-128"/>
                <a:cs typeface="ＭＳ Ｐゴシック" charset="-128"/>
              </a:rPr>
              <a:t>…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895600" y="2133600"/>
          <a:ext cx="2384425" cy="617538"/>
        </p:xfrm>
        <a:graphic>
          <a:graphicData uri="http://schemas.openxmlformats.org/presentationml/2006/ole">
            <p:oleObj spid="_x0000_s28674" name="Equation" r:id="rId4" imgW="635000" imgH="165100" progId="Equation.3">
              <p:embed/>
            </p:oleObj>
          </a:graphicData>
        </a:graphic>
      </p:graphicFrame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895600" y="2743200"/>
          <a:ext cx="3148013" cy="1371600"/>
        </p:xfrm>
        <a:graphic>
          <a:graphicData uri="http://schemas.openxmlformats.org/presentationml/2006/ole">
            <p:oleObj spid="_x0000_s28675" name="Equation" r:id="rId5" imgW="901700" imgH="393700" progId="Equation.3">
              <p:embed/>
            </p:oleObj>
          </a:graphicData>
        </a:graphic>
      </p:graphicFrame>
      <p:sp>
        <p:nvSpPr>
          <p:cNvPr id="28679" name="Rectangle 1036"/>
          <p:cNvSpPr>
            <a:spLocks noChangeArrowheads="1"/>
          </p:cNvSpPr>
          <p:nvPr/>
        </p:nvSpPr>
        <p:spPr bwMode="auto">
          <a:xfrm>
            <a:off x="2743200" y="1981200"/>
            <a:ext cx="35052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Rectangle 1032"/>
          <p:cNvSpPr>
            <a:spLocks noChangeArrowheads="1"/>
          </p:cNvSpPr>
          <p:nvPr/>
        </p:nvSpPr>
        <p:spPr bwMode="auto">
          <a:xfrm>
            <a:off x="2743200" y="4038600"/>
            <a:ext cx="55626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>
              <a:latin typeface="Georgia" charset="0"/>
            </a:endParaRPr>
          </a:p>
          <a:p>
            <a:pPr>
              <a:buFont typeface="Wingdings" charset="2"/>
              <a:buChar char="§"/>
            </a:pPr>
            <a:r>
              <a:rPr lang="en-US" sz="2800"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sz="2800" i="1">
                <a:latin typeface="Lucida Grande" charset="0"/>
                <a:ea typeface="Lucida Grande" charset="0"/>
                <a:cs typeface="Lucida Grande" charset="0"/>
              </a:rPr>
              <a:t>Φ</a:t>
            </a:r>
            <a:r>
              <a:rPr lang="en-US" sz="2800">
                <a:latin typeface="Georgia" charset="0"/>
              </a:rPr>
              <a:t> is the </a:t>
            </a:r>
            <a:r>
              <a:rPr lang="en-US" sz="2800" i="1">
                <a:latin typeface="Georgia" charset="0"/>
              </a:rPr>
              <a:t>scalar potential</a:t>
            </a:r>
          </a:p>
          <a:p>
            <a:pPr>
              <a:buFont typeface="Wingdings" charset="2"/>
              <a:buChar char="§"/>
            </a:pPr>
            <a:r>
              <a:rPr lang="en-US" sz="2800">
                <a:latin typeface="Georgia" charset="0"/>
              </a:rPr>
              <a:t> </a:t>
            </a:r>
            <a:r>
              <a:rPr lang="en-US" sz="2800" b="1" i="1">
                <a:latin typeface="Georgia" charset="0"/>
              </a:rPr>
              <a:t>   </a:t>
            </a:r>
            <a:r>
              <a:rPr lang="en-US" sz="2800">
                <a:latin typeface="Georgia" charset="0"/>
              </a:rPr>
              <a:t> is the </a:t>
            </a:r>
            <a:r>
              <a:rPr lang="en-US" sz="2800" i="1">
                <a:latin typeface="Georgia" charset="0"/>
              </a:rPr>
              <a:t>vector potential</a:t>
            </a:r>
          </a:p>
          <a:p>
            <a:endParaRPr lang="en-US" sz="2400" i="1">
              <a:latin typeface="Georgia" charset="0"/>
            </a:endParaRPr>
          </a:p>
          <a:p>
            <a:endParaRPr lang="en-US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048000" y="4800600"/>
          <a:ext cx="387350" cy="457200"/>
        </p:xfrm>
        <a:graphic>
          <a:graphicData uri="http://schemas.openxmlformats.org/presentationml/2006/ole">
            <p:oleObj spid="_x0000_s28676" name="Equation" r:id="rId6" imgW="139700" imgH="165100" progId="Equation.3">
              <p:embed/>
            </p:oleObj>
          </a:graphicData>
        </a:graphic>
      </p:graphicFrame>
      <p:sp>
        <p:nvSpPr>
          <p:cNvPr id="28681" name="Rectangle 1032"/>
          <p:cNvSpPr>
            <a:spLocks noChangeArrowheads="1"/>
          </p:cNvSpPr>
          <p:nvPr/>
        </p:nvSpPr>
        <p:spPr bwMode="auto">
          <a:xfrm>
            <a:off x="0" y="5749925"/>
            <a:ext cx="838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2400">
                <a:latin typeface="Georgia" charset="0"/>
              </a:rPr>
              <a:t> Write the (2 remaining) Maxwell equations in terms of the 	</a:t>
            </a:r>
            <a:r>
              <a:rPr lang="en-US" sz="2400" i="1">
                <a:latin typeface="Georgia" charset="0"/>
              </a:rPr>
              <a:t>potentials</a:t>
            </a:r>
            <a:r>
              <a:rPr lang="en-US" sz="2400">
                <a:latin typeface="Georgia" charset="0"/>
              </a:rPr>
              <a:t>.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ounded Rectangle 6"/>
          <p:cNvSpPr>
            <a:spLocks noChangeArrowheads="1"/>
          </p:cNvSpPr>
          <p:nvPr/>
        </p:nvSpPr>
        <p:spPr bwMode="auto">
          <a:xfrm>
            <a:off x="4953000" y="5410200"/>
            <a:ext cx="28956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Rounded Rectangle 6"/>
          <p:cNvSpPr>
            <a:spLocks noChangeArrowheads="1"/>
          </p:cNvSpPr>
          <p:nvPr/>
        </p:nvSpPr>
        <p:spPr bwMode="auto">
          <a:xfrm>
            <a:off x="5029200" y="2895600"/>
            <a:ext cx="2514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1066800"/>
          </a:xfrm>
        </p:spPr>
        <p:txBody>
          <a:bodyPr/>
          <a:lstStyle/>
          <a:p>
            <a:pPr eaLnBrk="1" hangingPunct="1"/>
            <a:r>
              <a:rPr lang="en-US" sz="3600" i="1">
                <a:latin typeface="Georgia" charset="0"/>
                <a:ea typeface="ＭＳ Ｐゴシック" charset="-128"/>
                <a:cs typeface="ＭＳ Ｐゴシック" charset="-128"/>
              </a:rPr>
              <a:t>Maxwell’s equations</a:t>
            </a:r>
            <a:r>
              <a:rPr lang="en-US" sz="3600">
                <a:latin typeface="Georgia" charset="0"/>
                <a:ea typeface="ＭＳ Ｐゴシック" charset="-128"/>
                <a:cs typeface="ＭＳ Ｐゴシック" charset="-128"/>
              </a:rPr>
              <a:t> in terms of the </a:t>
            </a:r>
            <a:r>
              <a:rPr lang="en-US" sz="3600" i="1">
                <a:latin typeface="Georgia" charset="0"/>
                <a:ea typeface="ＭＳ Ｐゴシック" charset="-128"/>
                <a:cs typeface="ＭＳ Ｐゴシック" charset="-128"/>
              </a:rPr>
              <a:t>scalar &amp; vector potentials</a:t>
            </a:r>
            <a:endParaRPr lang="en-US" i="1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265238" y="2743200"/>
          <a:ext cx="6570662" cy="2166938"/>
        </p:xfrm>
        <a:graphic>
          <a:graphicData uri="http://schemas.openxmlformats.org/presentationml/2006/ole">
            <p:oleObj spid="_x0000_s30722" name="Equation" r:id="rId4" imgW="2692400" imgH="889000" progId="Equation.3">
              <p:embed/>
            </p:oleObj>
          </a:graphicData>
        </a:graphic>
      </p:graphicFrame>
      <p:sp>
        <p:nvSpPr>
          <p:cNvPr id="30726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sp>
        <p:nvSpPr>
          <p:cNvPr id="30727" name="Rectangle 1036"/>
          <p:cNvSpPr>
            <a:spLocks noChangeArrowheads="1"/>
          </p:cNvSpPr>
          <p:nvPr/>
        </p:nvSpPr>
        <p:spPr bwMode="auto">
          <a:xfrm>
            <a:off x="762000" y="2590800"/>
            <a:ext cx="7924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Rectangle 1032"/>
          <p:cNvSpPr>
            <a:spLocks noChangeArrowheads="1"/>
          </p:cNvSpPr>
          <p:nvPr/>
        </p:nvSpPr>
        <p:spPr bwMode="auto">
          <a:xfrm>
            <a:off x="5105400" y="2895600"/>
            <a:ext cx="228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eorgia" charset="0"/>
              </a:rPr>
              <a:t>Gauss’ Law</a:t>
            </a:r>
            <a:endParaRPr lang="en-US" sz="32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sp>
        <p:nvSpPr>
          <p:cNvPr id="30729" name="Rectangle 1032"/>
          <p:cNvSpPr>
            <a:spLocks noChangeArrowheads="1"/>
          </p:cNvSpPr>
          <p:nvPr/>
        </p:nvSpPr>
        <p:spPr bwMode="auto">
          <a:xfrm>
            <a:off x="5029200" y="5410200"/>
            <a:ext cx="304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Georgia" charset="0"/>
              </a:rPr>
              <a:t>Ampere’s Law</a:t>
            </a:r>
            <a:endParaRPr lang="en-US" sz="32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cxnSp>
        <p:nvCxnSpPr>
          <p:cNvPr id="30730" name="Straight Arrow Connector 15"/>
          <p:cNvCxnSpPr>
            <a:cxnSpLocks noChangeShapeType="1"/>
          </p:cNvCxnSpPr>
          <p:nvPr/>
        </p:nvCxnSpPr>
        <p:spPr bwMode="auto">
          <a:xfrm rot="16200000" flipV="1">
            <a:off x="5410200" y="5105400"/>
            <a:ext cx="533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1" name="Straight Arrow Connector 15"/>
          <p:cNvCxnSpPr>
            <a:cxnSpLocks noChangeShapeType="1"/>
          </p:cNvCxnSpPr>
          <p:nvPr/>
        </p:nvCxnSpPr>
        <p:spPr bwMode="auto">
          <a:xfrm rot="10800000">
            <a:off x="4724400" y="3200400"/>
            <a:ext cx="381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915400" cy="1066800"/>
          </a:xfrm>
        </p:spPr>
        <p:txBody>
          <a:bodyPr/>
          <a:lstStyle/>
          <a:p>
            <a:pPr eaLnBrk="1" hangingPunct="1"/>
            <a:r>
              <a:rPr lang="en-US" sz="3600" i="1" smtClean="0">
                <a:latin typeface="Georgia" charset="0"/>
                <a:ea typeface="ＭＳ Ｐゴシック" charset="-128"/>
                <a:cs typeface="ＭＳ Ｐゴシック" charset="-128"/>
              </a:rPr>
              <a:t>Gauge invariance of A, </a:t>
            </a:r>
            <a:r>
              <a:rPr lang="en-US" sz="3600" i="1" smtClean="0">
                <a:latin typeface="Lucida Grande" charset="0"/>
                <a:ea typeface="Lucida Grande" charset="0"/>
                <a:cs typeface="Lucida Grande" charset="0"/>
              </a:rPr>
              <a:t>Φ</a:t>
            </a:r>
            <a:r>
              <a:rPr lang="en-US" i="1" smtClean="0">
                <a:ea typeface="ＭＳ Ｐゴシック" charset="-128"/>
                <a:cs typeface="ＭＳ Ｐゴシック" charset="-128"/>
              </a:rPr>
              <a:t>..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352800" y="2057400"/>
          <a:ext cx="2027238" cy="525463"/>
        </p:xfrm>
        <a:graphic>
          <a:graphicData uri="http://schemas.openxmlformats.org/presentationml/2006/ole">
            <p:oleObj spid="_x0000_s32770" name="Equation" r:id="rId4" imgW="635000" imgH="165100" progId="Equation.3">
              <p:embed/>
            </p:oleObj>
          </a:graphicData>
        </a:graphic>
      </p:graphicFrame>
      <p:sp>
        <p:nvSpPr>
          <p:cNvPr id="32776" name="Rectangle 3"/>
          <p:cNvSpPr>
            <a:spLocks noChangeArrowheads="1"/>
          </p:cNvSpPr>
          <p:nvPr/>
        </p:nvSpPr>
        <p:spPr bwMode="auto">
          <a:xfrm>
            <a:off x="4876800" y="18288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28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>
              <a:latin typeface="Georgia" charset="0"/>
            </a:endParaRPr>
          </a:p>
          <a:p>
            <a:pPr marL="533400" indent="-5334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</a:pPr>
            <a:endParaRPr lang="en-US" sz="3200" i="1">
              <a:latin typeface="Georgia" charset="0"/>
            </a:endParaRPr>
          </a:p>
        </p:txBody>
      </p:sp>
      <p:sp>
        <p:nvSpPr>
          <p:cNvPr id="32777" name="Rectangle 1036"/>
          <p:cNvSpPr>
            <a:spLocks noChangeArrowheads="1"/>
          </p:cNvSpPr>
          <p:nvPr/>
        </p:nvSpPr>
        <p:spPr bwMode="auto">
          <a:xfrm>
            <a:off x="3124200" y="1905000"/>
            <a:ext cx="31242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Rectangle 1032"/>
          <p:cNvSpPr>
            <a:spLocks noChangeArrowheads="1"/>
          </p:cNvSpPr>
          <p:nvPr/>
        </p:nvSpPr>
        <p:spPr bwMode="auto">
          <a:xfrm>
            <a:off x="0" y="37338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Georgia" charset="0"/>
              </a:rPr>
              <a:t>Notice:</a:t>
            </a:r>
          </a:p>
          <a:p>
            <a:r>
              <a:rPr lang="en-US" sz="2400" i="1">
                <a:latin typeface="Georgia" charset="0"/>
              </a:rPr>
              <a:t>E</a:t>
            </a:r>
            <a:r>
              <a:rPr lang="en-US" sz="2400">
                <a:latin typeface="Georgia" charset="0"/>
              </a:rPr>
              <a:t> &amp; </a:t>
            </a:r>
            <a:r>
              <a:rPr lang="en-US" sz="2400" i="1">
                <a:latin typeface="Georgia" charset="0"/>
              </a:rPr>
              <a:t>B</a:t>
            </a:r>
            <a:r>
              <a:rPr lang="en-US" sz="2400">
                <a:latin typeface="Georgia" charset="0"/>
              </a:rPr>
              <a:t> fields are </a:t>
            </a:r>
            <a:r>
              <a:rPr lang="en-US" sz="2400" i="1">
                <a:latin typeface="Georgia" charset="0"/>
              </a:rPr>
              <a:t>invariant</a:t>
            </a:r>
            <a:r>
              <a:rPr lang="en-US" sz="2400">
                <a:latin typeface="Georgia" charset="0"/>
              </a:rPr>
              <a:t> under the transformations:</a:t>
            </a:r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33400" y="4648200"/>
          <a:ext cx="2706688" cy="979488"/>
        </p:xfrm>
        <a:graphic>
          <a:graphicData uri="http://schemas.openxmlformats.org/presentationml/2006/ole">
            <p:oleObj spid="_x0000_s32771" name="Equation" r:id="rId5" imgW="1016000" imgH="368300" progId="Equation.3">
              <p:embed/>
            </p:oleObj>
          </a:graphicData>
        </a:graphic>
      </p:graphicFrame>
      <p:sp>
        <p:nvSpPr>
          <p:cNvPr id="32779" name="Rectangle 1032"/>
          <p:cNvSpPr>
            <a:spLocks noChangeArrowheads="1"/>
          </p:cNvSpPr>
          <p:nvPr/>
        </p:nvSpPr>
        <p:spPr bwMode="auto">
          <a:xfrm>
            <a:off x="3962400" y="4800600"/>
            <a:ext cx="312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Georgia" charset="0"/>
              </a:rPr>
              <a:t>for </a:t>
            </a:r>
            <a:r>
              <a:rPr lang="en-US" sz="2400" i="1">
                <a:latin typeface="Georgia" charset="0"/>
              </a:rPr>
              <a:t>any</a:t>
            </a:r>
            <a:r>
              <a:rPr lang="en-US" sz="2400">
                <a:latin typeface="Georgia" charset="0"/>
              </a:rPr>
              <a:t> function</a:t>
            </a:r>
            <a:endParaRPr lang="en-US" sz="2000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  <a:p>
            <a:endParaRPr lang="en-US" sz="2400" i="1">
              <a:latin typeface="Georgia" charset="0"/>
            </a:endParaRP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324600" y="4800600"/>
          <a:ext cx="1793875" cy="439738"/>
        </p:xfrm>
        <a:graphic>
          <a:graphicData uri="http://schemas.openxmlformats.org/presentationml/2006/ole">
            <p:oleObj spid="_x0000_s32772" name="Equation" r:id="rId6" imgW="673100" imgH="165100" progId="Equation.3">
              <p:embed/>
            </p:oleObj>
          </a:graphicData>
        </a:graphic>
      </p:graphicFrame>
      <p:sp>
        <p:nvSpPr>
          <p:cNvPr id="32780" name="Rectangle 1036"/>
          <p:cNvSpPr>
            <a:spLocks noChangeArrowheads="1"/>
          </p:cNvSpPr>
          <p:nvPr/>
        </p:nvSpPr>
        <p:spPr bwMode="auto">
          <a:xfrm>
            <a:off x="381000" y="4648200"/>
            <a:ext cx="32004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352800" y="2514600"/>
          <a:ext cx="2792413" cy="1219200"/>
        </p:xfrm>
        <a:graphic>
          <a:graphicData uri="http://schemas.openxmlformats.org/presentationml/2006/ole">
            <p:oleObj spid="_x0000_s32773" name="Equation" r:id="rId7" imgW="901700" imgH="393700" progId="Equation.3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533400" y="5562600"/>
          <a:ext cx="2944813" cy="439738"/>
        </p:xfrm>
        <a:graphic>
          <a:graphicData uri="http://schemas.openxmlformats.org/presentationml/2006/ole">
            <p:oleObj spid="_x0000_s32774" name="Equation" r:id="rId8" imgW="1104900" imgH="165100" progId="Equation.3">
              <p:embed/>
            </p:oleObj>
          </a:graphicData>
        </a:graphic>
      </p:graphicFrame>
      <p:sp>
        <p:nvSpPr>
          <p:cNvPr id="32781" name="Rectangle 1032"/>
          <p:cNvSpPr>
            <a:spLocks noChangeArrowheads="1"/>
          </p:cNvSpPr>
          <p:nvPr/>
        </p:nvSpPr>
        <p:spPr bwMode="auto">
          <a:xfrm>
            <a:off x="0" y="6324600"/>
            <a:ext cx="8382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v"/>
            </a:pPr>
            <a:r>
              <a:rPr lang="en-US" sz="2000">
                <a:latin typeface="Wingdings" charset="2"/>
                <a:ea typeface="Wingdings" charset="2"/>
                <a:cs typeface="Wingdings" charset="2"/>
              </a:rPr>
              <a:t> </a:t>
            </a:r>
            <a:r>
              <a:rPr lang="en-US" sz="2000">
                <a:latin typeface="Georgia" charset="0"/>
              </a:rPr>
              <a:t>Show </a:t>
            </a:r>
            <a:r>
              <a:rPr lang="en-US" sz="2000" i="1">
                <a:latin typeface="Georgia" charset="0"/>
              </a:rPr>
              <a:t>gauge invariance </a:t>
            </a:r>
            <a:r>
              <a:rPr lang="en-US" sz="2000">
                <a:latin typeface="Georgia" charset="0"/>
              </a:rPr>
              <a:t>of </a:t>
            </a:r>
            <a:r>
              <a:rPr lang="en-US" sz="2000" i="1">
                <a:latin typeface="Georgia" charset="0"/>
              </a:rPr>
              <a:t>E</a:t>
            </a:r>
            <a:r>
              <a:rPr lang="en-US" sz="2000">
                <a:latin typeface="Georgia" charset="0"/>
              </a:rPr>
              <a:t> &amp; </a:t>
            </a:r>
            <a:r>
              <a:rPr lang="en-US" sz="2000" i="1">
                <a:latin typeface="Georgia" charset="0"/>
              </a:rPr>
              <a:t>B</a:t>
            </a:r>
            <a:r>
              <a:rPr lang="en-US" sz="2000">
                <a:latin typeface="Georgia" charset="0"/>
              </a:rPr>
              <a:t>.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10969</TotalTime>
  <Words>1038</Words>
  <Application>Microsoft Macintosh PowerPoint</Application>
  <PresentationFormat>On-screen Show (4:3)</PresentationFormat>
  <Paragraphs>178</Paragraphs>
  <Slides>26</Slides>
  <Notes>26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Pixel</vt:lpstr>
      <vt:lpstr>Equation</vt:lpstr>
      <vt:lpstr>Microsoft Equation</vt:lpstr>
      <vt:lpstr> “Significance of Electromagnetic Potentials  in the Quantum Theory”*  The Aharanov-Bohm Effect</vt:lpstr>
      <vt:lpstr>Slide 2</vt:lpstr>
      <vt:lpstr>Outline…</vt:lpstr>
      <vt:lpstr>Maxwell’s equations in differential form (in vacuum)</vt:lpstr>
      <vt:lpstr>Taking the curl of the 3rd &amp; 4th eqns     (in free space when  = J = 0) yield..</vt:lpstr>
      <vt:lpstr>Maxwell’s equations…</vt:lpstr>
      <vt:lpstr>E, B in terms of A, Φ…</vt:lpstr>
      <vt:lpstr>Maxwell’s equations in terms of the scalar &amp; vector potentials</vt:lpstr>
      <vt:lpstr>Gauge invariance of A, Φ..</vt:lpstr>
      <vt:lpstr>Maxwell’s equations in terms of the scalar &amp; vector potentials</vt:lpstr>
      <vt:lpstr>Coulomb gauge:</vt:lpstr>
      <vt:lpstr>Maxwell’s equations in terms of the scalar &amp; vector potentials</vt:lpstr>
      <vt:lpstr>Lorentz gauge:</vt:lpstr>
      <vt:lpstr>Schrödinger equation for a particle of mass m</vt:lpstr>
      <vt:lpstr>Schrödinger equation for a particle of mass m and charge q in an electromagnetic field</vt:lpstr>
      <vt:lpstr>Gauge invariance of A, Φ..</vt:lpstr>
      <vt:lpstr>The Aharonov-Bohm Effect</vt:lpstr>
      <vt:lpstr>A simple example: </vt:lpstr>
      <vt:lpstr>A simple example: </vt:lpstr>
      <vt:lpstr>Notice: The wave function for a bead on a wire is only a  function of the azimuthal angle</vt:lpstr>
      <vt:lpstr>Notice: The wave function for a bead on a wire is only a  function of the azimuthal angle</vt:lpstr>
      <vt:lpstr>Slide 22</vt:lpstr>
      <vt:lpstr>Notice: The wave function must satisfy the boundary condition</vt:lpstr>
      <vt:lpstr>Finally, solving for the energy…</vt:lpstr>
      <vt:lpstr>Finally, solving for the energy…</vt:lpstr>
      <vt:lpstr>Finally, solving for the energy…</vt:lpstr>
    </vt:vector>
  </TitlesOfParts>
  <Company>Chad Middleton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Cosmology, Inflation, &amp; Compact Extra Dimensions</dc:title>
  <cp:lastModifiedBy>Chad Middleton</cp:lastModifiedBy>
  <cp:revision>54</cp:revision>
  <dcterms:created xsi:type="dcterms:W3CDTF">2011-02-17T15:43:21Z</dcterms:created>
  <dcterms:modified xsi:type="dcterms:W3CDTF">2011-02-17T15:49:11Z</dcterms:modified>
</cp:coreProperties>
</file>