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85" r:id="rId1"/>
  </p:sldMasterIdLst>
  <p:notesMasterIdLst>
    <p:notesMasterId r:id="rId50"/>
  </p:notesMasterIdLst>
  <p:sldIdLst>
    <p:sldId id="256" r:id="rId2"/>
    <p:sldId id="257" r:id="rId3"/>
    <p:sldId id="561" r:id="rId4"/>
    <p:sldId id="1965" r:id="rId5"/>
    <p:sldId id="1976" r:id="rId6"/>
    <p:sldId id="1967" r:id="rId7"/>
    <p:sldId id="258" r:id="rId8"/>
    <p:sldId id="1948" r:id="rId9"/>
    <p:sldId id="1996" r:id="rId10"/>
    <p:sldId id="1962" r:id="rId11"/>
    <p:sldId id="1964" r:id="rId12"/>
    <p:sldId id="1997" r:id="rId13"/>
    <p:sldId id="1977" r:id="rId14"/>
    <p:sldId id="1998" r:id="rId15"/>
    <p:sldId id="1960" r:id="rId16"/>
    <p:sldId id="269" r:id="rId17"/>
    <p:sldId id="316" r:id="rId18"/>
    <p:sldId id="1978" r:id="rId19"/>
    <p:sldId id="1979" r:id="rId20"/>
    <p:sldId id="1968" r:id="rId21"/>
    <p:sldId id="1969" r:id="rId22"/>
    <p:sldId id="1970" r:id="rId23"/>
    <p:sldId id="354" r:id="rId24"/>
    <p:sldId id="1999" r:id="rId25"/>
    <p:sldId id="2000" r:id="rId26"/>
    <p:sldId id="355" r:id="rId27"/>
    <p:sldId id="356" r:id="rId28"/>
    <p:sldId id="358" r:id="rId29"/>
    <p:sldId id="1980" r:id="rId30"/>
    <p:sldId id="2001" r:id="rId31"/>
    <p:sldId id="1981" r:id="rId32"/>
    <p:sldId id="260" r:id="rId33"/>
    <p:sldId id="1982" r:id="rId34"/>
    <p:sldId id="267" r:id="rId35"/>
    <p:sldId id="261" r:id="rId36"/>
    <p:sldId id="265" r:id="rId37"/>
    <p:sldId id="263" r:id="rId38"/>
    <p:sldId id="1990" r:id="rId39"/>
    <p:sldId id="266" r:id="rId40"/>
    <p:sldId id="268" r:id="rId41"/>
    <p:sldId id="1972" r:id="rId42"/>
    <p:sldId id="1991" r:id="rId43"/>
    <p:sldId id="1992" r:id="rId44"/>
    <p:sldId id="1974" r:id="rId45"/>
    <p:sldId id="1993" r:id="rId46"/>
    <p:sldId id="1989" r:id="rId47"/>
    <p:sldId id="1994" r:id="rId48"/>
    <p:sldId id="1995" r:id="rId4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444FF"/>
    <a:srgbClr val="1CADE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A0B1B1C-7807-4D0E-9D43-64DE534B64BD}" v="210" dt="2023-02-26T23:39:02.772"/>
    <p1510:client id="{417EB900-0257-4898-2E5A-3577D72DE659}" v="890" dt="2023-02-28T16:42:46.248"/>
    <p1510:client id="{868B2B13-D12C-92DC-ED23-AFCFE503E533}" v="2" dt="2023-02-28T16:29:51.909"/>
    <p1510:client id="{8F663E67-4DE2-A485-20EB-9C5C9864AD3F}" v="4" dt="2023-02-28T16:26:26.399"/>
    <p1510:client id="{DF006E74-7196-9F18-82F5-FBE0274805FC}" v="86" dt="2023-02-28T16:40:17.04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55"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diagrams/_rels/data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svg"/><Relationship Id="rId1" Type="http://schemas.openxmlformats.org/officeDocument/2006/relationships/image" Target="../media/image57.png"/><Relationship Id="rId6" Type="http://schemas.openxmlformats.org/officeDocument/2006/relationships/image" Target="../media/image62.svg"/><Relationship Id="rId5" Type="http://schemas.openxmlformats.org/officeDocument/2006/relationships/image" Target="../media/image61.png"/><Relationship Id="rId4" Type="http://schemas.openxmlformats.org/officeDocument/2006/relationships/image" Target="../media/image60.svg"/></Relationships>
</file>

<file path=ppt/diagrams/_rels/data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svg"/><Relationship Id="rId1" Type="http://schemas.openxmlformats.org/officeDocument/2006/relationships/image" Target="../media/image68.png"/><Relationship Id="rId6" Type="http://schemas.openxmlformats.org/officeDocument/2006/relationships/image" Target="../media/image73.svg"/><Relationship Id="rId5" Type="http://schemas.openxmlformats.org/officeDocument/2006/relationships/image" Target="../media/image72.png"/><Relationship Id="rId4" Type="http://schemas.openxmlformats.org/officeDocument/2006/relationships/image" Target="../media/image71.svg"/></Relationships>
</file>

<file path=ppt/diagrams/_rels/drawing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svg"/><Relationship Id="rId1" Type="http://schemas.openxmlformats.org/officeDocument/2006/relationships/image" Target="../media/image57.png"/><Relationship Id="rId6" Type="http://schemas.openxmlformats.org/officeDocument/2006/relationships/image" Target="../media/image62.svg"/><Relationship Id="rId5" Type="http://schemas.openxmlformats.org/officeDocument/2006/relationships/image" Target="../media/image61.png"/><Relationship Id="rId4" Type="http://schemas.openxmlformats.org/officeDocument/2006/relationships/image" Target="../media/image60.svg"/></Relationships>
</file>

<file path=ppt/diagrams/_rels/drawing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svg"/><Relationship Id="rId1" Type="http://schemas.openxmlformats.org/officeDocument/2006/relationships/image" Target="../media/image68.png"/><Relationship Id="rId6" Type="http://schemas.openxmlformats.org/officeDocument/2006/relationships/image" Target="../media/image73.svg"/><Relationship Id="rId5" Type="http://schemas.openxmlformats.org/officeDocument/2006/relationships/image" Target="../media/image72.png"/><Relationship Id="rId4" Type="http://schemas.openxmlformats.org/officeDocument/2006/relationships/image" Target="../media/image71.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1245BA4-9670-4980-86DE-D71F1CF3FE77}" type="doc">
      <dgm:prSet loTypeId="urn:microsoft.com/office/officeart/2005/8/layout/vList4" loCatId="list" qsTypeId="urn:microsoft.com/office/officeart/2005/8/quickstyle/simple1" qsCatId="simple" csTypeId="urn:microsoft.com/office/officeart/2005/8/colors/accent1_2" csCatId="accent1" phldr="1"/>
      <dgm:spPr/>
    </dgm:pt>
    <dgm:pt modelId="{F80368F8-B834-4AC1-881D-2656CED72109}">
      <dgm:prSet custT="1"/>
      <dgm:spPr/>
      <dgm:t>
        <a:bodyPr/>
        <a:lstStyle/>
        <a:p>
          <a:r>
            <a:rPr lang="en-US" sz="1800"/>
            <a:t> Drought can affect the amount of water wildlife have available and this can lead to a loss of places where animals can live and where they eat</a:t>
          </a:r>
        </a:p>
      </dgm:t>
    </dgm:pt>
    <dgm:pt modelId="{4524C200-51F3-4DB0-8646-4BF848C949ED}" type="parTrans" cxnId="{91128B27-C258-4674-9F01-353C58A0D481}">
      <dgm:prSet/>
      <dgm:spPr/>
      <dgm:t>
        <a:bodyPr/>
        <a:lstStyle/>
        <a:p>
          <a:endParaRPr lang="en-US"/>
        </a:p>
      </dgm:t>
    </dgm:pt>
    <dgm:pt modelId="{D431F2BF-7687-43D2-8DD3-23BDDE20AC4A}" type="sibTrans" cxnId="{91128B27-C258-4674-9F01-353C58A0D481}">
      <dgm:prSet/>
      <dgm:spPr/>
      <dgm:t>
        <a:bodyPr/>
        <a:lstStyle/>
        <a:p>
          <a:endParaRPr lang="en-US"/>
        </a:p>
      </dgm:t>
    </dgm:pt>
    <dgm:pt modelId="{62AC749B-0A08-47BD-9485-CA88DF843A79}">
      <dgm:prSet custT="1"/>
      <dgm:spPr/>
      <dgm:t>
        <a:bodyPr/>
        <a:lstStyle/>
        <a:p>
          <a:pPr rtl="0"/>
          <a:r>
            <a:rPr lang="en-US" sz="1800"/>
            <a:t>Warming </a:t>
          </a:r>
          <a:r>
            <a:rPr lang="en-US" sz="1800">
              <a:latin typeface="Garamond" panose="020F0302020204030204"/>
            </a:rPr>
            <a:t>climate can</a:t>
          </a:r>
          <a:r>
            <a:rPr lang="en-US" sz="1800"/>
            <a:t> create a mismatch between when more water is available and when fish need extra water</a:t>
          </a:r>
        </a:p>
      </dgm:t>
    </dgm:pt>
    <dgm:pt modelId="{962957F0-418F-4FFA-BCDB-EDDB39493F18}" type="parTrans" cxnId="{82567B21-5A6E-4B0D-A844-1069E61BCEFA}">
      <dgm:prSet/>
      <dgm:spPr/>
      <dgm:t>
        <a:bodyPr/>
        <a:lstStyle/>
        <a:p>
          <a:endParaRPr lang="en-US"/>
        </a:p>
      </dgm:t>
    </dgm:pt>
    <dgm:pt modelId="{E875302B-ABD6-4EAD-A78E-E256E1ED5BDB}" type="sibTrans" cxnId="{82567B21-5A6E-4B0D-A844-1069E61BCEFA}">
      <dgm:prSet/>
      <dgm:spPr/>
      <dgm:t>
        <a:bodyPr/>
        <a:lstStyle/>
        <a:p>
          <a:endParaRPr lang="en-US"/>
        </a:p>
      </dgm:t>
    </dgm:pt>
    <dgm:pt modelId="{92F56886-B9B0-46E3-96C7-F4EF7D8B4BD0}">
      <dgm:prSet custT="1"/>
      <dgm:spPr/>
      <dgm:t>
        <a:bodyPr/>
        <a:lstStyle/>
        <a:p>
          <a:r>
            <a:rPr lang="en-US" sz="2000"/>
            <a:t>Drier conditions can cause higher water temperatures which is bad for animals that live in and around the Colorado River </a:t>
          </a:r>
        </a:p>
      </dgm:t>
    </dgm:pt>
    <dgm:pt modelId="{F6101013-D5F3-4833-BC6F-B9DA7EBD8239}" type="sibTrans" cxnId="{F22D6AED-737F-4664-90EE-373CC1CB2940}">
      <dgm:prSet/>
      <dgm:spPr/>
      <dgm:t>
        <a:bodyPr/>
        <a:lstStyle/>
        <a:p>
          <a:endParaRPr lang="en-US"/>
        </a:p>
      </dgm:t>
    </dgm:pt>
    <dgm:pt modelId="{48AAC7B6-B52C-414E-8211-4D242E250800}" type="parTrans" cxnId="{F22D6AED-737F-4664-90EE-373CC1CB2940}">
      <dgm:prSet/>
      <dgm:spPr/>
      <dgm:t>
        <a:bodyPr/>
        <a:lstStyle/>
        <a:p>
          <a:endParaRPr lang="en-US"/>
        </a:p>
      </dgm:t>
    </dgm:pt>
    <dgm:pt modelId="{32E687C3-59B5-4C88-AF38-83074D81516C}" type="pres">
      <dgm:prSet presAssocID="{51245BA4-9670-4980-86DE-D71F1CF3FE77}" presName="linear" presStyleCnt="0">
        <dgm:presLayoutVars>
          <dgm:dir/>
          <dgm:resizeHandles val="exact"/>
        </dgm:presLayoutVars>
      </dgm:prSet>
      <dgm:spPr/>
    </dgm:pt>
    <dgm:pt modelId="{6D273706-A0A4-40C4-80A0-814F5BC2347F}" type="pres">
      <dgm:prSet presAssocID="{F80368F8-B834-4AC1-881D-2656CED72109}" presName="comp" presStyleCnt="0"/>
      <dgm:spPr/>
    </dgm:pt>
    <dgm:pt modelId="{450051DB-3DD5-4064-88DB-A83D27162D85}" type="pres">
      <dgm:prSet presAssocID="{F80368F8-B834-4AC1-881D-2656CED72109}" presName="box" presStyleLbl="node1" presStyleIdx="0" presStyleCnt="3"/>
      <dgm:spPr/>
    </dgm:pt>
    <dgm:pt modelId="{C6130E0B-1D9E-45E4-92DD-65BE3DFC6C79}" type="pres">
      <dgm:prSet presAssocID="{F80368F8-B834-4AC1-881D-2656CED72109}" presName="img" presStyleLbl="fgImgPlace1" presStyleIdx="0" presStyleCnt="3"/>
      <dgm:spPr>
        <a:blipFill dpi="0"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l="5958" t="-6667" r="5958" b="-6667"/>
          </a:stretch>
        </a:blipFill>
      </dgm:spPr>
    </dgm:pt>
    <dgm:pt modelId="{B23A764C-3F4D-4543-919A-2DC514E84125}" type="pres">
      <dgm:prSet presAssocID="{F80368F8-B834-4AC1-881D-2656CED72109}" presName="text" presStyleLbl="node1" presStyleIdx="0" presStyleCnt="3">
        <dgm:presLayoutVars>
          <dgm:bulletEnabled val="1"/>
        </dgm:presLayoutVars>
      </dgm:prSet>
      <dgm:spPr/>
    </dgm:pt>
    <dgm:pt modelId="{BE95C5C4-EBE7-4935-AA92-E7B414374A2F}" type="pres">
      <dgm:prSet presAssocID="{D431F2BF-7687-43D2-8DD3-23BDDE20AC4A}" presName="spacer" presStyleCnt="0"/>
      <dgm:spPr/>
    </dgm:pt>
    <dgm:pt modelId="{B1FF58AA-358D-42F6-A219-593E4D302A8F}" type="pres">
      <dgm:prSet presAssocID="{62AC749B-0A08-47BD-9485-CA88DF843A79}" presName="comp" presStyleCnt="0"/>
      <dgm:spPr/>
    </dgm:pt>
    <dgm:pt modelId="{EFE2C75B-E5CC-40F8-A4AC-5FD1E98E1471}" type="pres">
      <dgm:prSet presAssocID="{62AC749B-0A08-47BD-9485-CA88DF843A79}" presName="box" presStyleLbl="node1" presStyleIdx="1" presStyleCnt="3"/>
      <dgm:spPr/>
    </dgm:pt>
    <dgm:pt modelId="{347A2266-28F3-4433-A0A7-862790399512}" type="pres">
      <dgm:prSet presAssocID="{62AC749B-0A08-47BD-9485-CA88DF843A79}" presName="img" presStyleLbl="fgImgPlace1" presStyleIdx="1" presStyleCnt="3"/>
      <dgm:spPr>
        <a:blipFill dpi="0" rotWithShape="1">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l="5958" t="-51960" r="5958" b="-51960"/>
          </a:stretch>
        </a:blipFill>
      </dgm:spPr>
    </dgm:pt>
    <dgm:pt modelId="{37F411DA-0BB7-42CA-9AF0-289F82DED6EB}" type="pres">
      <dgm:prSet presAssocID="{62AC749B-0A08-47BD-9485-CA88DF843A79}" presName="text" presStyleLbl="node1" presStyleIdx="1" presStyleCnt="3">
        <dgm:presLayoutVars>
          <dgm:bulletEnabled val="1"/>
        </dgm:presLayoutVars>
      </dgm:prSet>
      <dgm:spPr/>
    </dgm:pt>
    <dgm:pt modelId="{4CB50F5D-F0E1-432A-B0E8-C537DF332D5E}" type="pres">
      <dgm:prSet presAssocID="{E875302B-ABD6-4EAD-A78E-E256E1ED5BDB}" presName="spacer" presStyleCnt="0"/>
      <dgm:spPr/>
    </dgm:pt>
    <dgm:pt modelId="{928D8B7C-072B-417B-BA4F-593910712E26}" type="pres">
      <dgm:prSet presAssocID="{92F56886-B9B0-46E3-96C7-F4EF7D8B4BD0}" presName="comp" presStyleCnt="0"/>
      <dgm:spPr/>
    </dgm:pt>
    <dgm:pt modelId="{49AC2B86-864C-44DB-8C02-DDCF375F4A74}" type="pres">
      <dgm:prSet presAssocID="{92F56886-B9B0-46E3-96C7-F4EF7D8B4BD0}" presName="box" presStyleLbl="node1" presStyleIdx="2" presStyleCnt="3"/>
      <dgm:spPr/>
    </dgm:pt>
    <dgm:pt modelId="{34C41021-8B3B-4410-A70F-BBECFEDD60C4}" type="pres">
      <dgm:prSet presAssocID="{92F56886-B9B0-46E3-96C7-F4EF7D8B4BD0}" presName="img" presStyleLbl="fgImgPlace1" presStyleIdx="2" presStyleCnt="3"/>
      <dgm:spPr>
        <a:blipFill dpi="0" rotWithShape="1">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l="9787" t="5817" r="9787" b="5817"/>
          </a:stretch>
        </a:blipFill>
      </dgm:spPr>
    </dgm:pt>
    <dgm:pt modelId="{AC047CB8-3FED-4C13-A4DE-B98BF40934BA}" type="pres">
      <dgm:prSet presAssocID="{92F56886-B9B0-46E3-96C7-F4EF7D8B4BD0}" presName="text" presStyleLbl="node1" presStyleIdx="2" presStyleCnt="3">
        <dgm:presLayoutVars>
          <dgm:bulletEnabled val="1"/>
        </dgm:presLayoutVars>
      </dgm:prSet>
      <dgm:spPr/>
    </dgm:pt>
  </dgm:ptLst>
  <dgm:cxnLst>
    <dgm:cxn modelId="{4F53B106-B2B3-41AC-B4D9-FD810B08EE8D}" type="presOf" srcId="{51245BA4-9670-4980-86DE-D71F1CF3FE77}" destId="{32E687C3-59B5-4C88-AF38-83074D81516C}" srcOrd="0" destOrd="0" presId="urn:microsoft.com/office/officeart/2005/8/layout/vList4"/>
    <dgm:cxn modelId="{82567B21-5A6E-4B0D-A844-1069E61BCEFA}" srcId="{51245BA4-9670-4980-86DE-D71F1CF3FE77}" destId="{62AC749B-0A08-47BD-9485-CA88DF843A79}" srcOrd="1" destOrd="0" parTransId="{962957F0-418F-4FFA-BCDB-EDDB39493F18}" sibTransId="{E875302B-ABD6-4EAD-A78E-E256E1ED5BDB}"/>
    <dgm:cxn modelId="{91128B27-C258-4674-9F01-353C58A0D481}" srcId="{51245BA4-9670-4980-86DE-D71F1CF3FE77}" destId="{F80368F8-B834-4AC1-881D-2656CED72109}" srcOrd="0" destOrd="0" parTransId="{4524C200-51F3-4DB0-8646-4BF848C949ED}" sibTransId="{D431F2BF-7687-43D2-8DD3-23BDDE20AC4A}"/>
    <dgm:cxn modelId="{8841FE29-A700-438A-AC01-DC86A8D68F00}" type="presOf" srcId="{F80368F8-B834-4AC1-881D-2656CED72109}" destId="{450051DB-3DD5-4064-88DB-A83D27162D85}" srcOrd="0" destOrd="0" presId="urn:microsoft.com/office/officeart/2005/8/layout/vList4"/>
    <dgm:cxn modelId="{2ADCC658-5C4B-4CDC-A2F4-9841DDE8F586}" type="presOf" srcId="{92F56886-B9B0-46E3-96C7-F4EF7D8B4BD0}" destId="{49AC2B86-864C-44DB-8C02-DDCF375F4A74}" srcOrd="0" destOrd="0" presId="urn:microsoft.com/office/officeart/2005/8/layout/vList4"/>
    <dgm:cxn modelId="{4831E18A-D10F-47CE-A4D1-D87261C84B23}" type="presOf" srcId="{62AC749B-0A08-47BD-9485-CA88DF843A79}" destId="{37F411DA-0BB7-42CA-9AF0-289F82DED6EB}" srcOrd="1" destOrd="0" presId="urn:microsoft.com/office/officeart/2005/8/layout/vList4"/>
    <dgm:cxn modelId="{EA11E0A4-4D6B-4BBA-A910-12F76F728638}" type="presOf" srcId="{62AC749B-0A08-47BD-9485-CA88DF843A79}" destId="{EFE2C75B-E5CC-40F8-A4AC-5FD1E98E1471}" srcOrd="0" destOrd="0" presId="urn:microsoft.com/office/officeart/2005/8/layout/vList4"/>
    <dgm:cxn modelId="{35B749D8-1722-4037-9B53-6F09A1CFEC40}" type="presOf" srcId="{F80368F8-B834-4AC1-881D-2656CED72109}" destId="{B23A764C-3F4D-4543-919A-2DC514E84125}" srcOrd="1" destOrd="0" presId="urn:microsoft.com/office/officeart/2005/8/layout/vList4"/>
    <dgm:cxn modelId="{76A2EBDD-13C7-4C7D-8AFF-1B0175C3B98F}" type="presOf" srcId="{92F56886-B9B0-46E3-96C7-F4EF7D8B4BD0}" destId="{AC047CB8-3FED-4C13-A4DE-B98BF40934BA}" srcOrd="1" destOrd="0" presId="urn:microsoft.com/office/officeart/2005/8/layout/vList4"/>
    <dgm:cxn modelId="{F22D6AED-737F-4664-90EE-373CC1CB2940}" srcId="{51245BA4-9670-4980-86DE-D71F1CF3FE77}" destId="{92F56886-B9B0-46E3-96C7-F4EF7D8B4BD0}" srcOrd="2" destOrd="0" parTransId="{48AAC7B6-B52C-414E-8211-4D242E250800}" sibTransId="{F6101013-D5F3-4833-BC6F-B9DA7EBD8239}"/>
    <dgm:cxn modelId="{FE7255A6-2A60-478A-91D9-B69E159E4750}" type="presParOf" srcId="{32E687C3-59B5-4C88-AF38-83074D81516C}" destId="{6D273706-A0A4-40C4-80A0-814F5BC2347F}" srcOrd="0" destOrd="0" presId="urn:microsoft.com/office/officeart/2005/8/layout/vList4"/>
    <dgm:cxn modelId="{9D6361F2-802E-437E-90E0-E64EABB9977D}" type="presParOf" srcId="{6D273706-A0A4-40C4-80A0-814F5BC2347F}" destId="{450051DB-3DD5-4064-88DB-A83D27162D85}" srcOrd="0" destOrd="0" presId="urn:microsoft.com/office/officeart/2005/8/layout/vList4"/>
    <dgm:cxn modelId="{04842844-F337-4414-9411-3382C464420E}" type="presParOf" srcId="{6D273706-A0A4-40C4-80A0-814F5BC2347F}" destId="{C6130E0B-1D9E-45E4-92DD-65BE3DFC6C79}" srcOrd="1" destOrd="0" presId="urn:microsoft.com/office/officeart/2005/8/layout/vList4"/>
    <dgm:cxn modelId="{3FCC66B9-A212-408A-BCED-DBA7F99021DE}" type="presParOf" srcId="{6D273706-A0A4-40C4-80A0-814F5BC2347F}" destId="{B23A764C-3F4D-4543-919A-2DC514E84125}" srcOrd="2" destOrd="0" presId="urn:microsoft.com/office/officeart/2005/8/layout/vList4"/>
    <dgm:cxn modelId="{2B4E2280-36D1-4DE5-98E9-FE5A652D3B38}" type="presParOf" srcId="{32E687C3-59B5-4C88-AF38-83074D81516C}" destId="{BE95C5C4-EBE7-4935-AA92-E7B414374A2F}" srcOrd="1" destOrd="0" presId="urn:microsoft.com/office/officeart/2005/8/layout/vList4"/>
    <dgm:cxn modelId="{7CA0D059-57E7-495C-B846-C9FFA9EC853F}" type="presParOf" srcId="{32E687C3-59B5-4C88-AF38-83074D81516C}" destId="{B1FF58AA-358D-42F6-A219-593E4D302A8F}" srcOrd="2" destOrd="0" presId="urn:microsoft.com/office/officeart/2005/8/layout/vList4"/>
    <dgm:cxn modelId="{88B1F80E-5958-441C-B815-65343AA4BAB5}" type="presParOf" srcId="{B1FF58AA-358D-42F6-A219-593E4D302A8F}" destId="{EFE2C75B-E5CC-40F8-A4AC-5FD1E98E1471}" srcOrd="0" destOrd="0" presId="urn:microsoft.com/office/officeart/2005/8/layout/vList4"/>
    <dgm:cxn modelId="{0DD9A0DE-9F4B-4BEE-B3F5-4840185177D5}" type="presParOf" srcId="{B1FF58AA-358D-42F6-A219-593E4D302A8F}" destId="{347A2266-28F3-4433-A0A7-862790399512}" srcOrd="1" destOrd="0" presId="urn:microsoft.com/office/officeart/2005/8/layout/vList4"/>
    <dgm:cxn modelId="{98029525-1F8A-4760-8D3A-731E2A4E1B93}" type="presParOf" srcId="{B1FF58AA-358D-42F6-A219-593E4D302A8F}" destId="{37F411DA-0BB7-42CA-9AF0-289F82DED6EB}" srcOrd="2" destOrd="0" presId="urn:microsoft.com/office/officeart/2005/8/layout/vList4"/>
    <dgm:cxn modelId="{CE5B8F19-C519-4EEF-85E0-99F69E203458}" type="presParOf" srcId="{32E687C3-59B5-4C88-AF38-83074D81516C}" destId="{4CB50F5D-F0E1-432A-B0E8-C537DF332D5E}" srcOrd="3" destOrd="0" presId="urn:microsoft.com/office/officeart/2005/8/layout/vList4"/>
    <dgm:cxn modelId="{090B9E4E-4332-46F4-856D-EEA8DBECE64C}" type="presParOf" srcId="{32E687C3-59B5-4C88-AF38-83074D81516C}" destId="{928D8B7C-072B-417B-BA4F-593910712E26}" srcOrd="4" destOrd="0" presId="urn:microsoft.com/office/officeart/2005/8/layout/vList4"/>
    <dgm:cxn modelId="{DF5DAC60-B842-412D-AFAC-F71CCB55832C}" type="presParOf" srcId="{928D8B7C-072B-417B-BA4F-593910712E26}" destId="{49AC2B86-864C-44DB-8C02-DDCF375F4A74}" srcOrd="0" destOrd="0" presId="urn:microsoft.com/office/officeart/2005/8/layout/vList4"/>
    <dgm:cxn modelId="{B6511C22-07F3-4074-A86A-796FF39CD3C1}" type="presParOf" srcId="{928D8B7C-072B-417B-BA4F-593910712E26}" destId="{34C41021-8B3B-4410-A70F-BBECFEDD60C4}" srcOrd="1" destOrd="0" presId="urn:microsoft.com/office/officeart/2005/8/layout/vList4"/>
    <dgm:cxn modelId="{55EE3138-CE51-4FC2-8797-9C813CD947F0}" type="presParOf" srcId="{928D8B7C-072B-417B-BA4F-593910712E26}" destId="{AC047CB8-3FED-4C13-A4DE-B98BF40934BA}" srcOrd="2" destOrd="0" presId="urn:microsoft.com/office/officeart/2005/8/layout/vList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5DFEF87-1F28-43FC-A121-7EAA25A91D8A}" type="doc">
      <dgm:prSet loTypeId="urn:microsoft.com/office/officeart/2005/8/layout/vList2" loCatId="list" qsTypeId="urn:microsoft.com/office/officeart/2005/8/quickstyle/simple2" qsCatId="simple" csTypeId="urn:microsoft.com/office/officeart/2005/8/colors/accent2_2" csCatId="accent2" phldr="1"/>
      <dgm:spPr/>
      <dgm:t>
        <a:bodyPr/>
        <a:lstStyle/>
        <a:p>
          <a:endParaRPr lang="en-US"/>
        </a:p>
      </dgm:t>
    </dgm:pt>
    <dgm:pt modelId="{DEFE66F3-779B-4497-8B9A-FD1B17464841}">
      <dgm:prSet/>
      <dgm:spPr/>
      <dgm:t>
        <a:bodyPr/>
        <a:lstStyle/>
        <a:p>
          <a:r>
            <a:rPr lang="en-US" b="0" i="0"/>
            <a:t>The Colorado River </a:t>
          </a:r>
          <a:r>
            <a:rPr lang="en-US"/>
            <a:t>provides drinking water for major cities like Denver, Phoenix, and Los Angeles. </a:t>
          </a:r>
        </a:p>
      </dgm:t>
    </dgm:pt>
    <dgm:pt modelId="{E75A772E-D648-4134-86CE-D5DB0D40E428}" type="parTrans" cxnId="{40629F16-BE83-4B2A-9BE4-77EFC83AE529}">
      <dgm:prSet/>
      <dgm:spPr/>
      <dgm:t>
        <a:bodyPr/>
        <a:lstStyle/>
        <a:p>
          <a:endParaRPr lang="en-US"/>
        </a:p>
      </dgm:t>
    </dgm:pt>
    <dgm:pt modelId="{C15395BC-1BA7-4473-A481-C8E39BB036B0}" type="sibTrans" cxnId="{40629F16-BE83-4B2A-9BE4-77EFC83AE529}">
      <dgm:prSet/>
      <dgm:spPr/>
      <dgm:t>
        <a:bodyPr/>
        <a:lstStyle/>
        <a:p>
          <a:endParaRPr lang="en-US"/>
        </a:p>
      </dgm:t>
    </dgm:pt>
    <dgm:pt modelId="{4053C217-2D3F-475C-B888-E62BCAE520EC}">
      <dgm:prSet/>
      <dgm:spPr/>
      <dgm:t>
        <a:bodyPr/>
        <a:lstStyle/>
        <a:p>
          <a:r>
            <a:rPr lang="en-US"/>
            <a:t>Grand Junction has always gotten its drinking water from pristine runoff up 11,000 feet on the Grand Mesa.</a:t>
          </a:r>
        </a:p>
      </dgm:t>
    </dgm:pt>
    <dgm:pt modelId="{7C0A2397-4085-40EE-89A7-30EA7BE218C4}" type="parTrans" cxnId="{02F2100D-25D1-411F-A4CB-8C4FE037DA1C}">
      <dgm:prSet/>
      <dgm:spPr/>
      <dgm:t>
        <a:bodyPr/>
        <a:lstStyle/>
        <a:p>
          <a:endParaRPr lang="en-US"/>
        </a:p>
      </dgm:t>
    </dgm:pt>
    <dgm:pt modelId="{8CEE5FAA-53F0-4A9C-A187-7CCA1D942793}" type="sibTrans" cxnId="{02F2100D-25D1-411F-A4CB-8C4FE037DA1C}">
      <dgm:prSet/>
      <dgm:spPr/>
      <dgm:t>
        <a:bodyPr/>
        <a:lstStyle/>
        <a:p>
          <a:endParaRPr lang="en-US"/>
        </a:p>
      </dgm:t>
    </dgm:pt>
    <dgm:pt modelId="{30E212E5-CB70-498A-A137-D3D8E618F6EA}">
      <dgm:prSet/>
      <dgm:spPr/>
      <dgm:t>
        <a:bodyPr/>
        <a:lstStyle/>
        <a:p>
          <a:r>
            <a:rPr lang="en-US"/>
            <a:t>Last year because of extreme drought and increased temperature, Grand Junction had to use the Colorado River for its drinking water for the first time in 65 years. </a:t>
          </a:r>
        </a:p>
      </dgm:t>
    </dgm:pt>
    <dgm:pt modelId="{85A38726-5C37-4483-BCD9-27925D8087AC}" type="parTrans" cxnId="{878483AB-2C6B-41C2-B9DC-145F3284769A}">
      <dgm:prSet/>
      <dgm:spPr/>
      <dgm:t>
        <a:bodyPr/>
        <a:lstStyle/>
        <a:p>
          <a:endParaRPr lang="en-US"/>
        </a:p>
      </dgm:t>
    </dgm:pt>
    <dgm:pt modelId="{6165214D-12EE-4758-B61E-FA38C4177027}" type="sibTrans" cxnId="{878483AB-2C6B-41C2-B9DC-145F3284769A}">
      <dgm:prSet/>
      <dgm:spPr/>
      <dgm:t>
        <a:bodyPr/>
        <a:lstStyle/>
        <a:p>
          <a:endParaRPr lang="en-US"/>
        </a:p>
      </dgm:t>
    </dgm:pt>
    <dgm:pt modelId="{C1EE7B88-E171-4059-9253-996E61B34D96}" type="pres">
      <dgm:prSet presAssocID="{05DFEF87-1F28-43FC-A121-7EAA25A91D8A}" presName="linear" presStyleCnt="0">
        <dgm:presLayoutVars>
          <dgm:animLvl val="lvl"/>
          <dgm:resizeHandles val="exact"/>
        </dgm:presLayoutVars>
      </dgm:prSet>
      <dgm:spPr/>
    </dgm:pt>
    <dgm:pt modelId="{A1C8898B-5771-4D51-B143-BEBE71E0589B}" type="pres">
      <dgm:prSet presAssocID="{DEFE66F3-779B-4497-8B9A-FD1B17464841}" presName="parentText" presStyleLbl="node1" presStyleIdx="0" presStyleCnt="3">
        <dgm:presLayoutVars>
          <dgm:chMax val="0"/>
          <dgm:bulletEnabled val="1"/>
        </dgm:presLayoutVars>
      </dgm:prSet>
      <dgm:spPr/>
    </dgm:pt>
    <dgm:pt modelId="{2027EA78-3B7B-4D27-A9FE-F122237906A9}" type="pres">
      <dgm:prSet presAssocID="{C15395BC-1BA7-4473-A481-C8E39BB036B0}" presName="spacer" presStyleCnt="0"/>
      <dgm:spPr/>
    </dgm:pt>
    <dgm:pt modelId="{CC5B16F1-99EA-4A49-B7CD-DB949BFC1879}" type="pres">
      <dgm:prSet presAssocID="{4053C217-2D3F-475C-B888-E62BCAE520EC}" presName="parentText" presStyleLbl="node1" presStyleIdx="1" presStyleCnt="3">
        <dgm:presLayoutVars>
          <dgm:chMax val="0"/>
          <dgm:bulletEnabled val="1"/>
        </dgm:presLayoutVars>
      </dgm:prSet>
      <dgm:spPr/>
    </dgm:pt>
    <dgm:pt modelId="{B154B8AA-13AD-4584-B7A3-D640141B793D}" type="pres">
      <dgm:prSet presAssocID="{8CEE5FAA-53F0-4A9C-A187-7CCA1D942793}" presName="spacer" presStyleCnt="0"/>
      <dgm:spPr/>
    </dgm:pt>
    <dgm:pt modelId="{46E16AB1-82C7-4B36-9DEC-341F2C6F054D}" type="pres">
      <dgm:prSet presAssocID="{30E212E5-CB70-498A-A137-D3D8E618F6EA}" presName="parentText" presStyleLbl="node1" presStyleIdx="2" presStyleCnt="3">
        <dgm:presLayoutVars>
          <dgm:chMax val="0"/>
          <dgm:bulletEnabled val="1"/>
        </dgm:presLayoutVars>
      </dgm:prSet>
      <dgm:spPr/>
    </dgm:pt>
  </dgm:ptLst>
  <dgm:cxnLst>
    <dgm:cxn modelId="{02F2100D-25D1-411F-A4CB-8C4FE037DA1C}" srcId="{05DFEF87-1F28-43FC-A121-7EAA25A91D8A}" destId="{4053C217-2D3F-475C-B888-E62BCAE520EC}" srcOrd="1" destOrd="0" parTransId="{7C0A2397-4085-40EE-89A7-30EA7BE218C4}" sibTransId="{8CEE5FAA-53F0-4A9C-A187-7CCA1D942793}"/>
    <dgm:cxn modelId="{0455A713-BADD-4AB5-AD85-8545335282D6}" type="presOf" srcId="{DEFE66F3-779B-4497-8B9A-FD1B17464841}" destId="{A1C8898B-5771-4D51-B143-BEBE71E0589B}" srcOrd="0" destOrd="0" presId="urn:microsoft.com/office/officeart/2005/8/layout/vList2"/>
    <dgm:cxn modelId="{40629F16-BE83-4B2A-9BE4-77EFC83AE529}" srcId="{05DFEF87-1F28-43FC-A121-7EAA25A91D8A}" destId="{DEFE66F3-779B-4497-8B9A-FD1B17464841}" srcOrd="0" destOrd="0" parTransId="{E75A772E-D648-4134-86CE-D5DB0D40E428}" sibTransId="{C15395BC-1BA7-4473-A481-C8E39BB036B0}"/>
    <dgm:cxn modelId="{45756AA2-0070-4353-AB7B-BBC8F24248B6}" type="presOf" srcId="{4053C217-2D3F-475C-B888-E62BCAE520EC}" destId="{CC5B16F1-99EA-4A49-B7CD-DB949BFC1879}" srcOrd="0" destOrd="0" presId="urn:microsoft.com/office/officeart/2005/8/layout/vList2"/>
    <dgm:cxn modelId="{7F542DAB-808D-4E9D-A47C-7434C2A5B9D3}" type="presOf" srcId="{05DFEF87-1F28-43FC-A121-7EAA25A91D8A}" destId="{C1EE7B88-E171-4059-9253-996E61B34D96}" srcOrd="0" destOrd="0" presId="urn:microsoft.com/office/officeart/2005/8/layout/vList2"/>
    <dgm:cxn modelId="{878483AB-2C6B-41C2-B9DC-145F3284769A}" srcId="{05DFEF87-1F28-43FC-A121-7EAA25A91D8A}" destId="{30E212E5-CB70-498A-A137-D3D8E618F6EA}" srcOrd="2" destOrd="0" parTransId="{85A38726-5C37-4483-BCD9-27925D8087AC}" sibTransId="{6165214D-12EE-4758-B61E-FA38C4177027}"/>
    <dgm:cxn modelId="{532CF7C7-1696-4F2A-80B1-1E9F535FA70B}" type="presOf" srcId="{30E212E5-CB70-498A-A137-D3D8E618F6EA}" destId="{46E16AB1-82C7-4B36-9DEC-341F2C6F054D}" srcOrd="0" destOrd="0" presId="urn:microsoft.com/office/officeart/2005/8/layout/vList2"/>
    <dgm:cxn modelId="{442483B8-A1C8-4253-A394-DE574F282594}" type="presParOf" srcId="{C1EE7B88-E171-4059-9253-996E61B34D96}" destId="{A1C8898B-5771-4D51-B143-BEBE71E0589B}" srcOrd="0" destOrd="0" presId="urn:microsoft.com/office/officeart/2005/8/layout/vList2"/>
    <dgm:cxn modelId="{C27F523C-E491-4163-BB5F-05387BAB06AF}" type="presParOf" srcId="{C1EE7B88-E171-4059-9253-996E61B34D96}" destId="{2027EA78-3B7B-4D27-A9FE-F122237906A9}" srcOrd="1" destOrd="0" presId="urn:microsoft.com/office/officeart/2005/8/layout/vList2"/>
    <dgm:cxn modelId="{9E679F9B-094C-4848-AA70-AE58298DDB70}" type="presParOf" srcId="{C1EE7B88-E171-4059-9253-996E61B34D96}" destId="{CC5B16F1-99EA-4A49-B7CD-DB949BFC1879}" srcOrd="2" destOrd="0" presId="urn:microsoft.com/office/officeart/2005/8/layout/vList2"/>
    <dgm:cxn modelId="{B462C7F2-12B6-42A5-ADB4-76A6F059C85A}" type="presParOf" srcId="{C1EE7B88-E171-4059-9253-996E61B34D96}" destId="{B154B8AA-13AD-4584-B7A3-D640141B793D}" srcOrd="3" destOrd="0" presId="urn:microsoft.com/office/officeart/2005/8/layout/vList2"/>
    <dgm:cxn modelId="{B9280CAC-2D2B-4D4C-BF22-E5A5B7164A88}" type="presParOf" srcId="{C1EE7B88-E171-4059-9253-996E61B34D96}" destId="{46E16AB1-82C7-4B36-9DEC-341F2C6F054D}"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922DABD-44B9-4730-9884-8D4C74F69E16}" type="doc">
      <dgm:prSet loTypeId="urn:microsoft.com/office/officeart/2005/8/layout/vList4" loCatId="list" qsTypeId="urn:microsoft.com/office/officeart/2005/8/quickstyle/simple1" qsCatId="simple" csTypeId="urn:microsoft.com/office/officeart/2005/8/colors/accent1_2" csCatId="accent1" phldr="1"/>
      <dgm:spPr/>
      <dgm:t>
        <a:bodyPr/>
        <a:lstStyle/>
        <a:p>
          <a:endParaRPr lang="en-US"/>
        </a:p>
      </dgm:t>
    </dgm:pt>
    <dgm:pt modelId="{BBE11225-6CFF-4731-A56E-2D417008A70E}">
      <dgm:prSet phldrT="[Text]" custT="1"/>
      <dgm:spPr/>
      <dgm:t>
        <a:bodyPr/>
        <a:lstStyle/>
        <a:p>
          <a:r>
            <a:rPr lang="en-US" sz="1600"/>
            <a:t>If you see a water leak, tell your parents so they can fix it. If your toilet or faucet has a leak, it could waste 200 gallons of water.</a:t>
          </a:r>
        </a:p>
      </dgm:t>
    </dgm:pt>
    <dgm:pt modelId="{F508A780-8E1C-41DB-8C40-6A279D10F8AE}" type="parTrans" cxnId="{C447AC6D-6FCA-493C-ACA1-72DEBF5F6EE5}">
      <dgm:prSet/>
      <dgm:spPr/>
      <dgm:t>
        <a:bodyPr/>
        <a:lstStyle/>
        <a:p>
          <a:endParaRPr lang="en-US"/>
        </a:p>
      </dgm:t>
    </dgm:pt>
    <dgm:pt modelId="{599C4E11-7D08-4CE5-8463-A137546FBA03}" type="sibTrans" cxnId="{C447AC6D-6FCA-493C-ACA1-72DEBF5F6EE5}">
      <dgm:prSet/>
      <dgm:spPr/>
      <dgm:t>
        <a:bodyPr/>
        <a:lstStyle/>
        <a:p>
          <a:endParaRPr lang="en-US"/>
        </a:p>
      </dgm:t>
    </dgm:pt>
    <dgm:pt modelId="{45F54EDD-D1F7-4798-8F84-CC59BCA6E0D2}">
      <dgm:prSet custT="1"/>
      <dgm:spPr/>
      <dgm:t>
        <a:bodyPr/>
        <a:lstStyle/>
        <a:p>
          <a:r>
            <a:rPr lang="en-US" sz="1600"/>
            <a:t>Take a shower instead of a bath. A shower uses 10-25 gallons, while taking a bath uses 70 gallons.</a:t>
          </a:r>
        </a:p>
      </dgm:t>
    </dgm:pt>
    <dgm:pt modelId="{2333E3B3-16D0-4801-A183-7FC58BF696DD}" type="parTrans" cxnId="{962FD324-4AC7-44D6-B6EA-3CBF6230545B}">
      <dgm:prSet/>
      <dgm:spPr/>
      <dgm:t>
        <a:bodyPr/>
        <a:lstStyle/>
        <a:p>
          <a:endParaRPr lang="en-US"/>
        </a:p>
      </dgm:t>
    </dgm:pt>
    <dgm:pt modelId="{882D460A-3820-4356-A93B-386242012AFF}" type="sibTrans" cxnId="{962FD324-4AC7-44D6-B6EA-3CBF6230545B}">
      <dgm:prSet/>
      <dgm:spPr/>
      <dgm:t>
        <a:bodyPr/>
        <a:lstStyle/>
        <a:p>
          <a:endParaRPr lang="en-US"/>
        </a:p>
      </dgm:t>
    </dgm:pt>
    <dgm:pt modelId="{D0549F9D-2162-458F-A240-E215824E939D}">
      <dgm:prSet phldrT="[Text]" custT="1"/>
      <dgm:spPr/>
      <dgm:t>
        <a:bodyPr/>
        <a:lstStyle/>
        <a:p>
          <a:r>
            <a:rPr lang="en-US" sz="1600"/>
            <a:t>Turn off the tap when you brush your teeth in the morning and before bedtime. This could save 4 to 8 gallons of water a day.</a:t>
          </a:r>
        </a:p>
      </dgm:t>
    </dgm:pt>
    <dgm:pt modelId="{E97BFE02-1B80-4CCE-8004-F28C5EE4DE36}" type="sibTrans" cxnId="{D8BC53BD-06BC-411B-996E-53B0D5ABAF8E}">
      <dgm:prSet/>
      <dgm:spPr/>
      <dgm:t>
        <a:bodyPr/>
        <a:lstStyle/>
        <a:p>
          <a:endParaRPr lang="en-US"/>
        </a:p>
      </dgm:t>
    </dgm:pt>
    <dgm:pt modelId="{34C6C2A6-7EFF-4047-96CB-B62C2D9C9988}" type="parTrans" cxnId="{D8BC53BD-06BC-411B-996E-53B0D5ABAF8E}">
      <dgm:prSet/>
      <dgm:spPr/>
      <dgm:t>
        <a:bodyPr/>
        <a:lstStyle/>
        <a:p>
          <a:endParaRPr lang="en-US"/>
        </a:p>
      </dgm:t>
    </dgm:pt>
    <dgm:pt modelId="{D6BCD6DB-D1DF-4C99-8368-96456CD9EB69}" type="pres">
      <dgm:prSet presAssocID="{E922DABD-44B9-4730-9884-8D4C74F69E16}" presName="linear" presStyleCnt="0">
        <dgm:presLayoutVars>
          <dgm:dir/>
          <dgm:resizeHandles val="exact"/>
        </dgm:presLayoutVars>
      </dgm:prSet>
      <dgm:spPr/>
    </dgm:pt>
    <dgm:pt modelId="{FBAA954C-0F88-4E36-B6CA-08DD4705A667}" type="pres">
      <dgm:prSet presAssocID="{D0549F9D-2162-458F-A240-E215824E939D}" presName="comp" presStyleCnt="0"/>
      <dgm:spPr/>
    </dgm:pt>
    <dgm:pt modelId="{36157C3A-9A93-44D7-93DD-68F16A5F6ECD}" type="pres">
      <dgm:prSet presAssocID="{D0549F9D-2162-458F-A240-E215824E939D}" presName="box" presStyleLbl="node1" presStyleIdx="0" presStyleCnt="3" custScaleY="97248" custLinFactNeighborX="318" custLinFactNeighborY="1707"/>
      <dgm:spPr/>
    </dgm:pt>
    <dgm:pt modelId="{76CFD36F-F4F9-40EF-9A67-F7B064E2011F}" type="pres">
      <dgm:prSet presAssocID="{D0549F9D-2162-458F-A240-E215824E939D}" presName="img" presStyleLbl="fgImgPlace1" presStyleIdx="0" presStyleCnt="3" custScaleX="87684"/>
      <dgm:spPr>
        <a:blipFill dpi="0"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l="-7724" t="-351" r="-7724" b="-351"/>
          </a:stretch>
        </a:blipFill>
      </dgm:spPr>
    </dgm:pt>
    <dgm:pt modelId="{F672ACC8-91D6-408D-9142-F76D00C01B98}" type="pres">
      <dgm:prSet presAssocID="{D0549F9D-2162-458F-A240-E215824E939D}" presName="text" presStyleLbl="node1" presStyleIdx="0" presStyleCnt="3">
        <dgm:presLayoutVars>
          <dgm:bulletEnabled val="1"/>
        </dgm:presLayoutVars>
      </dgm:prSet>
      <dgm:spPr/>
    </dgm:pt>
    <dgm:pt modelId="{7B7C391D-98AD-4D94-8789-EB0DB91472EA}" type="pres">
      <dgm:prSet presAssocID="{E97BFE02-1B80-4CCE-8004-F28C5EE4DE36}" presName="spacer" presStyleCnt="0"/>
      <dgm:spPr/>
    </dgm:pt>
    <dgm:pt modelId="{7595406B-96B2-4E93-A71E-61C4A609ABC7}" type="pres">
      <dgm:prSet presAssocID="{BBE11225-6CFF-4731-A56E-2D417008A70E}" presName="comp" presStyleCnt="0"/>
      <dgm:spPr/>
    </dgm:pt>
    <dgm:pt modelId="{238053B0-A9B9-4C32-B53E-1D3669874709}" type="pres">
      <dgm:prSet presAssocID="{BBE11225-6CFF-4731-A56E-2D417008A70E}" presName="box" presStyleLbl="node1" presStyleIdx="1" presStyleCnt="3" custScaleY="110406"/>
      <dgm:spPr/>
    </dgm:pt>
    <dgm:pt modelId="{E1789CB3-23E9-4F4A-8828-3364B12B0A11}" type="pres">
      <dgm:prSet presAssocID="{BBE11225-6CFF-4731-A56E-2D417008A70E}" presName="img" presStyleLbl="fgImgPlace1" presStyleIdx="1" presStyleCnt="3"/>
      <dgm:spPr>
        <a:blipFill dpi="0" rotWithShape="1">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l="10888" t="-10422" r="10888" b="-10422"/>
          </a:stretch>
        </a:blipFill>
      </dgm:spPr>
    </dgm:pt>
    <dgm:pt modelId="{5424A93C-A014-4E69-B417-072E3C75F65E}" type="pres">
      <dgm:prSet presAssocID="{BBE11225-6CFF-4731-A56E-2D417008A70E}" presName="text" presStyleLbl="node1" presStyleIdx="1" presStyleCnt="3">
        <dgm:presLayoutVars>
          <dgm:bulletEnabled val="1"/>
        </dgm:presLayoutVars>
      </dgm:prSet>
      <dgm:spPr/>
    </dgm:pt>
    <dgm:pt modelId="{C7B611FE-B379-4857-A8A9-6BC342DDEA67}" type="pres">
      <dgm:prSet presAssocID="{599C4E11-7D08-4CE5-8463-A137546FBA03}" presName="spacer" presStyleCnt="0"/>
      <dgm:spPr/>
    </dgm:pt>
    <dgm:pt modelId="{C99CF89B-4B46-49D4-954B-3CA47A71E789}" type="pres">
      <dgm:prSet presAssocID="{45F54EDD-D1F7-4798-8F84-CC59BCA6E0D2}" presName="comp" presStyleCnt="0"/>
      <dgm:spPr/>
    </dgm:pt>
    <dgm:pt modelId="{2B5B2F11-F4B3-4B67-A481-FF18B22E83EF}" type="pres">
      <dgm:prSet presAssocID="{45F54EDD-D1F7-4798-8F84-CC59BCA6E0D2}" presName="box" presStyleLbl="node1" presStyleIdx="2" presStyleCnt="3"/>
      <dgm:spPr/>
    </dgm:pt>
    <dgm:pt modelId="{55553927-6571-4898-9964-5D86DE7E60BC}" type="pres">
      <dgm:prSet presAssocID="{45F54EDD-D1F7-4798-8F84-CC59BCA6E0D2}" presName="img" presStyleLbl="fgImgPlace1" presStyleIdx="2" presStyleCnt="3"/>
      <dgm:spPr>
        <a:blipFill dpi="0" rotWithShape="1">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l="24692" t="-351" r="24692" b="-351"/>
          </a:stretch>
        </a:blipFill>
      </dgm:spPr>
    </dgm:pt>
    <dgm:pt modelId="{8F1E664F-CEBA-4C95-98D2-A24EDF67F0EC}" type="pres">
      <dgm:prSet presAssocID="{45F54EDD-D1F7-4798-8F84-CC59BCA6E0D2}" presName="text" presStyleLbl="node1" presStyleIdx="2" presStyleCnt="3">
        <dgm:presLayoutVars>
          <dgm:bulletEnabled val="1"/>
        </dgm:presLayoutVars>
      </dgm:prSet>
      <dgm:spPr/>
    </dgm:pt>
  </dgm:ptLst>
  <dgm:cxnLst>
    <dgm:cxn modelId="{B8613A1F-801E-4461-AC15-911C1C3BDE69}" type="presOf" srcId="{D0549F9D-2162-458F-A240-E215824E939D}" destId="{36157C3A-9A93-44D7-93DD-68F16A5F6ECD}" srcOrd="0" destOrd="0" presId="urn:microsoft.com/office/officeart/2005/8/layout/vList4"/>
    <dgm:cxn modelId="{FFD4D224-F096-4ED7-A9C3-861745B77878}" type="presOf" srcId="{D0549F9D-2162-458F-A240-E215824E939D}" destId="{F672ACC8-91D6-408D-9142-F76D00C01B98}" srcOrd="1" destOrd="0" presId="urn:microsoft.com/office/officeart/2005/8/layout/vList4"/>
    <dgm:cxn modelId="{962FD324-4AC7-44D6-B6EA-3CBF6230545B}" srcId="{E922DABD-44B9-4730-9884-8D4C74F69E16}" destId="{45F54EDD-D1F7-4798-8F84-CC59BCA6E0D2}" srcOrd="2" destOrd="0" parTransId="{2333E3B3-16D0-4801-A183-7FC58BF696DD}" sibTransId="{882D460A-3820-4356-A93B-386242012AFF}"/>
    <dgm:cxn modelId="{CF680B2F-5935-4808-BE25-76107F3BE711}" type="presOf" srcId="{E922DABD-44B9-4730-9884-8D4C74F69E16}" destId="{D6BCD6DB-D1DF-4C99-8368-96456CD9EB69}" srcOrd="0" destOrd="0" presId="urn:microsoft.com/office/officeart/2005/8/layout/vList4"/>
    <dgm:cxn modelId="{C447AC6D-6FCA-493C-ACA1-72DEBF5F6EE5}" srcId="{E922DABD-44B9-4730-9884-8D4C74F69E16}" destId="{BBE11225-6CFF-4731-A56E-2D417008A70E}" srcOrd="1" destOrd="0" parTransId="{F508A780-8E1C-41DB-8C40-6A279D10F8AE}" sibTransId="{599C4E11-7D08-4CE5-8463-A137546FBA03}"/>
    <dgm:cxn modelId="{ECC0ED4D-98CA-4150-B82B-C9D09BF5C84C}" type="presOf" srcId="{45F54EDD-D1F7-4798-8F84-CC59BCA6E0D2}" destId="{2B5B2F11-F4B3-4B67-A481-FF18B22E83EF}" srcOrd="0" destOrd="0" presId="urn:microsoft.com/office/officeart/2005/8/layout/vList4"/>
    <dgm:cxn modelId="{4BA05957-1A3E-48C0-940A-ADE7CDC4CED7}" type="presOf" srcId="{45F54EDD-D1F7-4798-8F84-CC59BCA6E0D2}" destId="{8F1E664F-CEBA-4C95-98D2-A24EDF67F0EC}" srcOrd="1" destOrd="0" presId="urn:microsoft.com/office/officeart/2005/8/layout/vList4"/>
    <dgm:cxn modelId="{89ADFD95-3904-4C21-8DAC-CDB9D39611EA}" type="presOf" srcId="{BBE11225-6CFF-4731-A56E-2D417008A70E}" destId="{238053B0-A9B9-4C32-B53E-1D3669874709}" srcOrd="0" destOrd="0" presId="urn:microsoft.com/office/officeart/2005/8/layout/vList4"/>
    <dgm:cxn modelId="{D8BC53BD-06BC-411B-996E-53B0D5ABAF8E}" srcId="{E922DABD-44B9-4730-9884-8D4C74F69E16}" destId="{D0549F9D-2162-458F-A240-E215824E939D}" srcOrd="0" destOrd="0" parTransId="{34C6C2A6-7EFF-4047-96CB-B62C2D9C9988}" sibTransId="{E97BFE02-1B80-4CCE-8004-F28C5EE4DE36}"/>
    <dgm:cxn modelId="{31E3A6E6-B7B1-49CB-8272-5486D8C5BDFD}" type="presOf" srcId="{BBE11225-6CFF-4731-A56E-2D417008A70E}" destId="{5424A93C-A014-4E69-B417-072E3C75F65E}" srcOrd="1" destOrd="0" presId="urn:microsoft.com/office/officeart/2005/8/layout/vList4"/>
    <dgm:cxn modelId="{A0FD9A7F-0AA3-49E7-B66D-91868D29B5C5}" type="presParOf" srcId="{D6BCD6DB-D1DF-4C99-8368-96456CD9EB69}" destId="{FBAA954C-0F88-4E36-B6CA-08DD4705A667}" srcOrd="0" destOrd="0" presId="urn:microsoft.com/office/officeart/2005/8/layout/vList4"/>
    <dgm:cxn modelId="{39F5B090-F798-400E-AA7A-8CC99333A11C}" type="presParOf" srcId="{FBAA954C-0F88-4E36-B6CA-08DD4705A667}" destId="{36157C3A-9A93-44D7-93DD-68F16A5F6ECD}" srcOrd="0" destOrd="0" presId="urn:microsoft.com/office/officeart/2005/8/layout/vList4"/>
    <dgm:cxn modelId="{5A781B51-26B9-4BFC-BB29-011C498FCF31}" type="presParOf" srcId="{FBAA954C-0F88-4E36-B6CA-08DD4705A667}" destId="{76CFD36F-F4F9-40EF-9A67-F7B064E2011F}" srcOrd="1" destOrd="0" presId="urn:microsoft.com/office/officeart/2005/8/layout/vList4"/>
    <dgm:cxn modelId="{5F27E72F-6202-4351-82EE-63156EB3C798}" type="presParOf" srcId="{FBAA954C-0F88-4E36-B6CA-08DD4705A667}" destId="{F672ACC8-91D6-408D-9142-F76D00C01B98}" srcOrd="2" destOrd="0" presId="urn:microsoft.com/office/officeart/2005/8/layout/vList4"/>
    <dgm:cxn modelId="{7E2615CA-2559-414C-A61B-296248560012}" type="presParOf" srcId="{D6BCD6DB-D1DF-4C99-8368-96456CD9EB69}" destId="{7B7C391D-98AD-4D94-8789-EB0DB91472EA}" srcOrd="1" destOrd="0" presId="urn:microsoft.com/office/officeart/2005/8/layout/vList4"/>
    <dgm:cxn modelId="{5B12FD33-474F-4417-9FEA-019CCBA84602}" type="presParOf" srcId="{D6BCD6DB-D1DF-4C99-8368-96456CD9EB69}" destId="{7595406B-96B2-4E93-A71E-61C4A609ABC7}" srcOrd="2" destOrd="0" presId="urn:microsoft.com/office/officeart/2005/8/layout/vList4"/>
    <dgm:cxn modelId="{20A0924A-A5FD-4659-97D6-98BE0CF88DEF}" type="presParOf" srcId="{7595406B-96B2-4E93-A71E-61C4A609ABC7}" destId="{238053B0-A9B9-4C32-B53E-1D3669874709}" srcOrd="0" destOrd="0" presId="urn:microsoft.com/office/officeart/2005/8/layout/vList4"/>
    <dgm:cxn modelId="{B5C66CF2-4229-480B-9EE1-1C2CBCA7EA0B}" type="presParOf" srcId="{7595406B-96B2-4E93-A71E-61C4A609ABC7}" destId="{E1789CB3-23E9-4F4A-8828-3364B12B0A11}" srcOrd="1" destOrd="0" presId="urn:microsoft.com/office/officeart/2005/8/layout/vList4"/>
    <dgm:cxn modelId="{2E79E50C-4A5D-45CB-98B6-04343B4238F2}" type="presParOf" srcId="{7595406B-96B2-4E93-A71E-61C4A609ABC7}" destId="{5424A93C-A014-4E69-B417-072E3C75F65E}" srcOrd="2" destOrd="0" presId="urn:microsoft.com/office/officeart/2005/8/layout/vList4"/>
    <dgm:cxn modelId="{CB78596B-C241-4377-AF44-D9730A25EA10}" type="presParOf" srcId="{D6BCD6DB-D1DF-4C99-8368-96456CD9EB69}" destId="{C7B611FE-B379-4857-A8A9-6BC342DDEA67}" srcOrd="3" destOrd="0" presId="urn:microsoft.com/office/officeart/2005/8/layout/vList4"/>
    <dgm:cxn modelId="{2E7BE51E-794F-4508-85BF-74B092318A5D}" type="presParOf" srcId="{D6BCD6DB-D1DF-4C99-8368-96456CD9EB69}" destId="{C99CF89B-4B46-49D4-954B-3CA47A71E789}" srcOrd="4" destOrd="0" presId="urn:microsoft.com/office/officeart/2005/8/layout/vList4"/>
    <dgm:cxn modelId="{33932E92-3CC1-4181-9BFA-8E202AE1979A}" type="presParOf" srcId="{C99CF89B-4B46-49D4-954B-3CA47A71E789}" destId="{2B5B2F11-F4B3-4B67-A481-FF18B22E83EF}" srcOrd="0" destOrd="0" presId="urn:microsoft.com/office/officeart/2005/8/layout/vList4"/>
    <dgm:cxn modelId="{33FA6F8C-45FA-4109-A557-B2B5B10B1B93}" type="presParOf" srcId="{C99CF89B-4B46-49D4-954B-3CA47A71E789}" destId="{55553927-6571-4898-9964-5D86DE7E60BC}" srcOrd="1" destOrd="0" presId="urn:microsoft.com/office/officeart/2005/8/layout/vList4"/>
    <dgm:cxn modelId="{B4CB90F5-55EB-4F20-BD3B-CB22E9147D04}" type="presParOf" srcId="{C99CF89B-4B46-49D4-954B-3CA47A71E789}" destId="{8F1E664F-CEBA-4C95-98D2-A24EDF67F0EC}" srcOrd="2" destOrd="0" presId="urn:microsoft.com/office/officeart/2005/8/layout/vList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50051DB-3DD5-4064-88DB-A83D27162D85}">
      <dsp:nvSpPr>
        <dsp:cNvPr id="0" name=""/>
        <dsp:cNvSpPr/>
      </dsp:nvSpPr>
      <dsp:spPr>
        <a:xfrm>
          <a:off x="0" y="0"/>
          <a:ext cx="6206835" cy="1166090"/>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a:t> Drought can affect the amount of water wildlife have available and this can lead to a loss of places where animals can live and where they eat</a:t>
          </a:r>
        </a:p>
      </dsp:txBody>
      <dsp:txXfrm>
        <a:off x="1357976" y="0"/>
        <a:ext cx="4848858" cy="1166090"/>
      </dsp:txXfrm>
    </dsp:sp>
    <dsp:sp modelId="{C6130E0B-1D9E-45E4-92DD-65BE3DFC6C79}">
      <dsp:nvSpPr>
        <dsp:cNvPr id="0" name=""/>
        <dsp:cNvSpPr/>
      </dsp:nvSpPr>
      <dsp:spPr>
        <a:xfrm>
          <a:off x="116609" y="116609"/>
          <a:ext cx="1241367" cy="932872"/>
        </a:xfrm>
        <a:prstGeom prst="roundRect">
          <a:avLst>
            <a:gd name="adj" fmla="val 10000"/>
          </a:avLst>
        </a:prstGeom>
        <a:blipFill dpi="0"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l="5958" t="-6667" r="5958" b="-6667"/>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FE2C75B-E5CC-40F8-A4AC-5FD1E98E1471}">
      <dsp:nvSpPr>
        <dsp:cNvPr id="0" name=""/>
        <dsp:cNvSpPr/>
      </dsp:nvSpPr>
      <dsp:spPr>
        <a:xfrm>
          <a:off x="0" y="1282700"/>
          <a:ext cx="6206835" cy="1166090"/>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en-US" sz="1800" kern="1200"/>
            <a:t>Warming </a:t>
          </a:r>
          <a:r>
            <a:rPr lang="en-US" sz="1800" kern="1200">
              <a:latin typeface="Garamond" panose="020F0302020204030204"/>
            </a:rPr>
            <a:t>climate can</a:t>
          </a:r>
          <a:r>
            <a:rPr lang="en-US" sz="1800" kern="1200"/>
            <a:t> create a mismatch between when more water is available and when fish need extra water</a:t>
          </a:r>
        </a:p>
      </dsp:txBody>
      <dsp:txXfrm>
        <a:off x="1357976" y="1282700"/>
        <a:ext cx="4848858" cy="1166090"/>
      </dsp:txXfrm>
    </dsp:sp>
    <dsp:sp modelId="{347A2266-28F3-4433-A0A7-862790399512}">
      <dsp:nvSpPr>
        <dsp:cNvPr id="0" name=""/>
        <dsp:cNvSpPr/>
      </dsp:nvSpPr>
      <dsp:spPr>
        <a:xfrm>
          <a:off x="116609" y="1399309"/>
          <a:ext cx="1241367" cy="932872"/>
        </a:xfrm>
        <a:prstGeom prst="roundRect">
          <a:avLst>
            <a:gd name="adj" fmla="val 10000"/>
          </a:avLst>
        </a:prstGeom>
        <a:blipFill dpi="0" rotWithShape="1">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l="5958" t="-51960" r="5958" b="-51960"/>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9AC2B86-864C-44DB-8C02-DDCF375F4A74}">
      <dsp:nvSpPr>
        <dsp:cNvPr id="0" name=""/>
        <dsp:cNvSpPr/>
      </dsp:nvSpPr>
      <dsp:spPr>
        <a:xfrm>
          <a:off x="0" y="2565400"/>
          <a:ext cx="6206835" cy="1166090"/>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t>Drier conditions can cause higher water temperatures which is bad for animals that live in and around the Colorado River </a:t>
          </a:r>
        </a:p>
      </dsp:txBody>
      <dsp:txXfrm>
        <a:off x="1357976" y="2565400"/>
        <a:ext cx="4848858" cy="1166090"/>
      </dsp:txXfrm>
    </dsp:sp>
    <dsp:sp modelId="{34C41021-8B3B-4410-A70F-BBECFEDD60C4}">
      <dsp:nvSpPr>
        <dsp:cNvPr id="0" name=""/>
        <dsp:cNvSpPr/>
      </dsp:nvSpPr>
      <dsp:spPr>
        <a:xfrm>
          <a:off x="116609" y="2682009"/>
          <a:ext cx="1241367" cy="932872"/>
        </a:xfrm>
        <a:prstGeom prst="roundRect">
          <a:avLst>
            <a:gd name="adj" fmla="val 10000"/>
          </a:avLst>
        </a:prstGeom>
        <a:blipFill dpi="0" rotWithShape="1">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l="9787" t="5817" r="9787" b="5817"/>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1C8898B-5771-4D51-B143-BEBE71E0589B}">
      <dsp:nvSpPr>
        <dsp:cNvPr id="0" name=""/>
        <dsp:cNvSpPr/>
      </dsp:nvSpPr>
      <dsp:spPr>
        <a:xfrm>
          <a:off x="0" y="69373"/>
          <a:ext cx="5977938" cy="102960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0" i="0" kern="1200"/>
            <a:t>The Colorado River </a:t>
          </a:r>
          <a:r>
            <a:rPr lang="en-US" sz="2000" kern="1200"/>
            <a:t>provides drinking water for major cities like Denver, Phoenix, and Los Angeles. </a:t>
          </a:r>
        </a:p>
      </dsp:txBody>
      <dsp:txXfrm>
        <a:off x="50261" y="119634"/>
        <a:ext cx="5877416" cy="929078"/>
      </dsp:txXfrm>
    </dsp:sp>
    <dsp:sp modelId="{CC5B16F1-99EA-4A49-B7CD-DB949BFC1879}">
      <dsp:nvSpPr>
        <dsp:cNvPr id="0" name=""/>
        <dsp:cNvSpPr/>
      </dsp:nvSpPr>
      <dsp:spPr>
        <a:xfrm>
          <a:off x="0" y="1156573"/>
          <a:ext cx="5977938" cy="102960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t>Grand Junction has always gotten its drinking water from pristine runoff up 11,000 feet on the Grand Mesa.</a:t>
          </a:r>
        </a:p>
      </dsp:txBody>
      <dsp:txXfrm>
        <a:off x="50261" y="1206834"/>
        <a:ext cx="5877416" cy="929078"/>
      </dsp:txXfrm>
    </dsp:sp>
    <dsp:sp modelId="{46E16AB1-82C7-4B36-9DEC-341F2C6F054D}">
      <dsp:nvSpPr>
        <dsp:cNvPr id="0" name=""/>
        <dsp:cNvSpPr/>
      </dsp:nvSpPr>
      <dsp:spPr>
        <a:xfrm>
          <a:off x="0" y="2243773"/>
          <a:ext cx="5977938" cy="102960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t>Last year because of extreme drought and increased temperature, Grand Junction had to use the Colorado River for its drinking water for the first time in 65 years. </a:t>
          </a:r>
        </a:p>
      </dsp:txBody>
      <dsp:txXfrm>
        <a:off x="50261" y="2294034"/>
        <a:ext cx="5877416" cy="92907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6157C3A-9A93-44D7-93DD-68F16A5F6ECD}">
      <dsp:nvSpPr>
        <dsp:cNvPr id="0" name=""/>
        <dsp:cNvSpPr/>
      </dsp:nvSpPr>
      <dsp:spPr>
        <a:xfrm>
          <a:off x="0" y="19374"/>
          <a:ext cx="9936222" cy="1103781"/>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a:t>Turn off the tap when you brush your teeth in the morning and before bedtime. This could save 4 to 8 gallons of water a day.</a:t>
          </a:r>
        </a:p>
      </dsp:txBody>
      <dsp:txXfrm>
        <a:off x="2100746" y="19374"/>
        <a:ext cx="7835476" cy="1103781"/>
      </dsp:txXfrm>
    </dsp:sp>
    <dsp:sp modelId="{76CFD36F-F4F9-40EF-9A67-F7B064E2011F}">
      <dsp:nvSpPr>
        <dsp:cNvPr id="0" name=""/>
        <dsp:cNvSpPr/>
      </dsp:nvSpPr>
      <dsp:spPr>
        <a:xfrm>
          <a:off x="235876" y="97883"/>
          <a:ext cx="1742495" cy="908013"/>
        </a:xfrm>
        <a:prstGeom prst="roundRect">
          <a:avLst>
            <a:gd name="adj" fmla="val 10000"/>
          </a:avLst>
        </a:prstGeom>
        <a:blipFill dpi="0"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l="-7724" t="-351" r="-7724" b="-351"/>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38053B0-A9B9-4C32-B53E-1D3669874709}">
      <dsp:nvSpPr>
        <dsp:cNvPr id="0" name=""/>
        <dsp:cNvSpPr/>
      </dsp:nvSpPr>
      <dsp:spPr>
        <a:xfrm>
          <a:off x="0" y="1217283"/>
          <a:ext cx="9936222" cy="1253126"/>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a:t>If you see a water leak, tell your parents so they can fix it. If your toilet or faucet has a leak, it could waste 200 gallons of water.</a:t>
          </a:r>
        </a:p>
      </dsp:txBody>
      <dsp:txXfrm>
        <a:off x="2100746" y="1217283"/>
        <a:ext cx="7835476" cy="1253126"/>
      </dsp:txXfrm>
    </dsp:sp>
    <dsp:sp modelId="{E1789CB3-23E9-4F4A-8828-3364B12B0A11}">
      <dsp:nvSpPr>
        <dsp:cNvPr id="0" name=""/>
        <dsp:cNvSpPr/>
      </dsp:nvSpPr>
      <dsp:spPr>
        <a:xfrm>
          <a:off x="113501" y="1389839"/>
          <a:ext cx="1987244" cy="908013"/>
        </a:xfrm>
        <a:prstGeom prst="roundRect">
          <a:avLst>
            <a:gd name="adj" fmla="val 10000"/>
          </a:avLst>
        </a:prstGeom>
        <a:blipFill dpi="0" rotWithShape="1">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l="10888" t="-10422" r="10888" b="-10422"/>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B5B2F11-F4B3-4B67-A481-FF18B22E83EF}">
      <dsp:nvSpPr>
        <dsp:cNvPr id="0" name=""/>
        <dsp:cNvSpPr/>
      </dsp:nvSpPr>
      <dsp:spPr>
        <a:xfrm>
          <a:off x="0" y="2583911"/>
          <a:ext cx="9936222" cy="1135017"/>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a:t>Take a shower instead of a bath. A shower uses 10-25 gallons, while taking a bath uses 70 gallons.</a:t>
          </a:r>
        </a:p>
      </dsp:txBody>
      <dsp:txXfrm>
        <a:off x="2100746" y="2583911"/>
        <a:ext cx="7835476" cy="1135017"/>
      </dsp:txXfrm>
    </dsp:sp>
    <dsp:sp modelId="{55553927-6571-4898-9964-5D86DE7E60BC}">
      <dsp:nvSpPr>
        <dsp:cNvPr id="0" name=""/>
        <dsp:cNvSpPr/>
      </dsp:nvSpPr>
      <dsp:spPr>
        <a:xfrm>
          <a:off x="113501" y="2697413"/>
          <a:ext cx="1987244" cy="908013"/>
        </a:xfrm>
        <a:prstGeom prst="roundRect">
          <a:avLst>
            <a:gd name="adj" fmla="val 10000"/>
          </a:avLst>
        </a:prstGeom>
        <a:blipFill dpi="0" rotWithShape="1">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l="24692" t="-351" r="24692" b="-351"/>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70EC011-8644-4CAE-BFAF-9753122F22F5}" type="datetimeFigureOut">
              <a:t>3/14/2023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035C63D-8A7E-4A1D-BE07-31FF6E9D64E8}" type="slidenum">
              <a:t>‹#›</a:t>
            </a:fld>
            <a:endParaRPr lang="en-US"/>
          </a:p>
        </p:txBody>
      </p:sp>
    </p:spTree>
    <p:extLst>
      <p:ext uri="{BB962C8B-B14F-4D97-AF65-F5344CB8AC3E}">
        <p14:creationId xmlns:p14="http://schemas.microsoft.com/office/powerpoint/2010/main" val="5661400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A035C63D-8A7E-4A1D-BE07-31FF6E9D64E8}" type="slidenum">
              <a:t>1</a:t>
            </a:fld>
            <a:endParaRPr lang="en-US"/>
          </a:p>
        </p:txBody>
      </p:sp>
    </p:spTree>
    <p:extLst>
      <p:ext uri="{BB962C8B-B14F-4D97-AF65-F5344CB8AC3E}">
        <p14:creationId xmlns:p14="http://schemas.microsoft.com/office/powerpoint/2010/main" val="21991987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1A93C7C-FEFA-4B22-9328-F730A5723E80}" type="slidenum">
              <a:rPr lang="en-US" smtClean="0"/>
              <a:t>16</a:t>
            </a:fld>
            <a:endParaRPr lang="en-US"/>
          </a:p>
        </p:txBody>
      </p:sp>
    </p:spTree>
    <p:extLst>
      <p:ext uri="{BB962C8B-B14F-4D97-AF65-F5344CB8AC3E}">
        <p14:creationId xmlns:p14="http://schemas.microsoft.com/office/powerpoint/2010/main" val="2397363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9E3965E-AC41-4711-9D10-E25ABB132D86}"/>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90000"/>
              </a:lnSpc>
              <a:defRPr sz="8000" spc="-50" baseline="0">
                <a:solidFill>
                  <a:schemeClr val="tx1">
                    <a:lumMod val="85000"/>
                    <a:lumOff val="15000"/>
                  </a:schemeClr>
                </a:solidFill>
              </a:defRPr>
            </a:lvl1pPr>
          </a:lstStyle>
          <a:p>
            <a:r>
              <a:rPr lang="en-US"/>
              <a:t>Click to edit Master title style</a:t>
            </a:r>
          </a:p>
        </p:txBody>
      </p:sp>
      <p:sp>
        <p:nvSpPr>
          <p:cNvPr id="3" name="Subtitle 2"/>
          <p:cNvSpPr>
            <a:spLocks noGrp="1"/>
          </p:cNvSpPr>
          <p:nvPr>
            <p:ph type="subTitle" idx="1"/>
          </p:nvPr>
        </p:nvSpPr>
        <p:spPr>
          <a:xfrm>
            <a:off x="1100051" y="4645152"/>
            <a:ext cx="10058400" cy="1143000"/>
          </a:xfrm>
        </p:spPr>
        <p:txBody>
          <a:bodyPr lIns="91440" rIns="91440">
            <a:normAutofit/>
          </a:bodyPr>
          <a:lstStyle>
            <a:lvl1pPr marL="0" indent="0" algn="l">
              <a:buNone/>
              <a:defRPr sz="2400" cap="all" spc="200" baseline="0">
                <a:solidFill>
                  <a:schemeClr val="tx1"/>
                </a:solidFill>
                <a:latin typeface="+mn-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p>
        </p:txBody>
      </p:sp>
      <p:cxnSp>
        <p:nvCxnSpPr>
          <p:cNvPr id="9" name="Straight Connector 8">
            <a:extLst>
              <a:ext uri="{FF2B5EF4-FFF2-40B4-BE49-F238E27FC236}">
                <a16:creationId xmlns:a16="http://schemas.microsoft.com/office/drawing/2014/main" id="{1F5DC8C3-BA5F-4EED-BB9A-A14272BD82A1}"/>
              </a:ext>
            </a:extLst>
          </p:cNvPr>
          <p:cNvCxnSpPr/>
          <p:nvPr/>
        </p:nvCxnSpPr>
        <p:spPr>
          <a:xfrm>
            <a:off x="1207658" y="4474741"/>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4" name="Date Placeholder 3">
            <a:extLst>
              <a:ext uri="{FF2B5EF4-FFF2-40B4-BE49-F238E27FC236}">
                <a16:creationId xmlns:a16="http://schemas.microsoft.com/office/drawing/2014/main" id="{9925CCF1-92C0-4AF3-BFAF-4921631915AB}"/>
              </a:ext>
            </a:extLst>
          </p:cNvPr>
          <p:cNvSpPr>
            <a:spLocks noGrp="1"/>
          </p:cNvSpPr>
          <p:nvPr>
            <p:ph type="dt" sz="half" idx="10"/>
          </p:nvPr>
        </p:nvSpPr>
        <p:spPr/>
        <p:txBody>
          <a:bodyPr/>
          <a:lstStyle/>
          <a:p>
            <a:fld id="{9184DA70-C731-4C70-880D-CCD4705E623C}" type="datetime1">
              <a:rPr lang="en-US" smtClean="0"/>
              <a:t>3/14/2023</a:t>
            </a:fld>
            <a:endParaRPr lang="en-US"/>
          </a:p>
        </p:txBody>
      </p:sp>
      <p:sp>
        <p:nvSpPr>
          <p:cNvPr id="5" name="Footer Placeholder 4">
            <a:extLst>
              <a:ext uri="{FF2B5EF4-FFF2-40B4-BE49-F238E27FC236}">
                <a16:creationId xmlns:a16="http://schemas.microsoft.com/office/drawing/2014/main" id="{051A78A9-3DFF-4937-A9F2-5D8CF495F36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FAEB271-5CC0-4759-BC6E-8BE53AB227C0}"/>
              </a:ext>
            </a:extLst>
          </p:cNvPr>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4029269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D5506EE-1026-4F35-9ACC-BD05BE0F9B36}"/>
              </a:ext>
            </a:extLst>
          </p:cNvPr>
          <p:cNvSpPr>
            <a:spLocks noGrp="1"/>
          </p:cNvSpPr>
          <p:nvPr>
            <p:ph type="dt" sz="half" idx="10"/>
          </p:nvPr>
        </p:nvSpPr>
        <p:spPr/>
        <p:txBody>
          <a:bodyPr/>
          <a:lstStyle/>
          <a:p>
            <a:fld id="{B612A279-0833-481D-8C56-F67FD0AC6C50}" type="datetime1">
              <a:rPr lang="en-US" smtClean="0"/>
              <a:t>3/14/2023</a:t>
            </a:fld>
            <a:endParaRPr lang="en-US"/>
          </a:p>
        </p:txBody>
      </p:sp>
      <p:sp>
        <p:nvSpPr>
          <p:cNvPr id="8" name="Footer Placeholder 7">
            <a:extLst>
              <a:ext uri="{FF2B5EF4-FFF2-40B4-BE49-F238E27FC236}">
                <a16:creationId xmlns:a16="http://schemas.microsoft.com/office/drawing/2014/main" id="{B7696E5F-8D95-4450-AE52-5438E6EDE2B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99B2253-74CC-409E-BEB0-F8EFCFCB5629}"/>
              </a:ext>
            </a:extLst>
          </p:cNvPr>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29622386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1B68A5B-D9FA-424B-A4EB-30E7223836B3}"/>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F33D6B0-F070-45C4-A472-19F432BE3932}"/>
              </a:ext>
            </a:extLst>
          </p:cNvPr>
          <p:cNvSpPr>
            <a:spLocks noGrp="1"/>
          </p:cNvSpPr>
          <p:nvPr>
            <p:ph type="dt" sz="half" idx="10"/>
          </p:nvPr>
        </p:nvSpPr>
        <p:spPr/>
        <p:txBody>
          <a:bodyPr/>
          <a:lstStyle/>
          <a:p>
            <a:fld id="{6587DA83-5663-4C9C-B9AA-0B40A3DAFF81}" type="datetime1">
              <a:rPr lang="en-US" smtClean="0"/>
              <a:t>3/14/2023</a:t>
            </a:fld>
            <a:endParaRPr lang="en-US"/>
          </a:p>
        </p:txBody>
      </p:sp>
      <p:sp>
        <p:nvSpPr>
          <p:cNvPr id="8" name="Footer Placeholder 7">
            <a:extLst>
              <a:ext uri="{FF2B5EF4-FFF2-40B4-BE49-F238E27FC236}">
                <a16:creationId xmlns:a16="http://schemas.microsoft.com/office/drawing/2014/main" id="{9975399F-DAB2-410D-967F-ED17E6F796E7}"/>
              </a:ext>
            </a:extLst>
          </p:cNvPr>
          <p:cNvSpPr>
            <a:spLocks noGrp="1"/>
          </p:cNvSpPr>
          <p:nvPr>
            <p:ph type="ftr" sz="quarter" idx="11"/>
          </p:nvPr>
        </p:nvSpPr>
        <p:spPr/>
        <p:txBody>
          <a:bodyPr/>
          <a:lstStyle/>
          <a:p>
            <a:endParaRPr lang="en-US"/>
          </a:p>
        </p:txBody>
      </p:sp>
      <p:sp>
        <p:nvSpPr>
          <p:cNvPr id="10" name="Slide Number Placeholder 9">
            <a:extLst>
              <a:ext uri="{FF2B5EF4-FFF2-40B4-BE49-F238E27FC236}">
                <a16:creationId xmlns:a16="http://schemas.microsoft.com/office/drawing/2014/main" id="{F762A46F-6BE5-4D12-9412-5CA7672EA8EC}"/>
              </a:ext>
            </a:extLst>
          </p:cNvPr>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12495439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54D8B55-9EA8-4B81-8E84-9B93B0A27559}"/>
              </a:ext>
            </a:extLst>
          </p:cNvPr>
          <p:cNvSpPr>
            <a:spLocks noGrp="1"/>
          </p:cNvSpPr>
          <p:nvPr>
            <p:ph type="dt" sz="half" idx="10"/>
          </p:nvPr>
        </p:nvSpPr>
        <p:spPr/>
        <p:txBody>
          <a:bodyPr/>
          <a:lstStyle/>
          <a:p>
            <a:fld id="{4BE1D723-8F53-4F53-90B0-1982A396982E}" type="datetime1">
              <a:rPr lang="en-US" smtClean="0"/>
              <a:t>3/14/2023</a:t>
            </a:fld>
            <a:endParaRPr lang="en-US"/>
          </a:p>
        </p:txBody>
      </p:sp>
      <p:sp>
        <p:nvSpPr>
          <p:cNvPr id="8" name="Footer Placeholder 7">
            <a:extLst>
              <a:ext uri="{FF2B5EF4-FFF2-40B4-BE49-F238E27FC236}">
                <a16:creationId xmlns:a16="http://schemas.microsoft.com/office/drawing/2014/main" id="{062CA021-2578-47CB-822C-BDDFF7223B2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4AAB51D-4141-4682-9375-DAFD5FB9DD10}"/>
              </a:ext>
            </a:extLst>
          </p:cNvPr>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33828589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585C21A-8B93-4657-B5DF-7EAEAD3BE127}"/>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90000"/>
              </a:lnSpc>
              <a:defRPr sz="8000" b="0">
                <a:solidFill>
                  <a:schemeClr val="tx1">
                    <a:lumMod val="85000"/>
                    <a:lumOff val="15000"/>
                  </a:schemeClr>
                </a:solidFill>
              </a:defRPr>
            </a:lvl1pPr>
          </a:lstStyle>
          <a:p>
            <a:r>
              <a:rPr lang="en-US"/>
              <a:t>Click to edit Master title style</a:t>
            </a:r>
          </a:p>
        </p:txBody>
      </p:sp>
      <p:sp>
        <p:nvSpPr>
          <p:cNvPr id="3" name="Text Placeholder 2"/>
          <p:cNvSpPr>
            <a:spLocks noGrp="1"/>
          </p:cNvSpPr>
          <p:nvPr>
            <p:ph type="body" idx="1"/>
          </p:nvPr>
        </p:nvSpPr>
        <p:spPr>
          <a:xfrm>
            <a:off x="1097280" y="4663440"/>
            <a:ext cx="10058400" cy="1143000"/>
          </a:xfrm>
        </p:spPr>
        <p:txBody>
          <a:bodyPr lIns="91440" rIns="91440" anchor="t" anchorCtr="0">
            <a:normAutofit/>
          </a:bodyPr>
          <a:lstStyle>
            <a:lvl1pPr marL="0" indent="0">
              <a:buNone/>
              <a:defRPr sz="2400" cap="all" spc="200" baseline="0">
                <a:solidFill>
                  <a:schemeClr val="tx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cxnSp>
        <p:nvCxnSpPr>
          <p:cNvPr id="9" name="Straight Connector 8">
            <a:extLst>
              <a:ext uri="{FF2B5EF4-FFF2-40B4-BE49-F238E27FC236}">
                <a16:creationId xmlns:a16="http://schemas.microsoft.com/office/drawing/2014/main" id="{459DE2C1-4C52-40A3-8959-27B2C1BEBFF6}"/>
              </a:ext>
            </a:extLst>
          </p:cNvPr>
          <p:cNvCxnSpPr/>
          <p:nvPr/>
        </p:nvCxnSpPr>
        <p:spPr>
          <a:xfrm>
            <a:off x="1207658" y="4485132"/>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7" name="Date Placeholder 6">
            <a:extLst>
              <a:ext uri="{FF2B5EF4-FFF2-40B4-BE49-F238E27FC236}">
                <a16:creationId xmlns:a16="http://schemas.microsoft.com/office/drawing/2014/main" id="{AAF2E137-EC28-48F8-9198-1F02539029B6}"/>
              </a:ext>
            </a:extLst>
          </p:cNvPr>
          <p:cNvSpPr>
            <a:spLocks noGrp="1"/>
          </p:cNvSpPr>
          <p:nvPr>
            <p:ph type="dt" sz="half" idx="10"/>
          </p:nvPr>
        </p:nvSpPr>
        <p:spPr/>
        <p:txBody>
          <a:bodyPr/>
          <a:lstStyle/>
          <a:p>
            <a:fld id="{97669AF7-7BEB-44E4-9852-375E34362B5B}" type="datetime1">
              <a:rPr lang="en-US" smtClean="0"/>
              <a:t>3/14/2023</a:t>
            </a:fld>
            <a:endParaRPr lang="en-US"/>
          </a:p>
        </p:txBody>
      </p:sp>
      <p:sp>
        <p:nvSpPr>
          <p:cNvPr id="8" name="Footer Placeholder 7">
            <a:extLst>
              <a:ext uri="{FF2B5EF4-FFF2-40B4-BE49-F238E27FC236}">
                <a16:creationId xmlns:a16="http://schemas.microsoft.com/office/drawing/2014/main" id="{189422CD-6F62-4DD6-89EF-07A60B42D219}"/>
              </a:ext>
            </a:extLst>
          </p:cNvPr>
          <p:cNvSpPr>
            <a:spLocks noGrp="1"/>
          </p:cNvSpPr>
          <p:nvPr>
            <p:ph type="ftr" sz="quarter" idx="11"/>
          </p:nvPr>
        </p:nvSpPr>
        <p:spPr/>
        <p:txBody>
          <a:bodyPr/>
          <a:lstStyle/>
          <a:p>
            <a:endParaRPr lang="en-US"/>
          </a:p>
        </p:txBody>
      </p:sp>
      <p:sp>
        <p:nvSpPr>
          <p:cNvPr id="11" name="Slide Number Placeholder 10">
            <a:extLst>
              <a:ext uri="{FF2B5EF4-FFF2-40B4-BE49-F238E27FC236}">
                <a16:creationId xmlns:a16="http://schemas.microsoft.com/office/drawing/2014/main" id="{69C6AFF8-42B4-4D05-969B-9F5FB3355555}"/>
              </a:ext>
            </a:extLst>
          </p:cNvPr>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42900311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p>
        </p:txBody>
      </p:sp>
      <p:sp>
        <p:nvSpPr>
          <p:cNvPr id="3" name="Content Placeholder 2"/>
          <p:cNvSpPr>
            <a:spLocks noGrp="1"/>
          </p:cNvSpPr>
          <p:nvPr>
            <p:ph sz="half" idx="1"/>
          </p:nvPr>
        </p:nvSpPr>
        <p:spPr>
          <a:xfrm>
            <a:off x="1097280" y="2120900"/>
            <a:ext cx="4639736" cy="374819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15944" y="2120900"/>
            <a:ext cx="4639736" cy="374819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Date Placeholder 1">
            <a:extLst>
              <a:ext uri="{FF2B5EF4-FFF2-40B4-BE49-F238E27FC236}">
                <a16:creationId xmlns:a16="http://schemas.microsoft.com/office/drawing/2014/main" id="{5782D47D-B0DC-4C40-BCC6-BBBA32584A38}"/>
              </a:ext>
            </a:extLst>
          </p:cNvPr>
          <p:cNvSpPr>
            <a:spLocks noGrp="1"/>
          </p:cNvSpPr>
          <p:nvPr>
            <p:ph type="dt" sz="half" idx="10"/>
          </p:nvPr>
        </p:nvSpPr>
        <p:spPr/>
        <p:txBody>
          <a:bodyPr/>
          <a:lstStyle/>
          <a:p>
            <a:fld id="{BAAAC38D-0552-4C82-B593-E6124DFADBE2}" type="datetime1">
              <a:rPr lang="en-US" smtClean="0"/>
              <a:t>3/14/2023</a:t>
            </a:fld>
            <a:endParaRPr lang="en-US"/>
          </a:p>
        </p:txBody>
      </p:sp>
      <p:sp>
        <p:nvSpPr>
          <p:cNvPr id="9" name="Footer Placeholder 8">
            <a:extLst>
              <a:ext uri="{FF2B5EF4-FFF2-40B4-BE49-F238E27FC236}">
                <a16:creationId xmlns:a16="http://schemas.microsoft.com/office/drawing/2014/main" id="{4690D34E-7EBD-44B2-83CA-4C126A18D7EF}"/>
              </a:ext>
            </a:extLst>
          </p:cNvPr>
          <p:cNvSpPr>
            <a:spLocks noGrp="1"/>
          </p:cNvSpPr>
          <p:nvPr>
            <p:ph type="ftr" sz="quarter" idx="11"/>
          </p:nvPr>
        </p:nvSpPr>
        <p:spPr/>
        <p:txBody>
          <a:bodyPr/>
          <a:lstStyle/>
          <a:p>
            <a:endParaRPr lang="en-US"/>
          </a:p>
        </p:txBody>
      </p:sp>
      <p:sp>
        <p:nvSpPr>
          <p:cNvPr id="10" name="Slide Number Placeholder 9">
            <a:extLst>
              <a:ext uri="{FF2B5EF4-FFF2-40B4-BE49-F238E27FC236}">
                <a16:creationId xmlns:a16="http://schemas.microsoft.com/office/drawing/2014/main" id="{2AC511A1-9BBD-42DE-92FB-2AF44F8E97A9}"/>
              </a:ext>
            </a:extLst>
          </p:cNvPr>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2031894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p>
        </p:txBody>
      </p:sp>
      <p:sp>
        <p:nvSpPr>
          <p:cNvPr id="3" name="Text Placeholder 2"/>
          <p:cNvSpPr>
            <a:spLocks noGrp="1"/>
          </p:cNvSpPr>
          <p:nvPr>
            <p:ph type="body" idx="1"/>
          </p:nvPr>
        </p:nvSpPr>
        <p:spPr>
          <a:xfrm>
            <a:off x="1097280" y="2057400"/>
            <a:ext cx="4639736" cy="736282"/>
          </a:xfrm>
        </p:spPr>
        <p:txBody>
          <a:bodyPr lIns="91440" rIns="91440" anchor="ctr">
            <a:normAutofit/>
          </a:bodyPr>
          <a:lstStyle>
            <a:lvl1pPr marL="0" indent="0">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958274"/>
            <a:ext cx="4639736" cy="29108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515944" y="2057400"/>
            <a:ext cx="4639736" cy="736282"/>
          </a:xfrm>
        </p:spPr>
        <p:txBody>
          <a:bodyPr lIns="91440" rIns="91440" anchor="ctr">
            <a:normAutofit/>
          </a:bodyPr>
          <a:lstStyle>
            <a:lvl1pPr marL="0" indent="0">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515944" y="2958273"/>
            <a:ext cx="4639736" cy="29108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Date Placeholder 1">
            <a:extLst>
              <a:ext uri="{FF2B5EF4-FFF2-40B4-BE49-F238E27FC236}">
                <a16:creationId xmlns:a16="http://schemas.microsoft.com/office/drawing/2014/main" id="{8AF8A515-AA94-45D1-9223-5C2272618D85}"/>
              </a:ext>
            </a:extLst>
          </p:cNvPr>
          <p:cNvSpPr>
            <a:spLocks noGrp="1"/>
          </p:cNvSpPr>
          <p:nvPr>
            <p:ph type="dt" sz="half" idx="10"/>
          </p:nvPr>
        </p:nvSpPr>
        <p:spPr/>
        <p:txBody>
          <a:bodyPr/>
          <a:lstStyle/>
          <a:p>
            <a:fld id="{D9DF0F1C-5577-4ACB-BB62-DF8F3C494C7E}" type="datetime1">
              <a:rPr lang="en-US" smtClean="0"/>
              <a:t>3/14/2023</a:t>
            </a:fld>
            <a:endParaRPr lang="en-US"/>
          </a:p>
        </p:txBody>
      </p:sp>
      <p:sp>
        <p:nvSpPr>
          <p:cNvPr id="11" name="Footer Placeholder 10">
            <a:extLst>
              <a:ext uri="{FF2B5EF4-FFF2-40B4-BE49-F238E27FC236}">
                <a16:creationId xmlns:a16="http://schemas.microsoft.com/office/drawing/2014/main" id="{D052F5BC-98E0-4D60-AD67-9547738B7DD4}"/>
              </a:ext>
            </a:extLst>
          </p:cNvPr>
          <p:cNvSpPr>
            <a:spLocks noGrp="1"/>
          </p:cNvSpPr>
          <p:nvPr>
            <p:ph type="ftr" sz="quarter" idx="11"/>
          </p:nvPr>
        </p:nvSpPr>
        <p:spPr/>
        <p:txBody>
          <a:bodyPr/>
          <a:lstStyle/>
          <a:p>
            <a:endParaRPr lang="en-US"/>
          </a:p>
        </p:txBody>
      </p:sp>
      <p:sp>
        <p:nvSpPr>
          <p:cNvPr id="12" name="Slide Number Placeholder 11">
            <a:extLst>
              <a:ext uri="{FF2B5EF4-FFF2-40B4-BE49-F238E27FC236}">
                <a16:creationId xmlns:a16="http://schemas.microsoft.com/office/drawing/2014/main" id="{A38552DC-952E-41EA-AAAF-C2187523C0B0}"/>
              </a:ext>
            </a:extLst>
          </p:cNvPr>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32738223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Date Placeholder 5">
            <a:extLst>
              <a:ext uri="{FF2B5EF4-FFF2-40B4-BE49-F238E27FC236}">
                <a16:creationId xmlns:a16="http://schemas.microsoft.com/office/drawing/2014/main" id="{7392073F-158F-44A3-8913-917AFFC1BC20}"/>
              </a:ext>
            </a:extLst>
          </p:cNvPr>
          <p:cNvSpPr>
            <a:spLocks noGrp="1"/>
          </p:cNvSpPr>
          <p:nvPr>
            <p:ph type="dt" sz="half" idx="10"/>
          </p:nvPr>
        </p:nvSpPr>
        <p:spPr/>
        <p:txBody>
          <a:bodyPr/>
          <a:lstStyle/>
          <a:p>
            <a:fld id="{1775B394-D9F9-4F0C-B15D-605F45CB9E9F}" type="datetime1">
              <a:rPr lang="en-US" smtClean="0"/>
              <a:t>3/14/2023</a:t>
            </a:fld>
            <a:endParaRPr lang="en-US"/>
          </a:p>
        </p:txBody>
      </p:sp>
      <p:sp>
        <p:nvSpPr>
          <p:cNvPr id="7" name="Footer Placeholder 6">
            <a:extLst>
              <a:ext uri="{FF2B5EF4-FFF2-40B4-BE49-F238E27FC236}">
                <a16:creationId xmlns:a16="http://schemas.microsoft.com/office/drawing/2014/main" id="{EED72207-24CA-42B7-A975-2F8E41CBA904}"/>
              </a:ext>
            </a:extLst>
          </p:cNvPr>
          <p:cNvSpPr>
            <a:spLocks noGrp="1"/>
          </p:cNvSpPr>
          <p:nvPr>
            <p:ph type="ftr" sz="quarter" idx="11"/>
          </p:nvPr>
        </p:nvSpPr>
        <p:spPr/>
        <p:txBody>
          <a:bodyPr/>
          <a:lstStyle/>
          <a:p>
            <a:endParaRPr lang="en-US"/>
          </a:p>
        </p:txBody>
      </p:sp>
      <p:sp>
        <p:nvSpPr>
          <p:cNvPr id="8" name="Slide Number Placeholder 7">
            <a:extLst>
              <a:ext uri="{FF2B5EF4-FFF2-40B4-BE49-F238E27FC236}">
                <a16:creationId xmlns:a16="http://schemas.microsoft.com/office/drawing/2014/main" id="{D01080F2-251A-4B88-9A62-16F46D724F83}"/>
              </a:ext>
            </a:extLst>
          </p:cNvPr>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41335907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8E9C91B-7EAD-4562-AB0E-DFB9663AECE3}"/>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a:extLst>
              <a:ext uri="{FF2B5EF4-FFF2-40B4-BE49-F238E27FC236}">
                <a16:creationId xmlns:a16="http://schemas.microsoft.com/office/drawing/2014/main" id="{94E9223F-721F-47BF-9FD5-0F8D12FF0DE1}"/>
              </a:ext>
            </a:extLst>
          </p:cNvPr>
          <p:cNvSpPr>
            <a:spLocks noGrp="1"/>
          </p:cNvSpPr>
          <p:nvPr>
            <p:ph type="dt" sz="half" idx="10"/>
          </p:nvPr>
        </p:nvSpPr>
        <p:spPr/>
        <p:txBody>
          <a:bodyPr/>
          <a:lstStyle/>
          <a:p>
            <a:fld id="{39667345-2558-425A-8533-9BFDBCE15005}" type="datetime1">
              <a:rPr lang="en-US" smtClean="0"/>
              <a:t>3/14/2023</a:t>
            </a:fld>
            <a:endParaRPr lang="en-US"/>
          </a:p>
        </p:txBody>
      </p:sp>
      <p:sp>
        <p:nvSpPr>
          <p:cNvPr id="3" name="Footer Placeholder 2">
            <a:extLst>
              <a:ext uri="{FF2B5EF4-FFF2-40B4-BE49-F238E27FC236}">
                <a16:creationId xmlns:a16="http://schemas.microsoft.com/office/drawing/2014/main" id="{05915714-6BBA-4593-8591-4E26F7D58D9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E06F857-D2E1-44DD-ABDD-EBB739645B67}"/>
              </a:ext>
            </a:extLst>
          </p:cNvPr>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29469517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6D90D66-BCB9-4229-A829-628874352AC0}"/>
              </a:ext>
            </a:extLst>
          </p:cNvPr>
          <p:cNvSpPr/>
          <p:nvPr/>
        </p:nvSpPr>
        <p:spPr>
          <a:xfrm>
            <a:off x="16" y="0"/>
            <a:ext cx="4654296"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43466" y="786383"/>
            <a:ext cx="3517567" cy="2093975"/>
          </a:xfrm>
        </p:spPr>
        <p:txBody>
          <a:bodyPr anchor="b">
            <a:normAutofit/>
          </a:bodyPr>
          <a:lstStyle>
            <a:lvl1pPr>
              <a:lnSpc>
                <a:spcPct val="90000"/>
              </a:lnSpc>
              <a:defRPr sz="3600" b="0">
                <a:solidFill>
                  <a:srgbClr val="FFFFFF"/>
                </a:solidFill>
              </a:defRPr>
            </a:lvl1pPr>
          </a:lstStyle>
          <a:p>
            <a:r>
              <a:rPr lang="en-US"/>
              <a:t>Click to edit Master title style</a:t>
            </a:r>
          </a:p>
        </p:txBody>
      </p:sp>
      <p:sp>
        <p:nvSpPr>
          <p:cNvPr id="3" name="Content Placeholder 2"/>
          <p:cNvSpPr>
            <a:spLocks noGrp="1"/>
          </p:cNvSpPr>
          <p:nvPr>
            <p:ph idx="1"/>
          </p:nvPr>
        </p:nvSpPr>
        <p:spPr>
          <a:xfrm>
            <a:off x="5458984" y="812799"/>
            <a:ext cx="5928344" cy="52947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43465" y="3043050"/>
            <a:ext cx="3517567" cy="3064505"/>
          </a:xfrm>
        </p:spPr>
        <p:txBody>
          <a:bodyPr lIns="91440" rIns="91440">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43464" y="6446520"/>
            <a:ext cx="3517568" cy="365125"/>
          </a:xfrm>
        </p:spPr>
        <p:txBody>
          <a:bodyPr/>
          <a:lstStyle>
            <a:lvl1pPr algn="l">
              <a:defRPr/>
            </a:lvl1pPr>
          </a:lstStyle>
          <a:p>
            <a:fld id="{92BEA474-078D-4E9B-9B14-09A87B19DC46}" type="datetime1">
              <a:rPr lang="en-US" smtClean="0"/>
              <a:t>3/14/2023</a:t>
            </a:fld>
            <a:endParaRPr lang="en-US"/>
          </a:p>
        </p:txBody>
      </p:sp>
      <p:sp>
        <p:nvSpPr>
          <p:cNvPr id="6" name="Footer Placeholder 5"/>
          <p:cNvSpPr>
            <a:spLocks noGrp="1"/>
          </p:cNvSpPr>
          <p:nvPr>
            <p:ph type="ftr" sz="quarter" idx="11"/>
          </p:nvPr>
        </p:nvSpPr>
        <p:spPr>
          <a:xfrm>
            <a:off x="5458983" y="6446520"/>
            <a:ext cx="5334019" cy="365125"/>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3A98EE3D-8CD1-4C3F-BD1C-C98C9596463C}" type="slidenum">
              <a:rPr lang="en-US" smtClean="0"/>
              <a:pPr/>
              <a:t>‹#›</a:t>
            </a:fld>
            <a:endParaRPr lang="en-US"/>
          </a:p>
        </p:txBody>
      </p:sp>
    </p:spTree>
    <p:extLst>
      <p:ext uri="{BB962C8B-B14F-4D97-AF65-F5344CB8AC3E}">
        <p14:creationId xmlns:p14="http://schemas.microsoft.com/office/powerpoint/2010/main" val="40610828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A134939-39C0-4522-A125-A13DFDA66490}"/>
              </a:ext>
            </a:extLst>
          </p:cNvPr>
          <p:cNvSpPr/>
          <p:nvPr/>
        </p:nvSpPr>
        <p:spPr>
          <a:xfrm>
            <a:off x="0" y="4578350"/>
            <a:ext cx="12188825" cy="227965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icture Placeholder 2"/>
          <p:cNvSpPr>
            <a:spLocks noGrp="1" noChangeAspect="1"/>
          </p:cNvSpPr>
          <p:nvPr>
            <p:ph type="pic" idx="1"/>
          </p:nvPr>
        </p:nvSpPr>
        <p:spPr>
          <a:xfrm>
            <a:off x="15" y="0"/>
            <a:ext cx="12191985" cy="4578350"/>
          </a:xfrm>
          <a:solidFill>
            <a:schemeClr val="bg1">
              <a:lumMod val="85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2" name="Title 1"/>
          <p:cNvSpPr>
            <a:spLocks noGrp="1"/>
          </p:cNvSpPr>
          <p:nvPr>
            <p:ph type="title"/>
          </p:nvPr>
        </p:nvSpPr>
        <p:spPr>
          <a:xfrm>
            <a:off x="1097279" y="4799362"/>
            <a:ext cx="10113645" cy="743682"/>
          </a:xfrm>
        </p:spPr>
        <p:txBody>
          <a:bodyPr tIns="0" bIns="0" anchor="b">
            <a:noAutofit/>
          </a:bodyPr>
          <a:lstStyle>
            <a:lvl1pPr>
              <a:defRPr sz="3600" b="0">
                <a:solidFill>
                  <a:srgbClr val="FFFFFF"/>
                </a:solidFill>
              </a:defRPr>
            </a:lvl1pPr>
          </a:lstStyle>
          <a:p>
            <a:r>
              <a:rPr lang="en-US"/>
              <a:t>Click to edit Master title style</a:t>
            </a:r>
          </a:p>
        </p:txBody>
      </p:sp>
      <p:sp>
        <p:nvSpPr>
          <p:cNvPr id="4" name="Text Placeholder 3"/>
          <p:cNvSpPr>
            <a:spLocks noGrp="1"/>
          </p:cNvSpPr>
          <p:nvPr>
            <p:ph type="body" sz="half" idx="2"/>
          </p:nvPr>
        </p:nvSpPr>
        <p:spPr>
          <a:xfrm>
            <a:off x="1097279" y="5715000"/>
            <a:ext cx="10113264" cy="609600"/>
          </a:xfrm>
        </p:spPr>
        <p:txBody>
          <a:bodyPr lIns="91440" tIns="0" rIns="91440" bIns="0">
            <a:normAutofit/>
          </a:bodyPr>
          <a:lstStyle>
            <a:lvl1pPr marL="0" indent="0">
              <a:spcBef>
                <a:spcPts val="0"/>
              </a:spcBef>
              <a:spcAft>
                <a:spcPts val="600"/>
              </a:spcAft>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4907D986-8816-4272-A432-0437A28A9828}" type="datetime1">
              <a:rPr lang="en-US" smtClean="0"/>
              <a:t>3/14/2023</a:t>
            </a:fld>
            <a:endParaRPr lang="en-US"/>
          </a:p>
        </p:txBody>
      </p:sp>
      <p:sp>
        <p:nvSpPr>
          <p:cNvPr id="6" name="Footer Placeholder 5"/>
          <p:cNvSpPr>
            <a:spLocks noGrp="1"/>
          </p:cNvSpPr>
          <p:nvPr>
            <p:ph type="ftr" sz="quarter" idx="11"/>
          </p:nvPr>
        </p:nvSpPr>
        <p:spPr>
          <a:xfrm>
            <a:off x="1097279" y="6446838"/>
            <a:ext cx="6818262" cy="365125"/>
          </a:xfrm>
        </p:spPr>
        <p:txBody>
          <a:bodyPr/>
          <a:lstStyle/>
          <a:p>
            <a:pPr algn="l"/>
            <a:endParaRPr lang="en-US"/>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36784961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16A0E3C-60E6-4F39-BC55-5F7C224E1F7C}"/>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p:cNvSpPr>
            <a:spLocks noGrp="1"/>
          </p:cNvSpPr>
          <p:nvPr>
            <p:ph type="body" idx="1"/>
          </p:nvPr>
        </p:nvSpPr>
        <p:spPr>
          <a:xfrm>
            <a:off x="1097280" y="2108201"/>
            <a:ext cx="10058400" cy="3760891"/>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218426" y="6446838"/>
            <a:ext cx="2584850" cy="365125"/>
          </a:xfrm>
          <a:prstGeom prst="rect">
            <a:avLst/>
          </a:prstGeom>
        </p:spPr>
        <p:txBody>
          <a:bodyPr vert="horz" lIns="91440" tIns="45720" rIns="91440" bIns="45720" rtlCol="0" anchor="ctr"/>
          <a:lstStyle>
            <a:lvl1pPr algn="r">
              <a:defRPr sz="900">
                <a:solidFill>
                  <a:srgbClr val="FFFFFF"/>
                </a:solidFill>
              </a:defRPr>
            </a:lvl1pPr>
          </a:lstStyle>
          <a:p>
            <a:fld id="{62D6E202-B606-4609-B914-27C9371A1F6D}" type="datetime1">
              <a:rPr lang="en-US" smtClean="0"/>
              <a:t>3/14/2023</a:t>
            </a:fld>
            <a:endParaRPr lang="en-US"/>
          </a:p>
        </p:txBody>
      </p:sp>
      <p:sp>
        <p:nvSpPr>
          <p:cNvPr id="5" name="Footer Placeholder 4"/>
          <p:cNvSpPr>
            <a:spLocks noGrp="1"/>
          </p:cNvSpPr>
          <p:nvPr>
            <p:ph type="ftr" sz="quarter" idx="3"/>
          </p:nvPr>
        </p:nvSpPr>
        <p:spPr>
          <a:xfrm>
            <a:off x="1097279" y="6446838"/>
            <a:ext cx="6818262" cy="365125"/>
          </a:xfrm>
          <a:prstGeom prst="rect">
            <a:avLst/>
          </a:prstGeom>
        </p:spPr>
        <p:txBody>
          <a:bodyPr vert="horz" lIns="91440" tIns="45720" rIns="91440" bIns="45720" rtlCol="0" anchor="ctr"/>
          <a:lstStyle>
            <a:lvl1pPr algn="l">
              <a:defRPr sz="900" cap="all" baseline="0">
                <a:solidFill>
                  <a:srgbClr val="FFFFFF"/>
                </a:solidFill>
              </a:defRPr>
            </a:lvl1pPr>
          </a:lstStyle>
          <a:p>
            <a:endParaRPr lang="en-US"/>
          </a:p>
        </p:txBody>
      </p:sp>
      <p:sp>
        <p:nvSpPr>
          <p:cNvPr id="6" name="Slide Number Placeholder 5"/>
          <p:cNvSpPr>
            <a:spLocks noGrp="1"/>
          </p:cNvSpPr>
          <p:nvPr>
            <p:ph type="sldNum" sz="quarter" idx="4"/>
          </p:nvPr>
        </p:nvSpPr>
        <p:spPr>
          <a:xfrm>
            <a:off x="10993582" y="6446838"/>
            <a:ext cx="780010" cy="365125"/>
          </a:xfrm>
          <a:prstGeom prst="rect">
            <a:avLst/>
          </a:prstGeom>
        </p:spPr>
        <p:txBody>
          <a:bodyPr vert="horz" lIns="91440" tIns="45720" rIns="91440" bIns="45720" rtlCol="0" anchor="ctr"/>
          <a:lstStyle>
            <a:lvl1pPr algn="l">
              <a:defRPr sz="900">
                <a:solidFill>
                  <a:srgbClr val="FFFFFF"/>
                </a:solidFill>
              </a:defRPr>
            </a:lvl1pPr>
          </a:lstStyle>
          <a:p>
            <a:fld id="{3A98EE3D-8CD1-4C3F-BD1C-C98C9596463C}" type="slidenum">
              <a:rPr lang="en-US" smtClean="0"/>
              <a:t>‹#›</a:t>
            </a:fld>
            <a:endParaRPr lang="en-US"/>
          </a:p>
        </p:txBody>
      </p:sp>
      <p:cxnSp>
        <p:nvCxnSpPr>
          <p:cNvPr id="10" name="Straight Connector 9">
            <a:extLst>
              <a:ext uri="{FF2B5EF4-FFF2-40B4-BE49-F238E27FC236}">
                <a16:creationId xmlns:a16="http://schemas.microsoft.com/office/drawing/2014/main" id="{C5025DAC-8B93-4160-B017-3A274A5828C0}"/>
              </a:ext>
            </a:extLst>
          </p:cNvPr>
          <p:cNvCxnSpPr/>
          <p:nvPr/>
        </p:nvCxnSpPr>
        <p:spPr>
          <a:xfrm>
            <a:off x="1193532" y="1897380"/>
            <a:ext cx="996696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99843558"/>
      </p:ext>
    </p:extLst>
  </p:cSld>
  <p:clrMap bg1="lt1" tx1="dk1" bg2="lt2" tx2="dk2" accent1="accent1" accent2="accent2" accent3="accent3" accent4="accent4" accent5="accent5" accent6="accent6" hlink="hlink" folHlink="folHlink"/>
  <p:sldLayoutIdLst>
    <p:sldLayoutId id="2147483780" r:id="rId1"/>
    <p:sldLayoutId id="2147483781" r:id="rId2"/>
    <p:sldLayoutId id="2147483782" r:id="rId3"/>
    <p:sldLayoutId id="2147483783" r:id="rId4"/>
    <p:sldLayoutId id="2147483784" r:id="rId5"/>
    <p:sldLayoutId id="2147483774" r:id="rId6"/>
    <p:sldLayoutId id="2147483779" r:id="rId7"/>
    <p:sldLayoutId id="2147483775" r:id="rId8"/>
    <p:sldLayoutId id="2147483776" r:id="rId9"/>
    <p:sldLayoutId id="2147483777" r:id="rId10"/>
    <p:sldLayoutId id="2147483778" r:id="rId11"/>
  </p:sldLayoutIdLst>
  <p:hf sldNum="0" hdr="0" ftr="0" dt="0"/>
  <p:txStyles>
    <p:titleStyle>
      <a:lvl1pPr algn="l" defTabSz="914400" rtl="0" eaLnBrk="1" latinLnBrk="0" hangingPunct="1">
        <a:lnSpc>
          <a:spcPct val="90000"/>
        </a:lnSpc>
        <a:spcBef>
          <a:spcPct val="0"/>
        </a:spcBef>
        <a:buNone/>
        <a:defRPr sz="53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24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20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6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6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6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8" Type="http://schemas.openxmlformats.org/officeDocument/2006/relationships/image" Target="../media/image29.sv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27.svg"/><Relationship Id="rId5" Type="http://schemas.openxmlformats.org/officeDocument/2006/relationships/image" Target="../media/image26.png"/><Relationship Id="rId10" Type="http://schemas.openxmlformats.org/officeDocument/2006/relationships/image" Target="../media/image31.svg"/><Relationship Id="rId4" Type="http://schemas.openxmlformats.org/officeDocument/2006/relationships/image" Target="../media/image25.svg"/><Relationship Id="rId9" Type="http://schemas.openxmlformats.org/officeDocument/2006/relationships/image" Target="../media/image30.png"/></Relationships>
</file>

<file path=ppt/slides/_rels/slide13.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5.jpeg"/><Relationship Id="rId7" Type="http://schemas.openxmlformats.org/officeDocument/2006/relationships/hyperlink" Target="http://adamnieman.posterous.com/"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hyperlink" Target="http://www.whoi.edu/main/copyright" TargetMode="External"/><Relationship Id="rId5" Type="http://schemas.openxmlformats.org/officeDocument/2006/relationships/hyperlink" Target="http://www.whoi.edu/page.do?pid=80696&amp;i=7301" TargetMode="External"/><Relationship Id="rId4" Type="http://schemas.openxmlformats.org/officeDocument/2006/relationships/hyperlink" Target="http://answers.usgs.gov/cgi-bin/gsanswers?pemail=hperlman&amp;subject=USGS+Water+Science%20(Water%20on%20earth):&amp;viewnote=If+you+have+a+question+or+comment,+use+this+form+to+contact+me,+Howard+Perlman,+at+USGS.%3cbr+/%3e&amp;note=Generated+by+gsanswers+feedback+form." TargetMode="External"/></Relationships>
</file>

<file path=ppt/slides/_rels/slide1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image" Target="../media/image38.jpeg"/><Relationship Id="rId1" Type="http://schemas.openxmlformats.org/officeDocument/2006/relationships/slideLayout" Target="../slideLayouts/slideLayout7.xml"/><Relationship Id="rId4" Type="http://schemas.openxmlformats.org/officeDocument/2006/relationships/image" Target="../media/image40.emf"/></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7.xml"/><Relationship Id="rId4" Type="http://schemas.openxmlformats.org/officeDocument/2006/relationships/image" Target="../media/image45.svg"/></Relationships>
</file>

<file path=ppt/slides/_rels/slide2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3.png"/><Relationship Id="rId1" Type="http://schemas.openxmlformats.org/officeDocument/2006/relationships/slideLayout" Target="../slideLayouts/slideLayout7.xml"/><Relationship Id="rId4" Type="http://schemas.openxmlformats.org/officeDocument/2006/relationships/image" Target="../media/image47.jpeg"/></Relationships>
</file>

<file path=ppt/slides/_rels/slide2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hyperlink" Target="https://www.waltonfamilyfoundation.org/stories/environment/farmers-and-ranchers-lead-the-way-on-conserving-the-colorado-river" TargetMode="External"/><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hyperlink" Target="https://www.waltonfamilyfoundation.org/stories/environment/farmers-and-ranchers-lead-the-way-on-conserving-the-colorado-river" TargetMode="External"/><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8" Type="http://schemas.openxmlformats.org/officeDocument/2006/relationships/hyperlink" Target="https://coloradosun.com/2021/07/02/ute-water-colorado-river-drought/" TargetMode="External"/><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64.jpeg"/><Relationship Id="rId1" Type="http://schemas.openxmlformats.org/officeDocument/2006/relationships/slideLayout" Target="../slideLayouts/slideLayout6.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hyperlink" Target="https://flyfishingoutfitters.com/colorado-fishing-report/colorado-river/" TargetMode="External"/><Relationship Id="rId1" Type="http://schemas.openxmlformats.org/officeDocument/2006/relationships/slideLayout" Target="../slideLayouts/slideLayout6.xml"/><Relationship Id="rId5" Type="http://schemas.openxmlformats.org/officeDocument/2006/relationships/hyperlink" Target="https://coloradoraftingcompany.com/river-rentals/stand-up-paddleboarding/" TargetMode="External"/><Relationship Id="rId4" Type="http://schemas.openxmlformats.org/officeDocument/2006/relationships/image" Target="../media/image66.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hyperlink" Target="https://www.epa.gov/watersense/watersense-kids" TargetMode="External"/><Relationship Id="rId1" Type="http://schemas.openxmlformats.org/officeDocument/2006/relationships/slideLayout" Target="../slideLayouts/slideLayout6.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hyperlink" Target="https://www.epa.gov/watersense/watersense-kids" TargetMode="External"/><Relationship Id="rId1" Type="http://schemas.openxmlformats.org/officeDocument/2006/relationships/slideLayout" Target="../slideLayouts/slideLayout6.xml"/><Relationship Id="rId6" Type="http://schemas.openxmlformats.org/officeDocument/2006/relationships/image" Target="../media/image77.svg"/><Relationship Id="rId5" Type="http://schemas.openxmlformats.org/officeDocument/2006/relationships/image" Target="../media/image76.png"/><Relationship Id="rId4" Type="http://schemas.openxmlformats.org/officeDocument/2006/relationships/image" Target="../media/image75.sv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svg"/><Relationship Id="rId7" Type="http://schemas.openxmlformats.org/officeDocument/2006/relationships/image" Target="../media/image15.sv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sv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5" name="Rectangle 24">
            <a:extLst>
              <a:ext uri="{FF2B5EF4-FFF2-40B4-BE49-F238E27FC236}">
                <a16:creationId xmlns:a16="http://schemas.microsoft.com/office/drawing/2014/main" id="{6482F060-A4AF-4E0B-B364-7C6BA4AE9C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6220" y="0"/>
            <a:ext cx="4641315"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2F0AB9A8-D8E1-5A33-A747-F721E2646871}"/>
              </a:ext>
            </a:extLst>
          </p:cNvPr>
          <p:cNvSpPr>
            <a:spLocks noGrp="1"/>
          </p:cNvSpPr>
          <p:nvPr>
            <p:ph type="ctrTitle"/>
          </p:nvPr>
        </p:nvSpPr>
        <p:spPr>
          <a:xfrm>
            <a:off x="235218" y="996210"/>
            <a:ext cx="4158437" cy="2002054"/>
          </a:xfrm>
        </p:spPr>
        <p:txBody>
          <a:bodyPr>
            <a:normAutofit/>
          </a:bodyPr>
          <a:lstStyle/>
          <a:p>
            <a:pPr algn="ctr"/>
            <a:r>
              <a:rPr lang="en-US" sz="4400" b="1">
                <a:solidFill>
                  <a:srgbClr val="FFFFFF"/>
                </a:solidFill>
                <a:ea typeface="+mj-lt"/>
                <a:cs typeface="+mj-lt"/>
              </a:rPr>
              <a:t>Drought and the Colorado River</a:t>
            </a:r>
            <a:endParaRPr lang="en-US" sz="4400" b="1">
              <a:solidFill>
                <a:srgbClr val="FFFFFF"/>
              </a:solidFill>
              <a:cs typeface="Calibri Light"/>
            </a:endParaRPr>
          </a:p>
        </p:txBody>
      </p:sp>
      <p:sp>
        <p:nvSpPr>
          <p:cNvPr id="3" name="Subtitle 2">
            <a:extLst>
              <a:ext uri="{FF2B5EF4-FFF2-40B4-BE49-F238E27FC236}">
                <a16:creationId xmlns:a16="http://schemas.microsoft.com/office/drawing/2014/main" id="{7DCDFF5F-B4FD-9877-6FEA-3AEA36348CBB}"/>
              </a:ext>
            </a:extLst>
          </p:cNvPr>
          <p:cNvSpPr>
            <a:spLocks noGrp="1"/>
          </p:cNvSpPr>
          <p:nvPr>
            <p:ph type="subTitle" idx="1"/>
          </p:nvPr>
        </p:nvSpPr>
        <p:spPr>
          <a:xfrm>
            <a:off x="0" y="3812134"/>
            <a:ext cx="4536374" cy="2349823"/>
          </a:xfrm>
        </p:spPr>
        <p:txBody>
          <a:bodyPr vert="horz" lIns="91440" tIns="45720" rIns="91440" bIns="45720" rtlCol="0" anchor="t">
            <a:normAutofit/>
          </a:bodyPr>
          <a:lstStyle/>
          <a:p>
            <a:pPr algn="ctr"/>
            <a:r>
              <a:rPr lang="en-US" sz="2200">
                <a:solidFill>
                  <a:srgbClr val="FFFFFF"/>
                </a:solidFill>
                <a:cs typeface="Calibri"/>
              </a:rPr>
              <a:t>How drought is affecting the River, the Grand Valley, and those who rely on it</a:t>
            </a:r>
          </a:p>
        </p:txBody>
      </p:sp>
      <p:cxnSp>
        <p:nvCxnSpPr>
          <p:cNvPr id="56" name="Straight Connector 26">
            <a:extLst>
              <a:ext uri="{FF2B5EF4-FFF2-40B4-BE49-F238E27FC236}">
                <a16:creationId xmlns:a16="http://schemas.microsoft.com/office/drawing/2014/main" id="{B9EB6DAA-2F0C-43D5-A577-15D5D2C4E3F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22797" y="3651268"/>
            <a:ext cx="338328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4" name="Picture 4" descr="A picture containing sky, mountain, outdoor, grass&#10;&#10;Description automatically generated">
            <a:extLst>
              <a:ext uri="{FF2B5EF4-FFF2-40B4-BE49-F238E27FC236}">
                <a16:creationId xmlns:a16="http://schemas.microsoft.com/office/drawing/2014/main" id="{63772DC9-4399-DABF-C076-C898F8872EC1}"/>
              </a:ext>
            </a:extLst>
          </p:cNvPr>
          <p:cNvPicPr>
            <a:picLocks noChangeAspect="1"/>
          </p:cNvPicPr>
          <p:nvPr/>
        </p:nvPicPr>
        <p:blipFill rotWithShape="1">
          <a:blip r:embed="rId3"/>
          <a:srcRect l="463" r="16618"/>
          <a:stretch/>
        </p:blipFill>
        <p:spPr>
          <a:xfrm>
            <a:off x="4635095" y="10"/>
            <a:ext cx="7556889" cy="6857990"/>
          </a:xfrm>
          <a:prstGeom prst="rect">
            <a:avLst/>
          </a:prstGeom>
        </p:spPr>
      </p:pic>
      <p:sp>
        <p:nvSpPr>
          <p:cNvPr id="5" name="TextBox 4">
            <a:extLst>
              <a:ext uri="{FF2B5EF4-FFF2-40B4-BE49-F238E27FC236}">
                <a16:creationId xmlns:a16="http://schemas.microsoft.com/office/drawing/2014/main" id="{19301187-12EB-B27C-00CF-38285683641C}"/>
              </a:ext>
            </a:extLst>
          </p:cNvPr>
          <p:cNvSpPr txBox="1"/>
          <p:nvPr/>
        </p:nvSpPr>
        <p:spPr>
          <a:xfrm>
            <a:off x="622797" y="5938101"/>
            <a:ext cx="3170712" cy="769441"/>
          </a:xfrm>
          <a:prstGeom prst="rect">
            <a:avLst/>
          </a:prstGeom>
          <a:noFill/>
        </p:spPr>
        <p:txBody>
          <a:bodyPr wrap="square" rtlCol="0">
            <a:spAutoFit/>
          </a:bodyPr>
          <a:lstStyle/>
          <a:p>
            <a:pPr algn="ctr"/>
            <a:r>
              <a:rPr lang="en-US" sz="2200"/>
              <a:t>By: Joel Sholtes and </a:t>
            </a:r>
          </a:p>
          <a:p>
            <a:pPr algn="ctr"/>
            <a:r>
              <a:rPr lang="en-US" sz="2200"/>
              <a:t>Holly Stanley</a:t>
            </a:r>
          </a:p>
        </p:txBody>
      </p:sp>
      <p:pic>
        <p:nvPicPr>
          <p:cNvPr id="7" name="Picture 6" descr="Logo, company name&#10;&#10;Description automatically generated">
            <a:extLst>
              <a:ext uri="{FF2B5EF4-FFF2-40B4-BE49-F238E27FC236}">
                <a16:creationId xmlns:a16="http://schemas.microsoft.com/office/drawing/2014/main" id="{E7537F1D-3591-A5E0-E699-31B6A104F05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00983" y="5719635"/>
            <a:ext cx="2420807" cy="1156521"/>
          </a:xfrm>
          <a:prstGeom prst="rect">
            <a:avLst/>
          </a:prstGeom>
        </p:spPr>
      </p:pic>
    </p:spTree>
    <p:extLst>
      <p:ext uri="{BB962C8B-B14F-4D97-AF65-F5344CB8AC3E}">
        <p14:creationId xmlns:p14="http://schemas.microsoft.com/office/powerpoint/2010/main" val="3266888634"/>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0"/>
                                  </p:stCondLst>
                                  <p:iterate type="lt">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4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EEC0E57-46B1-72AA-8540-B5F5ADF408A9}"/>
              </a:ext>
            </a:extLst>
          </p:cNvPr>
          <p:cNvPicPr>
            <a:picLocks noChangeAspect="1"/>
          </p:cNvPicPr>
          <p:nvPr/>
        </p:nvPicPr>
        <p:blipFill rotWithShape="1">
          <a:blip r:embed="rId2"/>
          <a:srcRect t="575" b="15470"/>
          <a:stretch/>
        </p:blipFill>
        <p:spPr>
          <a:xfrm>
            <a:off x="20" y="10"/>
            <a:ext cx="12191980" cy="6857990"/>
          </a:xfrm>
          <a:prstGeom prst="rect">
            <a:avLst/>
          </a:prstGeom>
        </p:spPr>
      </p:pic>
    </p:spTree>
    <p:extLst>
      <p:ext uri="{BB962C8B-B14F-4D97-AF65-F5344CB8AC3E}">
        <p14:creationId xmlns:p14="http://schemas.microsoft.com/office/powerpoint/2010/main" val="23247861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 name="Rectangle 14">
            <a:extLst>
              <a:ext uri="{FF2B5EF4-FFF2-40B4-BE49-F238E27FC236}">
                <a16:creationId xmlns:a16="http://schemas.microsoft.com/office/drawing/2014/main" id="{416A0E3C-60E6-4F39-BC55-5F7C224E1F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26" name="Straight Connector 16">
            <a:extLst>
              <a:ext uri="{FF2B5EF4-FFF2-40B4-BE49-F238E27FC236}">
                <a16:creationId xmlns:a16="http://schemas.microsoft.com/office/drawing/2014/main" id="{C5025DAC-8B93-4160-B017-3A274A5828C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897380"/>
            <a:ext cx="996696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27" name="Rectangle 18">
            <a:extLst>
              <a:ext uri="{FF2B5EF4-FFF2-40B4-BE49-F238E27FC236}">
                <a16:creationId xmlns:a16="http://schemas.microsoft.com/office/drawing/2014/main" id="{E844E128-FF69-4E9F-8327-6B504B3C5A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 y="0"/>
            <a:ext cx="12191985" cy="6858000"/>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TextBox 9">
            <a:extLst>
              <a:ext uri="{FF2B5EF4-FFF2-40B4-BE49-F238E27FC236}">
                <a16:creationId xmlns:a16="http://schemas.microsoft.com/office/drawing/2014/main" id="{59E66701-ACDB-99F2-238F-86285284FE3A}"/>
              </a:ext>
            </a:extLst>
          </p:cNvPr>
          <p:cNvSpPr txBox="1"/>
          <p:nvPr/>
        </p:nvSpPr>
        <p:spPr>
          <a:xfrm>
            <a:off x="643467" y="701971"/>
            <a:ext cx="2994815" cy="1666501"/>
          </a:xfrm>
          <a:prstGeom prst="rect">
            <a:avLst/>
          </a:prstGeom>
        </p:spPr>
        <p:txBody>
          <a:bodyPr vert="horz" lIns="91440" tIns="45720" rIns="91440" bIns="45720" rtlCol="0" anchor="b">
            <a:normAutofit fontScale="85000" lnSpcReduction="10000"/>
          </a:bodyPr>
          <a:lstStyle/>
          <a:p>
            <a:pPr>
              <a:lnSpc>
                <a:spcPct val="90000"/>
              </a:lnSpc>
              <a:spcBef>
                <a:spcPct val="0"/>
              </a:spcBef>
              <a:spcAft>
                <a:spcPts val="600"/>
              </a:spcAft>
            </a:pPr>
            <a:r>
              <a:rPr lang="en-US" sz="4000" b="1" cap="all" spc="-50">
                <a:effectLst>
                  <a:outerShdw blurRad="38100" dist="38100" dir="2700000" algn="tl">
                    <a:srgbClr val="000000">
                      <a:alpha val="43137"/>
                    </a:srgbClr>
                  </a:outerShdw>
                </a:effectLst>
                <a:latin typeface="+mj-lt"/>
                <a:ea typeface="+mj-ea"/>
                <a:cs typeface="+mj-cs"/>
              </a:rPr>
              <a:t>High River Flow Years</a:t>
            </a:r>
            <a:endParaRPr lang="en-US" sz="4000" spc="-50">
              <a:effectLst>
                <a:outerShdw blurRad="38100" dist="38100" dir="2700000" algn="tl">
                  <a:srgbClr val="000000">
                    <a:alpha val="43137"/>
                  </a:srgbClr>
                </a:outerShdw>
              </a:effectLst>
              <a:latin typeface="+mj-lt"/>
              <a:ea typeface="+mj-ea"/>
              <a:cs typeface="+mj-cs"/>
            </a:endParaRPr>
          </a:p>
        </p:txBody>
      </p:sp>
      <p:cxnSp>
        <p:nvCxnSpPr>
          <p:cNvPr id="28" name="Straight Connector 20">
            <a:extLst>
              <a:ext uri="{FF2B5EF4-FFF2-40B4-BE49-F238E27FC236}">
                <a16:creationId xmlns:a16="http://schemas.microsoft.com/office/drawing/2014/main" id="{055CEADF-09EA-423C-8C45-F94AF44D5AF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23686" y="2538728"/>
            <a:ext cx="283464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A58BE3CF-76B2-86D6-73FD-24CBB7BBFE81}"/>
              </a:ext>
            </a:extLst>
          </p:cNvPr>
          <p:cNvPicPr>
            <a:picLocks noChangeAspect="1"/>
          </p:cNvPicPr>
          <p:nvPr/>
        </p:nvPicPr>
        <p:blipFill>
          <a:blip r:embed="rId2"/>
          <a:stretch>
            <a:fillRect/>
          </a:stretch>
        </p:blipFill>
        <p:spPr>
          <a:xfrm>
            <a:off x="4059922" y="767262"/>
            <a:ext cx="3583439" cy="2374028"/>
          </a:xfrm>
          <a:prstGeom prst="rect">
            <a:avLst/>
          </a:prstGeom>
        </p:spPr>
      </p:pic>
      <p:pic>
        <p:nvPicPr>
          <p:cNvPr id="8" name="Content Placeholder 7">
            <a:extLst>
              <a:ext uri="{FF2B5EF4-FFF2-40B4-BE49-F238E27FC236}">
                <a16:creationId xmlns:a16="http://schemas.microsoft.com/office/drawing/2014/main" id="{D35C49B8-68BE-C603-DF3F-EFB7D5804C0A}"/>
              </a:ext>
            </a:extLst>
          </p:cNvPr>
          <p:cNvPicPr>
            <a:picLocks noGrp="1" noChangeAspect="1"/>
          </p:cNvPicPr>
          <p:nvPr>
            <p:ph idx="4294967295"/>
          </p:nvPr>
        </p:nvPicPr>
        <p:blipFill>
          <a:blip r:embed="rId3"/>
          <a:stretch>
            <a:fillRect/>
          </a:stretch>
        </p:blipFill>
        <p:spPr>
          <a:xfrm>
            <a:off x="4059921" y="3610946"/>
            <a:ext cx="3638267" cy="2302393"/>
          </a:xfrm>
          <a:prstGeom prst="rect">
            <a:avLst/>
          </a:prstGeom>
        </p:spPr>
      </p:pic>
      <p:pic>
        <p:nvPicPr>
          <p:cNvPr id="5" name="Picture 4">
            <a:extLst>
              <a:ext uri="{FF2B5EF4-FFF2-40B4-BE49-F238E27FC236}">
                <a16:creationId xmlns:a16="http://schemas.microsoft.com/office/drawing/2014/main" id="{71EADC94-16B4-CA4D-C8CA-48DA9EE52114}"/>
              </a:ext>
            </a:extLst>
          </p:cNvPr>
          <p:cNvPicPr>
            <a:picLocks noChangeAspect="1"/>
          </p:cNvPicPr>
          <p:nvPr/>
        </p:nvPicPr>
        <p:blipFill>
          <a:blip r:embed="rId4"/>
          <a:stretch>
            <a:fillRect/>
          </a:stretch>
        </p:blipFill>
        <p:spPr>
          <a:xfrm>
            <a:off x="7965094" y="701971"/>
            <a:ext cx="3884784" cy="5316273"/>
          </a:xfrm>
          <a:prstGeom prst="rect">
            <a:avLst/>
          </a:prstGeom>
        </p:spPr>
      </p:pic>
    </p:spTree>
    <p:extLst>
      <p:ext uri="{BB962C8B-B14F-4D97-AF65-F5344CB8AC3E}">
        <p14:creationId xmlns:p14="http://schemas.microsoft.com/office/powerpoint/2010/main" val="1553453406"/>
      </p:ext>
    </p:extLst>
  </p:cSld>
  <p:clrMapOvr>
    <a:overrideClrMapping bg1="dk1" tx1="lt1" bg2="dk2" tx2="lt2" accent1="accent1" accent2="accent2" accent3="accent3" accent4="accent4" accent5="accent5" accent6="accent6" hlink="hlink" folHlink="folHlink"/>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2">
            <a:extLst>
              <a:ext uri="{FF2B5EF4-FFF2-40B4-BE49-F238E27FC236}">
                <a16:creationId xmlns:a16="http://schemas.microsoft.com/office/drawing/2014/main" id="{73BD021C-C672-10D9-08CF-1AD77379C0FA}"/>
              </a:ext>
            </a:extLst>
          </p:cNvPr>
          <p:cNvPicPr>
            <a:picLocks noChangeAspect="1"/>
          </p:cNvPicPr>
          <p:nvPr/>
        </p:nvPicPr>
        <p:blipFill>
          <a:blip r:embed="rId2"/>
          <a:stretch>
            <a:fillRect/>
          </a:stretch>
        </p:blipFill>
        <p:spPr>
          <a:xfrm>
            <a:off x="3887449" y="2757688"/>
            <a:ext cx="4710659" cy="3135198"/>
          </a:xfrm>
          <a:prstGeom prst="rect">
            <a:avLst/>
          </a:prstGeom>
        </p:spPr>
      </p:pic>
      <p:sp>
        <p:nvSpPr>
          <p:cNvPr id="2" name="TextBox 1">
            <a:extLst>
              <a:ext uri="{FF2B5EF4-FFF2-40B4-BE49-F238E27FC236}">
                <a16:creationId xmlns:a16="http://schemas.microsoft.com/office/drawing/2014/main" id="{294CE291-A9F9-F09C-5C3B-C057CE136A84}"/>
              </a:ext>
            </a:extLst>
          </p:cNvPr>
          <p:cNvSpPr txBox="1"/>
          <p:nvPr/>
        </p:nvSpPr>
        <p:spPr>
          <a:xfrm>
            <a:off x="828260" y="944217"/>
            <a:ext cx="10634869"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5400"/>
              <a:t>What happens in our rivers when the mountains do not get a lot of snow?</a:t>
            </a:r>
          </a:p>
        </p:txBody>
      </p:sp>
      <p:pic>
        <p:nvPicPr>
          <p:cNvPr id="8" name="Graphic 8" descr="Desert scene outline">
            <a:extLst>
              <a:ext uri="{FF2B5EF4-FFF2-40B4-BE49-F238E27FC236}">
                <a16:creationId xmlns:a16="http://schemas.microsoft.com/office/drawing/2014/main" id="{C3F40F3F-326D-5C8A-7F20-9868B83C6DD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277724" y="4651167"/>
            <a:ext cx="1482777" cy="1482777"/>
          </a:xfrm>
          <a:prstGeom prst="rect">
            <a:avLst/>
          </a:prstGeom>
        </p:spPr>
      </p:pic>
      <p:pic>
        <p:nvPicPr>
          <p:cNvPr id="9" name="Graphic 9" descr="Scorpion outline">
            <a:extLst>
              <a:ext uri="{FF2B5EF4-FFF2-40B4-BE49-F238E27FC236}">
                <a16:creationId xmlns:a16="http://schemas.microsoft.com/office/drawing/2014/main" id="{C6DC75E0-E012-1F34-334E-B43B347385C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635272" y="5018894"/>
            <a:ext cx="1445301" cy="1445301"/>
          </a:xfrm>
          <a:prstGeom prst="rect">
            <a:avLst/>
          </a:prstGeom>
        </p:spPr>
      </p:pic>
      <p:pic>
        <p:nvPicPr>
          <p:cNvPr id="10" name="Graphic 10" descr="Sun outline">
            <a:extLst>
              <a:ext uri="{FF2B5EF4-FFF2-40B4-BE49-F238E27FC236}">
                <a16:creationId xmlns:a16="http://schemas.microsoft.com/office/drawing/2014/main" id="{DDC29EBC-CCEE-DF84-DBDA-81B84860FE9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08310" y="2969458"/>
            <a:ext cx="1895006" cy="1895006"/>
          </a:xfrm>
          <a:prstGeom prst="rect">
            <a:avLst/>
          </a:prstGeom>
        </p:spPr>
      </p:pic>
      <p:pic>
        <p:nvPicPr>
          <p:cNvPr id="11" name="Graphic 11" descr="Sun with solid fill">
            <a:extLst>
              <a:ext uri="{FF2B5EF4-FFF2-40B4-BE49-F238E27FC236}">
                <a16:creationId xmlns:a16="http://schemas.microsoft.com/office/drawing/2014/main" id="{120D492E-6728-ADD8-EF7C-A85C05477AB5}"/>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302022" y="2968677"/>
            <a:ext cx="1895006" cy="1895006"/>
          </a:xfrm>
          <a:prstGeom prst="rect">
            <a:avLst/>
          </a:prstGeom>
        </p:spPr>
      </p:pic>
    </p:spTree>
    <p:extLst>
      <p:ext uri="{BB962C8B-B14F-4D97-AF65-F5344CB8AC3E}">
        <p14:creationId xmlns:p14="http://schemas.microsoft.com/office/powerpoint/2010/main" val="13418267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2F56AF17-2E20-4BB6-6507-8B17E8660D5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1999" cy="648148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5E82D94F-9384-85AE-5EC6-3A9E3153D1D4}"/>
              </a:ext>
            </a:extLst>
          </p:cNvPr>
          <p:cNvSpPr txBox="1"/>
          <p:nvPr/>
        </p:nvSpPr>
        <p:spPr>
          <a:xfrm>
            <a:off x="343218" y="268111"/>
            <a:ext cx="3950875" cy="2400657"/>
          </a:xfrm>
          <a:prstGeom prst="rect">
            <a:avLst/>
          </a:prstGeom>
          <a:noFill/>
        </p:spPr>
        <p:txBody>
          <a:bodyPr wrap="square" lIns="91440" tIns="45720" rIns="91440" bIns="45720" anchor="t">
            <a:spAutoFit/>
          </a:bodyPr>
          <a:lstStyle/>
          <a:p>
            <a:r>
              <a:rPr lang="en-US" sz="5000" b="1" cap="all" spc="-100">
                <a:solidFill>
                  <a:schemeClr val="bg1"/>
                </a:solidFill>
                <a:effectLst>
                  <a:outerShdw blurRad="38100" dist="38100" dir="2700000" algn="tl">
                    <a:srgbClr val="000000">
                      <a:alpha val="43137"/>
                    </a:srgbClr>
                  </a:outerShdw>
                </a:effectLst>
                <a:latin typeface="Arial"/>
                <a:cs typeface="Arial"/>
              </a:rPr>
              <a:t>Low River Flows Years</a:t>
            </a:r>
            <a:endParaRPr lang="en-US" sz="500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511832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9E3965E-AC41-4711-9D10-E25ABB132D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8" name="Straight Connector 17">
            <a:extLst>
              <a:ext uri="{FF2B5EF4-FFF2-40B4-BE49-F238E27FC236}">
                <a16:creationId xmlns:a16="http://schemas.microsoft.com/office/drawing/2014/main" id="{1F5DC8C3-BA5F-4EED-BB9A-A14272BD82A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474741"/>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pic>
        <p:nvPicPr>
          <p:cNvPr id="5" name="Picture 5">
            <a:extLst>
              <a:ext uri="{FF2B5EF4-FFF2-40B4-BE49-F238E27FC236}">
                <a16:creationId xmlns:a16="http://schemas.microsoft.com/office/drawing/2014/main" id="{94FDEA0E-5A3C-C1AF-BD89-73BD6C460802}"/>
              </a:ext>
            </a:extLst>
          </p:cNvPr>
          <p:cNvPicPr>
            <a:picLocks noGrp="1" noChangeAspect="1"/>
          </p:cNvPicPr>
          <p:nvPr>
            <p:ph idx="1"/>
          </p:nvPr>
        </p:nvPicPr>
        <p:blipFill rotWithShape="1">
          <a:blip r:embed="rId2"/>
          <a:srcRect t="3622" b="24389"/>
          <a:stretch/>
        </p:blipFill>
        <p:spPr>
          <a:xfrm>
            <a:off x="-32" y="10"/>
            <a:ext cx="12192031" cy="4915066"/>
          </a:xfrm>
          <a:prstGeom prst="rect">
            <a:avLst/>
          </a:prstGeom>
        </p:spPr>
      </p:pic>
      <p:sp>
        <p:nvSpPr>
          <p:cNvPr id="20" name="Rectangle 19">
            <a:extLst>
              <a:ext uri="{FF2B5EF4-FFF2-40B4-BE49-F238E27FC236}">
                <a16:creationId xmlns:a16="http://schemas.microsoft.com/office/drawing/2014/main" id="{0B4FB531-34DA-4777-9BD5-5B885DC381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07" y="4915076"/>
            <a:ext cx="12188952" cy="1942924"/>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itle 2">
            <a:extLst>
              <a:ext uri="{FF2B5EF4-FFF2-40B4-BE49-F238E27FC236}">
                <a16:creationId xmlns:a16="http://schemas.microsoft.com/office/drawing/2014/main" id="{247FBF55-9853-3BDC-7F91-6C8320D8D7D9}"/>
              </a:ext>
            </a:extLst>
          </p:cNvPr>
          <p:cNvSpPr>
            <a:spLocks noGrp="1"/>
          </p:cNvSpPr>
          <p:nvPr>
            <p:ph type="title"/>
          </p:nvPr>
        </p:nvSpPr>
        <p:spPr>
          <a:xfrm>
            <a:off x="828675" y="5120639"/>
            <a:ext cx="7137263" cy="1280161"/>
          </a:xfrm>
        </p:spPr>
        <p:txBody>
          <a:bodyPr vert="horz" lIns="91440" tIns="45720" rIns="91440" bIns="45720" rtlCol="0" anchor="ctr">
            <a:normAutofit/>
          </a:bodyPr>
          <a:lstStyle/>
          <a:p>
            <a:pPr algn="r"/>
            <a:r>
              <a:rPr lang="en-US" sz="4100">
                <a:solidFill>
                  <a:srgbClr val="FFFFFF"/>
                </a:solidFill>
              </a:rPr>
              <a:t>Has anyone been to the River Park at Las Colonias?</a:t>
            </a:r>
          </a:p>
        </p:txBody>
      </p:sp>
      <p:cxnSp>
        <p:nvCxnSpPr>
          <p:cNvPr id="22" name="Straight Connector 21">
            <a:extLst>
              <a:ext uri="{FF2B5EF4-FFF2-40B4-BE49-F238E27FC236}">
                <a16:creationId xmlns:a16="http://schemas.microsoft.com/office/drawing/2014/main" id="{D5B557D3-D7B4-404B-84A1-9BD182BE5B0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rot="16200000">
            <a:off x="7532813" y="5760720"/>
            <a:ext cx="118872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75066968"/>
      </p:ext>
    </p:extLst>
  </p:cSld>
  <p:clrMapOvr>
    <a:overrideClrMapping bg1="dk1" tx1="lt1" bg2="dk2" tx2="lt2" accent1="accent1" accent2="accent2" accent3="accent3" accent4="accent4" accent5="accent5" accent6="accent6" hlink="hlink" folHlink="folHlink"/>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5FC38CD-8304-ED14-46E2-AE3A567C795A}"/>
              </a:ext>
            </a:extLst>
          </p:cNvPr>
          <p:cNvPicPr>
            <a:picLocks noChangeAspect="1"/>
          </p:cNvPicPr>
          <p:nvPr/>
        </p:nvPicPr>
        <p:blipFill>
          <a:blip r:embed="rId2"/>
          <a:stretch>
            <a:fillRect/>
          </a:stretch>
        </p:blipFill>
        <p:spPr>
          <a:xfrm>
            <a:off x="167950" y="302156"/>
            <a:ext cx="11887201" cy="5756331"/>
          </a:xfrm>
          <a:prstGeom prst="rect">
            <a:avLst/>
          </a:prstGeom>
        </p:spPr>
      </p:pic>
      <p:sp>
        <p:nvSpPr>
          <p:cNvPr id="7" name="TextBox 6">
            <a:extLst>
              <a:ext uri="{FF2B5EF4-FFF2-40B4-BE49-F238E27FC236}">
                <a16:creationId xmlns:a16="http://schemas.microsoft.com/office/drawing/2014/main" id="{74DB97F9-22AD-F063-26A8-F432790EE456}"/>
              </a:ext>
            </a:extLst>
          </p:cNvPr>
          <p:cNvSpPr txBox="1"/>
          <p:nvPr/>
        </p:nvSpPr>
        <p:spPr>
          <a:xfrm>
            <a:off x="5533388" y="6058487"/>
            <a:ext cx="9415850" cy="276999"/>
          </a:xfrm>
          <a:prstGeom prst="rect">
            <a:avLst/>
          </a:prstGeom>
          <a:noFill/>
        </p:spPr>
        <p:txBody>
          <a:bodyPr wrap="square">
            <a:spAutoFit/>
          </a:bodyPr>
          <a:lstStyle/>
          <a:p>
            <a:r>
              <a:rPr lang="en-US" sz="1200"/>
              <a:t>https://www.nbc11news.com/2022/07/27/colorado-river-water-levels-too-low-los-colonias-river-channel/</a:t>
            </a:r>
          </a:p>
        </p:txBody>
      </p:sp>
    </p:spTree>
    <p:extLst>
      <p:ext uri="{BB962C8B-B14F-4D97-AF65-F5344CB8AC3E}">
        <p14:creationId xmlns:p14="http://schemas.microsoft.com/office/powerpoint/2010/main" val="10359093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103848"/>
            <a:ext cx="10058400" cy="1450757"/>
          </a:xfrm>
        </p:spPr>
        <p:txBody>
          <a:bodyPr/>
          <a:lstStyle/>
          <a:p>
            <a:r>
              <a:rPr lang="en-US" b="1"/>
              <a:t>Where in the World is Our Water?</a:t>
            </a:r>
          </a:p>
        </p:txBody>
      </p:sp>
      <p:sp>
        <p:nvSpPr>
          <p:cNvPr id="3" name="Content Placeholder 2"/>
          <p:cNvSpPr>
            <a:spLocks noGrp="1"/>
          </p:cNvSpPr>
          <p:nvPr>
            <p:ph idx="1"/>
          </p:nvPr>
        </p:nvSpPr>
        <p:spPr>
          <a:xfrm>
            <a:off x="277906" y="1968379"/>
            <a:ext cx="5394262" cy="4392030"/>
          </a:xfrm>
        </p:spPr>
        <p:txBody>
          <a:bodyPr vert="horz" lIns="0" tIns="45720" rIns="0" bIns="45720" rtlCol="0" anchor="t">
            <a:noAutofit/>
          </a:bodyPr>
          <a:lstStyle/>
          <a:p>
            <a:pPr>
              <a:buSzPct val="150000"/>
              <a:buFont typeface="Arial" panose="020B0604020202020204" pitchFamily="34" charset="0"/>
              <a:buChar char="•"/>
            </a:pPr>
            <a:r>
              <a:rPr lang="en-US" sz="2800" b="1"/>
              <a:t>Big blue marble:</a:t>
            </a:r>
            <a:r>
              <a:rPr lang="en-US" sz="2800"/>
              <a:t> All the water on our planet (oceans, lakes, rivers, ice)</a:t>
            </a:r>
          </a:p>
          <a:p>
            <a:pPr>
              <a:buFont typeface="Arial" panose="020B0604020202020204" pitchFamily="34" charset="0"/>
              <a:buChar char="•"/>
            </a:pPr>
            <a:r>
              <a:rPr lang="en-US" sz="2800" b="1"/>
              <a:t>Small blue marble: </a:t>
            </a:r>
            <a:r>
              <a:rPr lang="en-US" sz="2800"/>
              <a:t>All fresh water (lakes, rivers, ice)</a:t>
            </a:r>
          </a:p>
          <a:p>
            <a:pPr>
              <a:buSzPct val="50000"/>
              <a:buFont typeface="Arial" panose="020B0604020202020204" pitchFamily="34" charset="0"/>
              <a:buChar char="•"/>
            </a:pPr>
            <a:r>
              <a:rPr lang="en-US" sz="2800" b="1"/>
              <a:t>Teeny-tiny blue marble:                     </a:t>
            </a:r>
            <a:r>
              <a:rPr lang="en-US" sz="2800"/>
              <a:t>All freshwater that humans can use (lakes, rivers, groundwater)</a:t>
            </a:r>
          </a:p>
        </p:txBody>
      </p:sp>
      <p:pic>
        <p:nvPicPr>
          <p:cNvPr id="1026" name="Picture 2" descr="Picture of Earth showing if all, liquid fresh, and the water in rivers and lakes were put into spher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53707" y="2006164"/>
            <a:ext cx="3923578" cy="3697316"/>
          </a:xfrm>
          <a:prstGeom prst="rect">
            <a:avLst/>
          </a:prstGeom>
          <a:noFill/>
        </p:spPr>
      </p:pic>
      <p:sp>
        <p:nvSpPr>
          <p:cNvPr id="5" name="TextBox 4"/>
          <p:cNvSpPr txBox="1"/>
          <p:nvPr/>
        </p:nvSpPr>
        <p:spPr>
          <a:xfrm>
            <a:off x="5745093" y="5802470"/>
            <a:ext cx="7078459" cy="553998"/>
          </a:xfrm>
          <a:prstGeom prst="rect">
            <a:avLst/>
          </a:prstGeom>
          <a:noFill/>
        </p:spPr>
        <p:txBody>
          <a:bodyPr wrap="square" rtlCol="0">
            <a:spAutoFit/>
          </a:bodyPr>
          <a:lstStyle/>
          <a:p>
            <a:r>
              <a:rPr lang="en-US" sz="1000"/>
              <a:t>Credit: </a:t>
            </a:r>
            <a:r>
              <a:rPr lang="en-US" sz="1000" u="sng">
                <a:hlinkClick r:id="rId4"/>
              </a:rPr>
              <a:t>Howard Perlman</a:t>
            </a:r>
            <a:r>
              <a:rPr lang="en-US" sz="1000"/>
              <a:t>, USGS; globe illustration by </a:t>
            </a:r>
            <a:r>
              <a:rPr lang="en-US" sz="1000" u="sng">
                <a:hlinkClick r:id="rId5"/>
              </a:rPr>
              <a:t>Jack Cook</a:t>
            </a:r>
            <a:r>
              <a:rPr lang="en-US" sz="1000"/>
              <a:t>, Woods Hole Oceanographic Institution (</a:t>
            </a:r>
            <a:r>
              <a:rPr lang="en-US" sz="1000" u="sng">
                <a:hlinkClick r:id="rId6"/>
              </a:rPr>
              <a:t>©</a:t>
            </a:r>
            <a:r>
              <a:rPr lang="en-US" sz="1000"/>
              <a:t>); </a:t>
            </a:r>
            <a:r>
              <a:rPr lang="en-US" sz="1000" u="sng">
                <a:hlinkClick r:id="rId7"/>
              </a:rPr>
              <a:t>Adam Nieman</a:t>
            </a:r>
            <a:r>
              <a:rPr lang="en-US" sz="1000"/>
              <a:t>. </a:t>
            </a:r>
            <a:br>
              <a:rPr lang="en-US" sz="1000"/>
            </a:br>
            <a:r>
              <a:rPr lang="en-US" sz="1000"/>
              <a:t>Data source: Igor Shiklomanov's chapter "World freshwater resources" in Peter H. Gleick (editor), 1993, </a:t>
            </a:r>
          </a:p>
          <a:p>
            <a:r>
              <a:rPr lang="en-US" sz="1000"/>
              <a:t>Water in Crisis: A Guide to the World's Fresh Water Resources (Oxford University Press, New York).</a:t>
            </a:r>
          </a:p>
        </p:txBody>
      </p:sp>
    </p:spTree>
    <p:extLst>
      <p:ext uri="{BB962C8B-B14F-4D97-AF65-F5344CB8AC3E}">
        <p14:creationId xmlns:p14="http://schemas.microsoft.com/office/powerpoint/2010/main" val="8818391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7" name="Rectangle 12">
            <a:extLst>
              <a:ext uri="{FF2B5EF4-FFF2-40B4-BE49-F238E27FC236}">
                <a16:creationId xmlns:a16="http://schemas.microsoft.com/office/drawing/2014/main" id="{39E3965E-AC41-4711-9D10-E25ABB132D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58" name="Straight Connector 14">
            <a:extLst>
              <a:ext uri="{FF2B5EF4-FFF2-40B4-BE49-F238E27FC236}">
                <a16:creationId xmlns:a16="http://schemas.microsoft.com/office/drawing/2014/main" id="{1F5DC8C3-BA5F-4EED-BB9A-A14272BD82A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474741"/>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59" name="Rectangle 16">
            <a:extLst>
              <a:ext uri="{FF2B5EF4-FFF2-40B4-BE49-F238E27FC236}">
                <a16:creationId xmlns:a16="http://schemas.microsoft.com/office/drawing/2014/main" id="{6482F060-A4AF-4E0B-B364-7C6BA4AE9C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6220" y="0"/>
            <a:ext cx="4641315"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6C3CFA07-44B8-4B4F-84B7-F8F551E3CACE}"/>
              </a:ext>
            </a:extLst>
          </p:cNvPr>
          <p:cNvSpPr>
            <a:spLocks noGrp="1"/>
          </p:cNvSpPr>
          <p:nvPr>
            <p:ph type="title"/>
          </p:nvPr>
        </p:nvSpPr>
        <p:spPr>
          <a:xfrm>
            <a:off x="484814" y="640080"/>
            <a:ext cx="3659246" cy="2850319"/>
          </a:xfrm>
        </p:spPr>
        <p:txBody>
          <a:bodyPr vert="horz" lIns="91440" tIns="45720" rIns="91440" bIns="45720" rtlCol="0" anchor="b">
            <a:normAutofit/>
          </a:bodyPr>
          <a:lstStyle/>
          <a:p>
            <a:r>
              <a:rPr lang="en-US" sz="5400">
                <a:solidFill>
                  <a:srgbClr val="FFFFFF"/>
                </a:solidFill>
              </a:rPr>
              <a:t>It’s Getting Hot in Here</a:t>
            </a:r>
          </a:p>
        </p:txBody>
      </p:sp>
      <p:cxnSp>
        <p:nvCxnSpPr>
          <p:cNvPr id="60" name="Straight Connector 18">
            <a:extLst>
              <a:ext uri="{FF2B5EF4-FFF2-40B4-BE49-F238E27FC236}">
                <a16:creationId xmlns:a16="http://schemas.microsoft.com/office/drawing/2014/main" id="{B9EB6DAA-2F0C-43D5-A577-15D5D2C4E3F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22797" y="3651268"/>
            <a:ext cx="338328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7" name="Content Placeholder 6" descr="Map&#10;&#10;Description automatically generated">
            <a:extLst>
              <a:ext uri="{FF2B5EF4-FFF2-40B4-BE49-F238E27FC236}">
                <a16:creationId xmlns:a16="http://schemas.microsoft.com/office/drawing/2014/main" id="{CF76942B-BFF0-41D9-8EB1-F1FEB3EECA8C}"/>
              </a:ext>
            </a:extLst>
          </p:cNvPr>
          <p:cNvPicPr>
            <a:picLocks noGrp="1" noChangeAspect="1"/>
          </p:cNvPicPr>
          <p:nvPr>
            <p:ph idx="1"/>
          </p:nvPr>
        </p:nvPicPr>
        <p:blipFill rotWithShape="1">
          <a:blip r:embed="rId2"/>
          <a:srcRect l="4392" r="27289" b="-1"/>
          <a:stretch/>
        </p:blipFill>
        <p:spPr>
          <a:xfrm>
            <a:off x="4635095" y="10"/>
            <a:ext cx="7556889" cy="6857990"/>
          </a:xfrm>
          <a:prstGeom prst="rect">
            <a:avLst/>
          </a:prstGeom>
        </p:spPr>
      </p:pic>
      <p:sp>
        <p:nvSpPr>
          <p:cNvPr id="61" name="TextBox 7">
            <a:extLst>
              <a:ext uri="{FF2B5EF4-FFF2-40B4-BE49-F238E27FC236}">
                <a16:creationId xmlns:a16="http://schemas.microsoft.com/office/drawing/2014/main" id="{929B103A-D6ED-4B61-941B-E70635C82B9F}"/>
              </a:ext>
            </a:extLst>
          </p:cNvPr>
          <p:cNvSpPr txBox="1"/>
          <p:nvPr/>
        </p:nvSpPr>
        <p:spPr>
          <a:xfrm>
            <a:off x="102662" y="6031468"/>
            <a:ext cx="4423551" cy="738664"/>
          </a:xfrm>
          <a:prstGeom prst="rect">
            <a:avLst/>
          </a:prstGeom>
          <a:noFill/>
        </p:spPr>
        <p:txBody>
          <a:bodyPr wrap="square">
            <a:spAutoFit/>
          </a:bodyPr>
          <a:lstStyle/>
          <a:p>
            <a:pPr>
              <a:spcAft>
                <a:spcPts val="600"/>
              </a:spcAft>
            </a:pPr>
            <a:r>
              <a:rPr lang="en-US" sz="1400"/>
              <a:t>https://www.washingtonpost.com/graphics/2020/national/climate-environment/climate-change-colorado-utah-hot-spot/</a:t>
            </a:r>
          </a:p>
        </p:txBody>
      </p:sp>
    </p:spTree>
    <p:extLst>
      <p:ext uri="{BB962C8B-B14F-4D97-AF65-F5344CB8AC3E}">
        <p14:creationId xmlns:p14="http://schemas.microsoft.com/office/powerpoint/2010/main" val="3155853024"/>
      </p:ext>
    </p:extLst>
  </p:cSld>
  <p:clrMapOvr>
    <a:overrideClrMapping bg1="dk1" tx1="lt1" bg2="dk2" tx2="lt2" accent1="accent1" accent2="accent2" accent3="accent3" accent4="accent4" accent5="accent5" accent6="accent6" hlink="hlink" folHlink="folHlink"/>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4" name="Rectangle 8">
            <a:extLst>
              <a:ext uri="{FF2B5EF4-FFF2-40B4-BE49-F238E27FC236}">
                <a16:creationId xmlns:a16="http://schemas.microsoft.com/office/drawing/2014/main" id="{39E3965E-AC41-4711-9D10-E25ABB132D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35" name="Straight Connector 10">
            <a:extLst>
              <a:ext uri="{FF2B5EF4-FFF2-40B4-BE49-F238E27FC236}">
                <a16:creationId xmlns:a16="http://schemas.microsoft.com/office/drawing/2014/main" id="{1F5DC8C3-BA5F-4EED-BB9A-A14272BD82A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474741"/>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useBgFill="1">
        <p:nvSpPr>
          <p:cNvPr id="36" name="Rectangle 12">
            <a:extLst>
              <a:ext uri="{FF2B5EF4-FFF2-40B4-BE49-F238E27FC236}">
                <a16:creationId xmlns:a16="http://schemas.microsoft.com/office/drawing/2014/main" id="{B4D0E555-16F6-44D0-BF56-AF5FF5BDE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1">
            <a:schemeClr val="lt1"/>
          </a:fillRef>
          <a:effectRef idx="0">
            <a:schemeClr val="accent1"/>
          </a:effectRef>
          <a:fontRef idx="minor">
            <a:schemeClr val="lt1"/>
          </a:fontRef>
        </p:style>
        <p:txBody>
          <a:bodyPr rtlCol="0" anchor="ctr"/>
          <a:lstStyle/>
          <a:p>
            <a:pPr algn="ctr"/>
            <a:endParaRPr lang="en-US"/>
          </a:p>
        </p:txBody>
      </p:sp>
      <p:sp>
        <p:nvSpPr>
          <p:cNvPr id="37" name="Rectangle 14">
            <a:extLst>
              <a:ext uri="{FF2B5EF4-FFF2-40B4-BE49-F238E27FC236}">
                <a16:creationId xmlns:a16="http://schemas.microsoft.com/office/drawing/2014/main" id="{8117041D-1A7B-4ECA-AB68-3CFDB6726B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6220" y="0"/>
            <a:ext cx="4641314" cy="6858000"/>
          </a:xfrm>
          <a:prstGeom prst="rect">
            <a:avLst/>
          </a:prstGeom>
          <a:solidFill>
            <a:srgbClr val="96214E"/>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itle 2">
            <a:extLst>
              <a:ext uri="{FF2B5EF4-FFF2-40B4-BE49-F238E27FC236}">
                <a16:creationId xmlns:a16="http://schemas.microsoft.com/office/drawing/2014/main" id="{2470DD85-F672-C707-20A8-3BC3064D6DEC}"/>
              </a:ext>
            </a:extLst>
          </p:cNvPr>
          <p:cNvSpPr>
            <a:spLocks noGrp="1"/>
          </p:cNvSpPr>
          <p:nvPr>
            <p:ph type="title" idx="4294967295"/>
          </p:nvPr>
        </p:nvSpPr>
        <p:spPr>
          <a:xfrm>
            <a:off x="-90638" y="1288338"/>
            <a:ext cx="4712260" cy="2013473"/>
          </a:xfrm>
        </p:spPr>
        <p:txBody>
          <a:bodyPr vert="horz" lIns="91440" tIns="45720" rIns="91440" bIns="45720" rtlCol="0" anchor="b">
            <a:normAutofit/>
          </a:bodyPr>
          <a:lstStyle/>
          <a:p>
            <a:pPr algn="ctr"/>
            <a:r>
              <a:rPr lang="en-US" sz="5000" b="1">
                <a:solidFill>
                  <a:srgbClr val="FFFFFF"/>
                </a:solidFill>
              </a:rPr>
              <a:t>Climate Change </a:t>
            </a:r>
            <a:br>
              <a:rPr lang="en-US" sz="5000" b="1">
                <a:solidFill>
                  <a:srgbClr val="FFFFFF"/>
                </a:solidFill>
              </a:rPr>
            </a:br>
            <a:r>
              <a:rPr lang="en-US" sz="5000" b="1">
                <a:solidFill>
                  <a:srgbClr val="FFFFFF"/>
                </a:solidFill>
              </a:rPr>
              <a:t>Hot Spot</a:t>
            </a:r>
          </a:p>
        </p:txBody>
      </p:sp>
      <p:cxnSp>
        <p:nvCxnSpPr>
          <p:cNvPr id="38" name="Straight Connector 16">
            <a:extLst>
              <a:ext uri="{FF2B5EF4-FFF2-40B4-BE49-F238E27FC236}">
                <a16:creationId xmlns:a16="http://schemas.microsoft.com/office/drawing/2014/main" id="{ABCD2462-4C1E-401A-AC2D-F799A138B24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73852" y="3663649"/>
            <a:ext cx="338328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4" name="Picture 3" descr="Map&#10;&#10;Description automatically generated">
            <a:extLst>
              <a:ext uri="{FF2B5EF4-FFF2-40B4-BE49-F238E27FC236}">
                <a16:creationId xmlns:a16="http://schemas.microsoft.com/office/drawing/2014/main" id="{9600C2AD-7118-EBCA-2ADF-C173BDCB913D}"/>
              </a:ext>
            </a:extLst>
          </p:cNvPr>
          <p:cNvPicPr>
            <a:picLocks noChangeAspect="1"/>
          </p:cNvPicPr>
          <p:nvPr/>
        </p:nvPicPr>
        <p:blipFill>
          <a:blip r:embed="rId2"/>
          <a:stretch>
            <a:fillRect/>
          </a:stretch>
        </p:blipFill>
        <p:spPr>
          <a:xfrm>
            <a:off x="5429369" y="640080"/>
            <a:ext cx="5981598" cy="5577840"/>
          </a:xfrm>
          <a:prstGeom prst="rect">
            <a:avLst/>
          </a:prstGeom>
        </p:spPr>
      </p:pic>
      <p:sp>
        <p:nvSpPr>
          <p:cNvPr id="5" name="TextBox 4">
            <a:extLst>
              <a:ext uri="{FF2B5EF4-FFF2-40B4-BE49-F238E27FC236}">
                <a16:creationId xmlns:a16="http://schemas.microsoft.com/office/drawing/2014/main" id="{03BFDA09-EC07-2B0A-8CD9-568B00064960}"/>
              </a:ext>
            </a:extLst>
          </p:cNvPr>
          <p:cNvSpPr txBox="1"/>
          <p:nvPr/>
        </p:nvSpPr>
        <p:spPr>
          <a:xfrm>
            <a:off x="113503" y="6362529"/>
            <a:ext cx="4303978" cy="400110"/>
          </a:xfrm>
          <a:prstGeom prst="rect">
            <a:avLst/>
          </a:prstGeom>
          <a:noFill/>
        </p:spPr>
        <p:txBody>
          <a:bodyPr wrap="square">
            <a:spAutoFit/>
          </a:bodyPr>
          <a:lstStyle/>
          <a:p>
            <a:r>
              <a:rPr lang="en-US" sz="1000">
                <a:solidFill>
                  <a:schemeClr val="bg1"/>
                </a:solidFill>
              </a:rPr>
              <a:t>https://www.washingtonpost.com/graphics/2020/national/climate-environment/climate-change-colorado-utah-hot-spot/</a:t>
            </a:r>
          </a:p>
        </p:txBody>
      </p:sp>
    </p:spTree>
    <p:extLst>
      <p:ext uri="{BB962C8B-B14F-4D97-AF65-F5344CB8AC3E}">
        <p14:creationId xmlns:p14="http://schemas.microsoft.com/office/powerpoint/2010/main" val="32378296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372376B4-2E25-1B5E-B306-0130729A432A}"/>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120640" y="564775"/>
            <a:ext cx="6803882" cy="5271249"/>
          </a:xfrm>
          <a:prstGeom prst="rect">
            <a:avLst/>
          </a:prstGeom>
          <a:noFill/>
          <a:extLst>
            <a:ext uri="{909E8E84-426E-40DD-AFC4-6F175D3DCCD1}">
              <a14:hiddenFill xmlns:a14="http://schemas.microsoft.com/office/drawing/2010/main">
                <a:solidFill>
                  <a:srgbClr val="FFFFFF"/>
                </a:solidFill>
              </a14:hiddenFill>
            </a:ext>
          </a:extLst>
        </p:spPr>
      </p:pic>
      <p:sp>
        <p:nvSpPr>
          <p:cNvPr id="3" name="Freeform: Shape 2">
            <a:extLst>
              <a:ext uri="{FF2B5EF4-FFF2-40B4-BE49-F238E27FC236}">
                <a16:creationId xmlns:a16="http://schemas.microsoft.com/office/drawing/2014/main" id="{80B825F6-2BA6-42C4-02F6-645A0E09CE15}"/>
              </a:ext>
            </a:extLst>
          </p:cNvPr>
          <p:cNvSpPr/>
          <p:nvPr/>
        </p:nvSpPr>
        <p:spPr>
          <a:xfrm>
            <a:off x="7806511" y="1308167"/>
            <a:ext cx="1108881" cy="3737811"/>
          </a:xfrm>
          <a:custGeom>
            <a:avLst/>
            <a:gdLst>
              <a:gd name="connsiteX0" fmla="*/ 290506 w 1108881"/>
              <a:gd name="connsiteY0" fmla="*/ 0 h 3737811"/>
              <a:gd name="connsiteX1" fmla="*/ 659474 w 1108881"/>
              <a:gd name="connsiteY1" fmla="*/ 625642 h 3737811"/>
              <a:gd name="connsiteX2" fmla="*/ 707601 w 1108881"/>
              <a:gd name="connsiteY2" fmla="*/ 914400 h 3737811"/>
              <a:gd name="connsiteX3" fmla="*/ 579264 w 1108881"/>
              <a:gd name="connsiteY3" fmla="*/ 1187116 h 3737811"/>
              <a:gd name="connsiteX4" fmla="*/ 563222 w 1108881"/>
              <a:gd name="connsiteY4" fmla="*/ 1315453 h 3737811"/>
              <a:gd name="connsiteX5" fmla="*/ 563222 w 1108881"/>
              <a:gd name="connsiteY5" fmla="*/ 1395663 h 3737811"/>
              <a:gd name="connsiteX6" fmla="*/ 466969 w 1108881"/>
              <a:gd name="connsiteY6" fmla="*/ 1491916 h 3737811"/>
              <a:gd name="connsiteX7" fmla="*/ 354674 w 1108881"/>
              <a:gd name="connsiteY7" fmla="*/ 1556084 h 3737811"/>
              <a:gd name="connsiteX8" fmla="*/ 322590 w 1108881"/>
              <a:gd name="connsiteY8" fmla="*/ 1572126 h 3737811"/>
              <a:gd name="connsiteX9" fmla="*/ 162169 w 1108881"/>
              <a:gd name="connsiteY9" fmla="*/ 1540042 h 3737811"/>
              <a:gd name="connsiteX10" fmla="*/ 81959 w 1108881"/>
              <a:gd name="connsiteY10" fmla="*/ 1748590 h 3737811"/>
              <a:gd name="connsiteX11" fmla="*/ 1748 w 1108881"/>
              <a:gd name="connsiteY11" fmla="*/ 1892969 h 3737811"/>
              <a:gd name="connsiteX12" fmla="*/ 162169 w 1108881"/>
              <a:gd name="connsiteY12" fmla="*/ 1973179 h 3737811"/>
              <a:gd name="connsiteX13" fmla="*/ 178211 w 1108881"/>
              <a:gd name="connsiteY13" fmla="*/ 2069432 h 3737811"/>
              <a:gd name="connsiteX14" fmla="*/ 194253 w 1108881"/>
              <a:gd name="connsiteY14" fmla="*/ 2245895 h 3737811"/>
              <a:gd name="connsiteX15" fmla="*/ 290506 w 1108881"/>
              <a:gd name="connsiteY15" fmla="*/ 2454442 h 3737811"/>
              <a:gd name="connsiteX16" fmla="*/ 306548 w 1108881"/>
              <a:gd name="connsiteY16" fmla="*/ 2470484 h 3737811"/>
              <a:gd name="connsiteX17" fmla="*/ 386759 w 1108881"/>
              <a:gd name="connsiteY17" fmla="*/ 2374232 h 3737811"/>
              <a:gd name="connsiteX18" fmla="*/ 515095 w 1108881"/>
              <a:gd name="connsiteY18" fmla="*/ 2518611 h 3737811"/>
              <a:gd name="connsiteX19" fmla="*/ 739685 w 1108881"/>
              <a:gd name="connsiteY19" fmla="*/ 2662990 h 3737811"/>
              <a:gd name="connsiteX20" fmla="*/ 787811 w 1108881"/>
              <a:gd name="connsiteY20" fmla="*/ 2855495 h 3737811"/>
              <a:gd name="connsiteX21" fmla="*/ 932190 w 1108881"/>
              <a:gd name="connsiteY21" fmla="*/ 2983832 h 3737811"/>
              <a:gd name="connsiteX22" fmla="*/ 851980 w 1108881"/>
              <a:gd name="connsiteY22" fmla="*/ 3112169 h 3737811"/>
              <a:gd name="connsiteX23" fmla="*/ 932190 w 1108881"/>
              <a:gd name="connsiteY23" fmla="*/ 3208421 h 3737811"/>
              <a:gd name="connsiteX24" fmla="*/ 1012401 w 1108881"/>
              <a:gd name="connsiteY24" fmla="*/ 3192379 h 3737811"/>
              <a:gd name="connsiteX25" fmla="*/ 1060527 w 1108881"/>
              <a:gd name="connsiteY25" fmla="*/ 3320716 h 3737811"/>
              <a:gd name="connsiteX26" fmla="*/ 1108653 w 1108881"/>
              <a:gd name="connsiteY26" fmla="*/ 3545305 h 3737811"/>
              <a:gd name="connsiteX27" fmla="*/ 1076569 w 1108881"/>
              <a:gd name="connsiteY27" fmla="*/ 3673642 h 3737811"/>
              <a:gd name="connsiteX28" fmla="*/ 1028443 w 1108881"/>
              <a:gd name="connsiteY28" fmla="*/ 3737811 h 3737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08881" h="3737811">
                <a:moveTo>
                  <a:pt x="290506" y="0"/>
                </a:moveTo>
                <a:cubicBezTo>
                  <a:pt x="440232" y="236621"/>
                  <a:pt x="589958" y="473242"/>
                  <a:pt x="659474" y="625642"/>
                </a:cubicBezTo>
                <a:cubicBezTo>
                  <a:pt x="728990" y="778042"/>
                  <a:pt x="720969" y="820821"/>
                  <a:pt x="707601" y="914400"/>
                </a:cubicBezTo>
                <a:cubicBezTo>
                  <a:pt x="694233" y="1007979"/>
                  <a:pt x="603327" y="1120274"/>
                  <a:pt x="579264" y="1187116"/>
                </a:cubicBezTo>
                <a:cubicBezTo>
                  <a:pt x="555201" y="1253958"/>
                  <a:pt x="563222" y="1315453"/>
                  <a:pt x="563222" y="1315453"/>
                </a:cubicBezTo>
                <a:cubicBezTo>
                  <a:pt x="560548" y="1350211"/>
                  <a:pt x="579264" y="1366253"/>
                  <a:pt x="563222" y="1395663"/>
                </a:cubicBezTo>
                <a:cubicBezTo>
                  <a:pt x="547180" y="1425073"/>
                  <a:pt x="501727" y="1465179"/>
                  <a:pt x="466969" y="1491916"/>
                </a:cubicBezTo>
                <a:cubicBezTo>
                  <a:pt x="432211" y="1518653"/>
                  <a:pt x="354674" y="1556084"/>
                  <a:pt x="354674" y="1556084"/>
                </a:cubicBezTo>
                <a:cubicBezTo>
                  <a:pt x="330611" y="1569452"/>
                  <a:pt x="354674" y="1574800"/>
                  <a:pt x="322590" y="1572126"/>
                </a:cubicBezTo>
                <a:cubicBezTo>
                  <a:pt x="290506" y="1569452"/>
                  <a:pt x="202274" y="1510631"/>
                  <a:pt x="162169" y="1540042"/>
                </a:cubicBezTo>
                <a:cubicBezTo>
                  <a:pt x="122064" y="1569453"/>
                  <a:pt x="108696" y="1689769"/>
                  <a:pt x="81959" y="1748590"/>
                </a:cubicBezTo>
                <a:cubicBezTo>
                  <a:pt x="55222" y="1807411"/>
                  <a:pt x="-11620" y="1855538"/>
                  <a:pt x="1748" y="1892969"/>
                </a:cubicBezTo>
                <a:cubicBezTo>
                  <a:pt x="15116" y="1930400"/>
                  <a:pt x="162169" y="1973179"/>
                  <a:pt x="162169" y="1973179"/>
                </a:cubicBezTo>
                <a:cubicBezTo>
                  <a:pt x="191579" y="2002589"/>
                  <a:pt x="172864" y="2023979"/>
                  <a:pt x="178211" y="2069432"/>
                </a:cubicBezTo>
                <a:cubicBezTo>
                  <a:pt x="183558" y="2114885"/>
                  <a:pt x="175537" y="2181727"/>
                  <a:pt x="194253" y="2245895"/>
                </a:cubicBezTo>
                <a:cubicBezTo>
                  <a:pt x="212969" y="2310063"/>
                  <a:pt x="290506" y="2454442"/>
                  <a:pt x="290506" y="2454442"/>
                </a:cubicBezTo>
                <a:cubicBezTo>
                  <a:pt x="309222" y="2491873"/>
                  <a:pt x="290506" y="2483852"/>
                  <a:pt x="306548" y="2470484"/>
                </a:cubicBezTo>
                <a:cubicBezTo>
                  <a:pt x="322590" y="2457116"/>
                  <a:pt x="352001" y="2366211"/>
                  <a:pt x="386759" y="2374232"/>
                </a:cubicBezTo>
                <a:cubicBezTo>
                  <a:pt x="421517" y="2382253"/>
                  <a:pt x="456274" y="2470485"/>
                  <a:pt x="515095" y="2518611"/>
                </a:cubicBezTo>
                <a:cubicBezTo>
                  <a:pt x="573916" y="2566737"/>
                  <a:pt x="694232" y="2606843"/>
                  <a:pt x="739685" y="2662990"/>
                </a:cubicBezTo>
                <a:cubicBezTo>
                  <a:pt x="785138" y="2719137"/>
                  <a:pt x="755727" y="2802021"/>
                  <a:pt x="787811" y="2855495"/>
                </a:cubicBezTo>
                <a:cubicBezTo>
                  <a:pt x="819895" y="2908969"/>
                  <a:pt x="921495" y="2941053"/>
                  <a:pt x="932190" y="2983832"/>
                </a:cubicBezTo>
                <a:cubicBezTo>
                  <a:pt x="942885" y="3026611"/>
                  <a:pt x="851980" y="3074738"/>
                  <a:pt x="851980" y="3112169"/>
                </a:cubicBezTo>
                <a:cubicBezTo>
                  <a:pt x="851980" y="3149600"/>
                  <a:pt x="905453" y="3195053"/>
                  <a:pt x="932190" y="3208421"/>
                </a:cubicBezTo>
                <a:cubicBezTo>
                  <a:pt x="958927" y="3221789"/>
                  <a:pt x="991012" y="3173663"/>
                  <a:pt x="1012401" y="3192379"/>
                </a:cubicBezTo>
                <a:cubicBezTo>
                  <a:pt x="1033790" y="3211095"/>
                  <a:pt x="1044485" y="3261895"/>
                  <a:pt x="1060527" y="3320716"/>
                </a:cubicBezTo>
                <a:cubicBezTo>
                  <a:pt x="1076569" y="3379537"/>
                  <a:pt x="1105979" y="3486484"/>
                  <a:pt x="1108653" y="3545305"/>
                </a:cubicBezTo>
                <a:cubicBezTo>
                  <a:pt x="1111327" y="3604126"/>
                  <a:pt x="1089937" y="3641558"/>
                  <a:pt x="1076569" y="3673642"/>
                </a:cubicBezTo>
                <a:cubicBezTo>
                  <a:pt x="1063201" y="3705726"/>
                  <a:pt x="1045822" y="3721768"/>
                  <a:pt x="1028443" y="3737811"/>
                </a:cubicBezTo>
              </a:path>
            </a:pathLst>
          </a:cu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27738030-C5CB-A144-D82F-C15823653F82}"/>
              </a:ext>
            </a:extLst>
          </p:cNvPr>
          <p:cNvPicPr>
            <a:picLocks noChangeAspect="1"/>
          </p:cNvPicPr>
          <p:nvPr/>
        </p:nvPicPr>
        <p:blipFill>
          <a:blip r:embed="rId3"/>
          <a:stretch>
            <a:fillRect/>
          </a:stretch>
        </p:blipFill>
        <p:spPr>
          <a:xfrm>
            <a:off x="3704764" y="187722"/>
            <a:ext cx="2197842" cy="1042412"/>
          </a:xfrm>
          <a:prstGeom prst="rect">
            <a:avLst/>
          </a:prstGeom>
        </p:spPr>
      </p:pic>
      <p:pic>
        <p:nvPicPr>
          <p:cNvPr id="5" name="Picture 4">
            <a:extLst>
              <a:ext uri="{FF2B5EF4-FFF2-40B4-BE49-F238E27FC236}">
                <a16:creationId xmlns:a16="http://schemas.microsoft.com/office/drawing/2014/main" id="{0D45952B-24F2-8CCB-BE29-40ADDE86B5EB}"/>
              </a:ext>
            </a:extLst>
          </p:cNvPr>
          <p:cNvPicPr>
            <a:picLocks noChangeAspect="1"/>
          </p:cNvPicPr>
          <p:nvPr/>
        </p:nvPicPr>
        <p:blipFill>
          <a:blip r:embed="rId4"/>
          <a:stretch>
            <a:fillRect/>
          </a:stretch>
        </p:blipFill>
        <p:spPr>
          <a:xfrm>
            <a:off x="9316381" y="5798607"/>
            <a:ext cx="2795924" cy="989236"/>
          </a:xfrm>
          <a:prstGeom prst="rect">
            <a:avLst/>
          </a:prstGeom>
        </p:spPr>
      </p:pic>
      <p:sp>
        <p:nvSpPr>
          <p:cNvPr id="7" name="TextBox 6">
            <a:extLst>
              <a:ext uri="{FF2B5EF4-FFF2-40B4-BE49-F238E27FC236}">
                <a16:creationId xmlns:a16="http://schemas.microsoft.com/office/drawing/2014/main" id="{4B9259DA-0EBB-03A2-EE49-087A24ACE0FB}"/>
              </a:ext>
            </a:extLst>
          </p:cNvPr>
          <p:cNvSpPr txBox="1"/>
          <p:nvPr/>
        </p:nvSpPr>
        <p:spPr>
          <a:xfrm>
            <a:off x="319406" y="1536174"/>
            <a:ext cx="3882334" cy="3785652"/>
          </a:xfrm>
          <a:prstGeom prst="rect">
            <a:avLst/>
          </a:prstGeom>
          <a:noFill/>
        </p:spPr>
        <p:txBody>
          <a:bodyPr wrap="square">
            <a:spAutoFit/>
          </a:bodyPr>
          <a:lstStyle/>
          <a:p>
            <a:pPr algn="ctr"/>
            <a:r>
              <a:rPr lang="en-US" sz="6000" b="1" spc="-100"/>
              <a:t>Where Does the Water go in Colorado?</a:t>
            </a:r>
            <a:endParaRPr lang="en-US" sz="6000" b="1"/>
          </a:p>
        </p:txBody>
      </p:sp>
    </p:spTree>
    <p:extLst>
      <p:ext uri="{BB962C8B-B14F-4D97-AF65-F5344CB8AC3E}">
        <p14:creationId xmlns:p14="http://schemas.microsoft.com/office/powerpoint/2010/main" val="4368108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E844E128-FF69-4E9F-8327-6B504B3C5A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12191985"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A6D7BE86-451D-E27B-37DE-40294175348E}"/>
              </a:ext>
            </a:extLst>
          </p:cNvPr>
          <p:cNvSpPr>
            <a:spLocks noGrp="1"/>
          </p:cNvSpPr>
          <p:nvPr>
            <p:ph type="title"/>
          </p:nvPr>
        </p:nvSpPr>
        <p:spPr>
          <a:xfrm>
            <a:off x="5116783" y="516835"/>
            <a:ext cx="5977937" cy="1666501"/>
          </a:xfrm>
        </p:spPr>
        <p:txBody>
          <a:bodyPr>
            <a:normAutofit/>
          </a:bodyPr>
          <a:lstStyle/>
          <a:p>
            <a:r>
              <a:rPr lang="en-US" sz="4000">
                <a:solidFill>
                  <a:srgbClr val="FFFFFF"/>
                </a:solidFill>
              </a:rPr>
              <a:t>The Colorado River </a:t>
            </a:r>
          </a:p>
        </p:txBody>
      </p:sp>
      <p:pic>
        <p:nvPicPr>
          <p:cNvPr id="4" name="Picture 4">
            <a:extLst>
              <a:ext uri="{FF2B5EF4-FFF2-40B4-BE49-F238E27FC236}">
                <a16:creationId xmlns:a16="http://schemas.microsoft.com/office/drawing/2014/main" id="{DF251F2E-1DA0-514D-DD98-7DBDC27E5760}"/>
              </a:ext>
            </a:extLst>
          </p:cNvPr>
          <p:cNvPicPr>
            <a:picLocks noChangeAspect="1"/>
          </p:cNvPicPr>
          <p:nvPr/>
        </p:nvPicPr>
        <p:blipFill rotWithShape="1">
          <a:blip r:embed="rId2"/>
          <a:srcRect l="19732" r="12979"/>
          <a:stretch/>
        </p:blipFill>
        <p:spPr>
          <a:xfrm>
            <a:off x="20" y="10"/>
            <a:ext cx="4917213" cy="6857990"/>
          </a:xfrm>
          <a:prstGeom prst="rect">
            <a:avLst/>
          </a:prstGeom>
        </p:spPr>
      </p:pic>
      <p:cxnSp>
        <p:nvCxnSpPr>
          <p:cNvPr id="22" name="Straight Connector 21">
            <a:extLst>
              <a:ext uri="{FF2B5EF4-FFF2-40B4-BE49-F238E27FC236}">
                <a16:creationId xmlns:a16="http://schemas.microsoft.com/office/drawing/2014/main" id="{055CEADF-09EA-423C-8C45-F94AF44D5AF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00864" y="2353592"/>
            <a:ext cx="566928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C2B5106D-60D4-AF72-41CF-64EF044F8F50}"/>
              </a:ext>
            </a:extLst>
          </p:cNvPr>
          <p:cNvSpPr>
            <a:spLocks noGrp="1"/>
          </p:cNvSpPr>
          <p:nvPr>
            <p:ph idx="1"/>
          </p:nvPr>
        </p:nvSpPr>
        <p:spPr>
          <a:xfrm>
            <a:off x="5116783" y="3050824"/>
            <a:ext cx="6677820" cy="3342747"/>
          </a:xfrm>
        </p:spPr>
        <p:txBody>
          <a:bodyPr vert="horz" lIns="0" tIns="45720" rIns="0" bIns="45720" rtlCol="0">
            <a:normAutofit/>
          </a:bodyPr>
          <a:lstStyle/>
          <a:p>
            <a:pPr>
              <a:spcBef>
                <a:spcPts val="1000"/>
              </a:spcBef>
              <a:buFont typeface="Arial" panose="020B0604020202020204" pitchFamily="34" charset="0"/>
              <a:buChar char="•"/>
            </a:pPr>
            <a:r>
              <a:rPr lang="en-US" sz="1800">
                <a:solidFill>
                  <a:srgbClr val="FFFFFF"/>
                </a:solidFill>
                <a:ea typeface="+mn-lt"/>
                <a:cs typeface="+mn-lt"/>
              </a:rPr>
              <a:t>Forty million people in seven states rely on the Colorado River every day</a:t>
            </a:r>
            <a:endParaRPr lang="en-US" sz="1800">
              <a:solidFill>
                <a:srgbClr val="FFFFFF"/>
              </a:solidFill>
            </a:endParaRPr>
          </a:p>
          <a:p>
            <a:pPr>
              <a:spcBef>
                <a:spcPts val="1000"/>
              </a:spcBef>
              <a:buFont typeface="Arial" panose="020B0604020202020204" pitchFamily="34" charset="0"/>
              <a:buChar char="•"/>
            </a:pPr>
            <a:r>
              <a:rPr lang="en-US" sz="1800">
                <a:solidFill>
                  <a:srgbClr val="FFFFFF"/>
                </a:solidFill>
              </a:rPr>
              <a:t>The temperature outside is increasing because of climate changes. Every time the temperature outside increases by 1 degree, the amount of water in the Colorado River decreases by 5% </a:t>
            </a:r>
          </a:p>
          <a:p>
            <a:pPr>
              <a:spcBef>
                <a:spcPts val="1000"/>
              </a:spcBef>
              <a:buFont typeface="Arial" panose="020B0604020202020204" pitchFamily="34" charset="0"/>
              <a:buChar char="•"/>
            </a:pPr>
            <a:r>
              <a:rPr lang="en-US" sz="1800">
                <a:solidFill>
                  <a:srgbClr val="FFFFFF"/>
                </a:solidFill>
              </a:rPr>
              <a:t>For 22 years, drought has been affecting the American West and has caused water levels on the Colorado River to decrease</a:t>
            </a:r>
          </a:p>
          <a:p>
            <a:pPr>
              <a:spcBef>
                <a:spcPts val="1000"/>
              </a:spcBef>
              <a:buFont typeface="Arial" panose="020B0604020202020204" pitchFamily="34" charset="0"/>
              <a:buChar char="•"/>
            </a:pPr>
            <a:r>
              <a:rPr lang="en-US" sz="1800">
                <a:solidFill>
                  <a:srgbClr val="FFFFFF"/>
                </a:solidFill>
              </a:rPr>
              <a:t>This means that there is less water available for plants, wildlife, and people</a:t>
            </a:r>
          </a:p>
        </p:txBody>
      </p:sp>
      <p:sp>
        <p:nvSpPr>
          <p:cNvPr id="7" name="TextBox 6">
            <a:extLst>
              <a:ext uri="{FF2B5EF4-FFF2-40B4-BE49-F238E27FC236}">
                <a16:creationId xmlns:a16="http://schemas.microsoft.com/office/drawing/2014/main" id="{160EAADA-65C7-F512-4256-52CE058511E4}"/>
              </a:ext>
            </a:extLst>
          </p:cNvPr>
          <p:cNvSpPr txBox="1"/>
          <p:nvPr/>
        </p:nvSpPr>
        <p:spPr>
          <a:xfrm>
            <a:off x="9581467" y="6502675"/>
            <a:ext cx="2577353"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t>https://cwcb.colorado.gov/colorado-water-plan</a:t>
            </a:r>
          </a:p>
        </p:txBody>
      </p:sp>
    </p:spTree>
    <p:extLst>
      <p:ext uri="{BB962C8B-B14F-4D97-AF65-F5344CB8AC3E}">
        <p14:creationId xmlns:p14="http://schemas.microsoft.com/office/powerpoint/2010/main" val="3151373586"/>
      </p:ext>
    </p:extLst>
  </p:cSld>
  <p:clrMapOvr>
    <a:overrideClrMapping bg1="dk1" tx1="lt1" bg2="dk2" tx2="lt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4CF23C2-6910-78A3-F899-6C9B2B625D81}"/>
              </a:ext>
            </a:extLst>
          </p:cNvPr>
          <p:cNvPicPr>
            <a:picLocks noChangeAspect="1"/>
          </p:cNvPicPr>
          <p:nvPr/>
        </p:nvPicPr>
        <p:blipFill>
          <a:blip r:embed="rId2"/>
          <a:stretch>
            <a:fillRect/>
          </a:stretch>
        </p:blipFill>
        <p:spPr>
          <a:xfrm>
            <a:off x="0" y="0"/>
            <a:ext cx="12192000" cy="6826513"/>
          </a:xfrm>
          <a:prstGeom prst="rect">
            <a:avLst/>
          </a:prstGeom>
        </p:spPr>
      </p:pic>
      <p:sp>
        <p:nvSpPr>
          <p:cNvPr id="2" name="Title 1">
            <a:extLst>
              <a:ext uri="{FF2B5EF4-FFF2-40B4-BE49-F238E27FC236}">
                <a16:creationId xmlns:a16="http://schemas.microsoft.com/office/drawing/2014/main" id="{3D4BC8F9-5C0B-CDD3-E7B0-35658B457260}"/>
              </a:ext>
            </a:extLst>
          </p:cNvPr>
          <p:cNvSpPr>
            <a:spLocks noGrp="1"/>
          </p:cNvSpPr>
          <p:nvPr>
            <p:ph type="title"/>
          </p:nvPr>
        </p:nvSpPr>
        <p:spPr/>
        <p:txBody>
          <a:bodyPr>
            <a:normAutofit fontScale="90000"/>
          </a:bodyPr>
          <a:lstStyle/>
          <a:p>
            <a:pPr algn="ctr"/>
            <a:r>
              <a:rPr lang="en-US" b="1"/>
              <a:t>Let’s look at our local mountain:               The Grand Mesa</a:t>
            </a:r>
          </a:p>
        </p:txBody>
      </p:sp>
    </p:spTree>
    <p:extLst>
      <p:ext uri="{BB962C8B-B14F-4D97-AF65-F5344CB8AC3E}">
        <p14:creationId xmlns:p14="http://schemas.microsoft.com/office/powerpoint/2010/main" val="8552787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D1E694-AD61-4C6A-553B-74176D5A017C}"/>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A519E0F4-EF99-9A69-72E2-0514E71464DD}"/>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6BB9E915-CA35-7326-DB97-1C322AF454D0}"/>
              </a:ext>
            </a:extLst>
          </p:cNvPr>
          <p:cNvPicPr>
            <a:picLocks noChangeAspect="1"/>
          </p:cNvPicPr>
          <p:nvPr/>
        </p:nvPicPr>
        <p:blipFill>
          <a:blip r:embed="rId2"/>
          <a:stretch>
            <a:fillRect/>
          </a:stretch>
        </p:blipFill>
        <p:spPr>
          <a:xfrm>
            <a:off x="0" y="-376929"/>
            <a:ext cx="12192000" cy="7755540"/>
          </a:xfrm>
          <a:prstGeom prst="rect">
            <a:avLst/>
          </a:prstGeom>
        </p:spPr>
      </p:pic>
    </p:spTree>
    <p:extLst>
      <p:ext uri="{BB962C8B-B14F-4D97-AF65-F5344CB8AC3E}">
        <p14:creationId xmlns:p14="http://schemas.microsoft.com/office/powerpoint/2010/main" val="216740291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D1E694-AD61-4C6A-553B-74176D5A017C}"/>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A519E0F4-EF99-9A69-72E2-0514E71464DD}"/>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6BB9E915-CA35-7326-DB97-1C322AF454D0}"/>
              </a:ext>
            </a:extLst>
          </p:cNvPr>
          <p:cNvPicPr>
            <a:picLocks noChangeAspect="1"/>
          </p:cNvPicPr>
          <p:nvPr/>
        </p:nvPicPr>
        <p:blipFill>
          <a:blip r:embed="rId2"/>
          <a:stretch>
            <a:fillRect/>
          </a:stretch>
        </p:blipFill>
        <p:spPr>
          <a:xfrm>
            <a:off x="0" y="-376929"/>
            <a:ext cx="12192000" cy="7755540"/>
          </a:xfrm>
          <a:prstGeom prst="rect">
            <a:avLst/>
          </a:prstGeom>
        </p:spPr>
      </p:pic>
      <p:sp>
        <p:nvSpPr>
          <p:cNvPr id="4" name="Freeform: Shape 3">
            <a:extLst>
              <a:ext uri="{FF2B5EF4-FFF2-40B4-BE49-F238E27FC236}">
                <a16:creationId xmlns:a16="http://schemas.microsoft.com/office/drawing/2014/main" id="{63F1A17C-5B43-0E62-0B78-C71FBE637C82}"/>
              </a:ext>
            </a:extLst>
          </p:cNvPr>
          <p:cNvSpPr/>
          <p:nvPr/>
        </p:nvSpPr>
        <p:spPr>
          <a:xfrm>
            <a:off x="2722260" y="1717118"/>
            <a:ext cx="4153534" cy="5172293"/>
          </a:xfrm>
          <a:custGeom>
            <a:avLst/>
            <a:gdLst>
              <a:gd name="connsiteX0" fmla="*/ 3804183 w 4153534"/>
              <a:gd name="connsiteY0" fmla="*/ 0 h 5172293"/>
              <a:gd name="connsiteX1" fmla="*/ 4048488 w 4153534"/>
              <a:gd name="connsiteY1" fmla="*/ 174503 h 5172293"/>
              <a:gd name="connsiteX2" fmla="*/ 4153190 w 4153534"/>
              <a:gd name="connsiteY2" fmla="*/ 383908 h 5172293"/>
              <a:gd name="connsiteX3" fmla="*/ 4083389 w 4153534"/>
              <a:gd name="connsiteY3" fmla="*/ 600293 h 5172293"/>
              <a:gd name="connsiteX4" fmla="*/ 4118290 w 4153534"/>
              <a:gd name="connsiteY4" fmla="*/ 704995 h 5172293"/>
              <a:gd name="connsiteX5" fmla="*/ 4139230 w 4153534"/>
              <a:gd name="connsiteY5" fmla="*/ 816677 h 5172293"/>
              <a:gd name="connsiteX6" fmla="*/ 3936806 w 4153534"/>
              <a:gd name="connsiteY6" fmla="*/ 1081923 h 5172293"/>
              <a:gd name="connsiteX7" fmla="*/ 3769282 w 4153534"/>
              <a:gd name="connsiteY7" fmla="*/ 1451871 h 5172293"/>
              <a:gd name="connsiteX8" fmla="*/ 3392354 w 4153534"/>
              <a:gd name="connsiteY8" fmla="*/ 1717117 h 5172293"/>
              <a:gd name="connsiteX9" fmla="*/ 3064287 w 4153534"/>
              <a:gd name="connsiteY9" fmla="*/ 2031224 h 5172293"/>
              <a:gd name="connsiteX10" fmla="*/ 2687358 w 4153534"/>
              <a:gd name="connsiteY10" fmla="*/ 2408152 h 5172293"/>
              <a:gd name="connsiteX11" fmla="*/ 2498894 w 4153534"/>
              <a:gd name="connsiteY11" fmla="*/ 2687358 h 5172293"/>
              <a:gd name="connsiteX12" fmla="*/ 1828800 w 4153534"/>
              <a:gd name="connsiteY12" fmla="*/ 3210870 h 5172293"/>
              <a:gd name="connsiteX13" fmla="*/ 1312268 w 4153534"/>
              <a:gd name="connsiteY13" fmla="*/ 3615719 h 5172293"/>
              <a:gd name="connsiteX14" fmla="*/ 663114 w 4153534"/>
              <a:gd name="connsiteY14" fmla="*/ 3943786 h 5172293"/>
              <a:gd name="connsiteX15" fmla="*/ 300146 w 4153534"/>
              <a:gd name="connsiteY15" fmla="*/ 4229972 h 5172293"/>
              <a:gd name="connsiteX16" fmla="*/ 160543 w 4153534"/>
              <a:gd name="connsiteY16" fmla="*/ 4460317 h 5172293"/>
              <a:gd name="connsiteX17" fmla="*/ 195444 w 4153534"/>
              <a:gd name="connsiteY17" fmla="*/ 4697642 h 5172293"/>
              <a:gd name="connsiteX18" fmla="*/ 223364 w 4153534"/>
              <a:gd name="connsiteY18" fmla="*/ 4900067 h 5172293"/>
              <a:gd name="connsiteX19" fmla="*/ 83761 w 4153534"/>
              <a:gd name="connsiteY19" fmla="*/ 5067590 h 5172293"/>
              <a:gd name="connsiteX20" fmla="*/ 0 w 4153534"/>
              <a:gd name="connsiteY20" fmla="*/ 5172293 h 51722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153534" h="5172293">
                <a:moveTo>
                  <a:pt x="3804183" y="0"/>
                </a:moveTo>
                <a:cubicBezTo>
                  <a:pt x="3897251" y="55259"/>
                  <a:pt x="3990320" y="110518"/>
                  <a:pt x="4048488" y="174503"/>
                </a:cubicBezTo>
                <a:cubicBezTo>
                  <a:pt x="4106656" y="238488"/>
                  <a:pt x="4147373" y="312943"/>
                  <a:pt x="4153190" y="383908"/>
                </a:cubicBezTo>
                <a:cubicBezTo>
                  <a:pt x="4159007" y="454873"/>
                  <a:pt x="4089206" y="546779"/>
                  <a:pt x="4083389" y="600293"/>
                </a:cubicBezTo>
                <a:cubicBezTo>
                  <a:pt x="4077572" y="653807"/>
                  <a:pt x="4108983" y="668931"/>
                  <a:pt x="4118290" y="704995"/>
                </a:cubicBezTo>
                <a:cubicBezTo>
                  <a:pt x="4127597" y="741059"/>
                  <a:pt x="4169477" y="753856"/>
                  <a:pt x="4139230" y="816677"/>
                </a:cubicBezTo>
                <a:cubicBezTo>
                  <a:pt x="4108983" y="879498"/>
                  <a:pt x="3998464" y="976057"/>
                  <a:pt x="3936806" y="1081923"/>
                </a:cubicBezTo>
                <a:cubicBezTo>
                  <a:pt x="3875148" y="1187789"/>
                  <a:pt x="3860024" y="1346005"/>
                  <a:pt x="3769282" y="1451871"/>
                </a:cubicBezTo>
                <a:cubicBezTo>
                  <a:pt x="3678540" y="1557737"/>
                  <a:pt x="3509853" y="1620558"/>
                  <a:pt x="3392354" y="1717117"/>
                </a:cubicBezTo>
                <a:cubicBezTo>
                  <a:pt x="3274855" y="1813676"/>
                  <a:pt x="3181786" y="1916052"/>
                  <a:pt x="3064287" y="2031224"/>
                </a:cubicBezTo>
                <a:cubicBezTo>
                  <a:pt x="2946788" y="2146396"/>
                  <a:pt x="2781590" y="2298796"/>
                  <a:pt x="2687358" y="2408152"/>
                </a:cubicBezTo>
                <a:cubicBezTo>
                  <a:pt x="2593126" y="2517508"/>
                  <a:pt x="2641987" y="2553572"/>
                  <a:pt x="2498894" y="2687358"/>
                </a:cubicBezTo>
                <a:cubicBezTo>
                  <a:pt x="2355801" y="2821144"/>
                  <a:pt x="1828800" y="3210870"/>
                  <a:pt x="1828800" y="3210870"/>
                </a:cubicBezTo>
                <a:cubicBezTo>
                  <a:pt x="1631029" y="3365597"/>
                  <a:pt x="1506549" y="3493566"/>
                  <a:pt x="1312268" y="3615719"/>
                </a:cubicBezTo>
                <a:cubicBezTo>
                  <a:pt x="1117987" y="3737872"/>
                  <a:pt x="831801" y="3841410"/>
                  <a:pt x="663114" y="3943786"/>
                </a:cubicBezTo>
                <a:cubicBezTo>
                  <a:pt x="494427" y="4046162"/>
                  <a:pt x="383908" y="4143883"/>
                  <a:pt x="300146" y="4229972"/>
                </a:cubicBezTo>
                <a:cubicBezTo>
                  <a:pt x="216384" y="4316061"/>
                  <a:pt x="177993" y="4382372"/>
                  <a:pt x="160543" y="4460317"/>
                </a:cubicBezTo>
                <a:cubicBezTo>
                  <a:pt x="143093" y="4538262"/>
                  <a:pt x="184974" y="4624350"/>
                  <a:pt x="195444" y="4697642"/>
                </a:cubicBezTo>
                <a:cubicBezTo>
                  <a:pt x="205914" y="4770934"/>
                  <a:pt x="241978" y="4838409"/>
                  <a:pt x="223364" y="4900067"/>
                </a:cubicBezTo>
                <a:cubicBezTo>
                  <a:pt x="204750" y="4961725"/>
                  <a:pt x="120988" y="5022219"/>
                  <a:pt x="83761" y="5067590"/>
                </a:cubicBezTo>
                <a:cubicBezTo>
                  <a:pt x="46534" y="5112961"/>
                  <a:pt x="23267" y="5142627"/>
                  <a:pt x="0" y="5172293"/>
                </a:cubicBezTo>
              </a:path>
            </a:pathLst>
          </a:cu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 name="Freeform: Shape 5">
            <a:extLst>
              <a:ext uri="{FF2B5EF4-FFF2-40B4-BE49-F238E27FC236}">
                <a16:creationId xmlns:a16="http://schemas.microsoft.com/office/drawing/2014/main" id="{8F8B3E9B-96A7-2C33-6473-A874887253D1}"/>
              </a:ext>
            </a:extLst>
          </p:cNvPr>
          <p:cNvSpPr/>
          <p:nvPr/>
        </p:nvSpPr>
        <p:spPr>
          <a:xfrm>
            <a:off x="6875795" y="1814840"/>
            <a:ext cx="704652" cy="286186"/>
          </a:xfrm>
          <a:custGeom>
            <a:avLst/>
            <a:gdLst>
              <a:gd name="connsiteX0" fmla="*/ 656135 w 656135"/>
              <a:gd name="connsiteY0" fmla="*/ 0 h 286186"/>
              <a:gd name="connsiteX1" fmla="*/ 118663 w 656135"/>
              <a:gd name="connsiteY1" fmla="*/ 132623 h 286186"/>
              <a:gd name="connsiteX2" fmla="*/ 0 w 656135"/>
              <a:gd name="connsiteY2" fmla="*/ 286186 h 286186"/>
            </a:gdLst>
            <a:ahLst/>
            <a:cxnLst>
              <a:cxn ang="0">
                <a:pos x="connsiteX0" y="connsiteY0"/>
              </a:cxn>
              <a:cxn ang="0">
                <a:pos x="connsiteX1" y="connsiteY1"/>
              </a:cxn>
              <a:cxn ang="0">
                <a:pos x="connsiteX2" y="connsiteY2"/>
              </a:cxn>
            </a:cxnLst>
            <a:rect l="l" t="t" r="r" b="b"/>
            <a:pathLst>
              <a:path w="656135" h="286186">
                <a:moveTo>
                  <a:pt x="656135" y="0"/>
                </a:moveTo>
                <a:cubicBezTo>
                  <a:pt x="442077" y="42462"/>
                  <a:pt x="228019" y="84925"/>
                  <a:pt x="118663" y="132623"/>
                </a:cubicBezTo>
                <a:cubicBezTo>
                  <a:pt x="9307" y="180321"/>
                  <a:pt x="4653" y="233253"/>
                  <a:pt x="0" y="286186"/>
                </a:cubicBezTo>
              </a:path>
            </a:pathLst>
          </a:cu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TextBox 6">
            <a:extLst>
              <a:ext uri="{FF2B5EF4-FFF2-40B4-BE49-F238E27FC236}">
                <a16:creationId xmlns:a16="http://schemas.microsoft.com/office/drawing/2014/main" id="{1D2B9148-6035-BB13-2E8F-DF1E17D339B4}"/>
              </a:ext>
            </a:extLst>
          </p:cNvPr>
          <p:cNvSpPr txBox="1"/>
          <p:nvPr/>
        </p:nvSpPr>
        <p:spPr>
          <a:xfrm>
            <a:off x="7644913" y="3013501"/>
            <a:ext cx="3649653" cy="830997"/>
          </a:xfrm>
          <a:prstGeom prst="rect">
            <a:avLst/>
          </a:prstGeom>
          <a:noFill/>
        </p:spPr>
        <p:txBody>
          <a:bodyPr wrap="none" rtlCol="0">
            <a:spAutoFit/>
          </a:bodyPr>
          <a:lstStyle/>
          <a:p>
            <a:r>
              <a:rPr lang="en-US" sz="4800">
                <a:solidFill>
                  <a:srgbClr val="FFFF00"/>
                </a:solidFill>
              </a:rPr>
              <a:t>Kannah Creek</a:t>
            </a:r>
          </a:p>
        </p:txBody>
      </p:sp>
      <p:sp>
        <p:nvSpPr>
          <p:cNvPr id="8" name="Freeform: Shape 7">
            <a:extLst>
              <a:ext uri="{FF2B5EF4-FFF2-40B4-BE49-F238E27FC236}">
                <a16:creationId xmlns:a16="http://schemas.microsoft.com/office/drawing/2014/main" id="{A6EDE064-3FF6-D43A-CD14-F8280577416E}"/>
              </a:ext>
            </a:extLst>
          </p:cNvPr>
          <p:cNvSpPr/>
          <p:nvPr/>
        </p:nvSpPr>
        <p:spPr>
          <a:xfrm>
            <a:off x="4509179" y="2631518"/>
            <a:ext cx="893459" cy="1472812"/>
          </a:xfrm>
          <a:custGeom>
            <a:avLst/>
            <a:gdLst>
              <a:gd name="connsiteX0" fmla="*/ 0 w 893459"/>
              <a:gd name="connsiteY0" fmla="*/ 0 h 1472812"/>
              <a:gd name="connsiteX1" fmla="*/ 502571 w 893459"/>
              <a:gd name="connsiteY1" fmla="*/ 544451 h 1472812"/>
              <a:gd name="connsiteX2" fmla="*/ 635194 w 893459"/>
              <a:gd name="connsiteY2" fmla="*/ 956280 h 1472812"/>
              <a:gd name="connsiteX3" fmla="*/ 635194 w 893459"/>
              <a:gd name="connsiteY3" fmla="*/ 1221526 h 1472812"/>
              <a:gd name="connsiteX4" fmla="*/ 893459 w 893459"/>
              <a:gd name="connsiteY4" fmla="*/ 1472812 h 1472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3459" h="1472812">
                <a:moveTo>
                  <a:pt x="0" y="0"/>
                </a:moveTo>
                <a:cubicBezTo>
                  <a:pt x="198352" y="192535"/>
                  <a:pt x="396705" y="385071"/>
                  <a:pt x="502571" y="544451"/>
                </a:cubicBezTo>
                <a:cubicBezTo>
                  <a:pt x="608437" y="703831"/>
                  <a:pt x="613090" y="843434"/>
                  <a:pt x="635194" y="956280"/>
                </a:cubicBezTo>
                <a:cubicBezTo>
                  <a:pt x="657298" y="1069126"/>
                  <a:pt x="592150" y="1135437"/>
                  <a:pt x="635194" y="1221526"/>
                </a:cubicBezTo>
                <a:cubicBezTo>
                  <a:pt x="678238" y="1307615"/>
                  <a:pt x="785848" y="1390213"/>
                  <a:pt x="893459" y="1472812"/>
                </a:cubicBezTo>
              </a:path>
            </a:pathLst>
          </a:cu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128655679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0"/>
            <a:ext cx="12195110" cy="6858000"/>
          </a:xfrm>
          <a:prstGeom prst="rect">
            <a:avLst/>
          </a:prstGeom>
        </p:spPr>
      </p:pic>
      <p:sp>
        <p:nvSpPr>
          <p:cNvPr id="3" name="Freeform 2"/>
          <p:cNvSpPr/>
          <p:nvPr/>
        </p:nvSpPr>
        <p:spPr>
          <a:xfrm>
            <a:off x="2143848" y="513168"/>
            <a:ext cx="9726727" cy="5385372"/>
          </a:xfrm>
          <a:custGeom>
            <a:avLst/>
            <a:gdLst>
              <a:gd name="connsiteX0" fmla="*/ 2838699 w 9726727"/>
              <a:gd name="connsiteY0" fmla="*/ 16 h 5385372"/>
              <a:gd name="connsiteX1" fmla="*/ 2792046 w 9726727"/>
              <a:gd name="connsiteY1" fmla="*/ 167967 h 5385372"/>
              <a:gd name="connsiteX2" fmla="*/ 2138903 w 9726727"/>
              <a:gd name="connsiteY2" fmla="*/ 363910 h 5385372"/>
              <a:gd name="connsiteX3" fmla="*/ 1681703 w 9726727"/>
              <a:gd name="connsiteY3" fmla="*/ 774456 h 5385372"/>
              <a:gd name="connsiteX4" fmla="*/ 748642 w 9726727"/>
              <a:gd name="connsiteY4" fmla="*/ 1352954 h 5385372"/>
              <a:gd name="connsiteX5" fmla="*/ 170144 w 9726727"/>
              <a:gd name="connsiteY5" fmla="*/ 1838146 h 5385372"/>
              <a:gd name="connsiteX6" fmla="*/ 20854 w 9726727"/>
              <a:gd name="connsiteY6" fmla="*/ 2230032 h 5385372"/>
              <a:gd name="connsiteX7" fmla="*/ 552699 w 9726727"/>
              <a:gd name="connsiteY7" fmla="*/ 2827191 h 5385372"/>
              <a:gd name="connsiteX8" fmla="*/ 599352 w 9726727"/>
              <a:gd name="connsiteY8" fmla="*/ 3648285 h 5385372"/>
              <a:gd name="connsiteX9" fmla="*/ 562030 w 9726727"/>
              <a:gd name="connsiteY9" fmla="*/ 4282767 h 5385372"/>
              <a:gd name="connsiteX10" fmla="*/ 1532413 w 9726727"/>
              <a:gd name="connsiteY10" fmla="*/ 4627999 h 5385372"/>
              <a:gd name="connsiteX11" fmla="*/ 3659793 w 9726727"/>
              <a:gd name="connsiteY11" fmla="*/ 5383779 h 5385372"/>
              <a:gd name="connsiteX12" fmla="*/ 4854111 w 9726727"/>
              <a:gd name="connsiteY12" fmla="*/ 4823942 h 5385372"/>
              <a:gd name="connsiteX13" fmla="*/ 6729564 w 9726727"/>
              <a:gd name="connsiteY13" fmla="*/ 4702644 h 5385372"/>
              <a:gd name="connsiteX14" fmla="*/ 8138487 w 9726727"/>
              <a:gd name="connsiteY14" fmla="*/ 3974856 h 5385372"/>
              <a:gd name="connsiteX15" fmla="*/ 9472764 w 9726727"/>
              <a:gd name="connsiteY15" fmla="*/ 3135101 h 5385372"/>
              <a:gd name="connsiteX16" fmla="*/ 9706030 w 9726727"/>
              <a:gd name="connsiteY16" fmla="*/ 2565934 h 5385372"/>
              <a:gd name="connsiteX17" fmla="*/ 9183515 w 9726727"/>
              <a:gd name="connsiteY17" fmla="*/ 2024759 h 5385372"/>
              <a:gd name="connsiteX18" fmla="*/ 6710903 w 9726727"/>
              <a:gd name="connsiteY18" fmla="*/ 1138350 h 5385372"/>
              <a:gd name="connsiteX19" fmla="*/ 5544576 w 9726727"/>
              <a:gd name="connsiteY19" fmla="*/ 709142 h 5385372"/>
              <a:gd name="connsiteX20" fmla="*/ 4667499 w 9726727"/>
              <a:gd name="connsiteY20" fmla="*/ 382571 h 5385372"/>
              <a:gd name="connsiteX21" fmla="*/ 4163646 w 9726727"/>
              <a:gd name="connsiteY21" fmla="*/ 177297 h 5385372"/>
              <a:gd name="connsiteX22" fmla="*/ 3557156 w 9726727"/>
              <a:gd name="connsiteY22" fmla="*/ 177297 h 5385372"/>
              <a:gd name="connsiteX23" fmla="*/ 2838699 w 9726727"/>
              <a:gd name="connsiteY23" fmla="*/ 16 h 5385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9726727" h="5385372">
                <a:moveTo>
                  <a:pt x="2838699" y="16"/>
                </a:moveTo>
                <a:cubicBezTo>
                  <a:pt x="2711181" y="-1539"/>
                  <a:pt x="2908679" y="107318"/>
                  <a:pt x="2792046" y="167967"/>
                </a:cubicBezTo>
                <a:cubicBezTo>
                  <a:pt x="2675413" y="228616"/>
                  <a:pt x="2323960" y="262829"/>
                  <a:pt x="2138903" y="363910"/>
                </a:cubicBezTo>
                <a:cubicBezTo>
                  <a:pt x="1953846" y="464992"/>
                  <a:pt x="1913413" y="609615"/>
                  <a:pt x="1681703" y="774456"/>
                </a:cubicBezTo>
                <a:cubicBezTo>
                  <a:pt x="1449993" y="939297"/>
                  <a:pt x="1000568" y="1175672"/>
                  <a:pt x="748642" y="1352954"/>
                </a:cubicBezTo>
                <a:cubicBezTo>
                  <a:pt x="496716" y="1530236"/>
                  <a:pt x="291442" y="1691966"/>
                  <a:pt x="170144" y="1838146"/>
                </a:cubicBezTo>
                <a:cubicBezTo>
                  <a:pt x="48846" y="1984326"/>
                  <a:pt x="-42905" y="2065191"/>
                  <a:pt x="20854" y="2230032"/>
                </a:cubicBezTo>
                <a:cubicBezTo>
                  <a:pt x="84613" y="2394873"/>
                  <a:pt x="456283" y="2590816"/>
                  <a:pt x="552699" y="2827191"/>
                </a:cubicBezTo>
                <a:cubicBezTo>
                  <a:pt x="649115" y="3063566"/>
                  <a:pt x="597797" y="3405689"/>
                  <a:pt x="599352" y="3648285"/>
                </a:cubicBezTo>
                <a:cubicBezTo>
                  <a:pt x="600907" y="3890881"/>
                  <a:pt x="406520" y="4119481"/>
                  <a:pt x="562030" y="4282767"/>
                </a:cubicBezTo>
                <a:cubicBezTo>
                  <a:pt x="717540" y="4446053"/>
                  <a:pt x="1532413" y="4627999"/>
                  <a:pt x="1532413" y="4627999"/>
                </a:cubicBezTo>
                <a:cubicBezTo>
                  <a:pt x="2048707" y="4811501"/>
                  <a:pt x="3106177" y="5351122"/>
                  <a:pt x="3659793" y="5383779"/>
                </a:cubicBezTo>
                <a:cubicBezTo>
                  <a:pt x="4213409" y="5416436"/>
                  <a:pt x="4342483" y="4937464"/>
                  <a:pt x="4854111" y="4823942"/>
                </a:cubicBezTo>
                <a:cubicBezTo>
                  <a:pt x="5365739" y="4710420"/>
                  <a:pt x="6182168" y="4844158"/>
                  <a:pt x="6729564" y="4702644"/>
                </a:cubicBezTo>
                <a:cubicBezTo>
                  <a:pt x="7276960" y="4561130"/>
                  <a:pt x="7681287" y="4236113"/>
                  <a:pt x="8138487" y="3974856"/>
                </a:cubicBezTo>
                <a:cubicBezTo>
                  <a:pt x="8595687" y="3713599"/>
                  <a:pt x="9211507" y="3369921"/>
                  <a:pt x="9472764" y="3135101"/>
                </a:cubicBezTo>
                <a:cubicBezTo>
                  <a:pt x="9734021" y="2900281"/>
                  <a:pt x="9754238" y="2750991"/>
                  <a:pt x="9706030" y="2565934"/>
                </a:cubicBezTo>
                <a:cubicBezTo>
                  <a:pt x="9657822" y="2380877"/>
                  <a:pt x="9682703" y="2262690"/>
                  <a:pt x="9183515" y="2024759"/>
                </a:cubicBezTo>
                <a:cubicBezTo>
                  <a:pt x="8684327" y="1786828"/>
                  <a:pt x="6710903" y="1138350"/>
                  <a:pt x="6710903" y="1138350"/>
                </a:cubicBezTo>
                <a:lnTo>
                  <a:pt x="5544576" y="709142"/>
                </a:lnTo>
                <a:lnTo>
                  <a:pt x="4667499" y="382571"/>
                </a:lnTo>
                <a:cubicBezTo>
                  <a:pt x="4437344" y="293930"/>
                  <a:pt x="4348703" y="211509"/>
                  <a:pt x="4163646" y="177297"/>
                </a:cubicBezTo>
                <a:cubicBezTo>
                  <a:pt x="3978589" y="143085"/>
                  <a:pt x="3779536" y="200624"/>
                  <a:pt x="3557156" y="177297"/>
                </a:cubicBezTo>
                <a:cubicBezTo>
                  <a:pt x="3334776" y="153970"/>
                  <a:pt x="2966217" y="1571"/>
                  <a:pt x="2838699" y="16"/>
                </a:cubicBezTo>
                <a:close/>
              </a:path>
            </a:pathLst>
          </a:custGeom>
          <a:noFill/>
          <a:ln w="38100">
            <a:solidFill>
              <a:srgbClr val="FFFF00">
                <a:alpha val="50196"/>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293D778D-020B-948D-9820-7E031476E44B}"/>
              </a:ext>
            </a:extLst>
          </p:cNvPr>
          <p:cNvSpPr txBox="1"/>
          <p:nvPr/>
        </p:nvSpPr>
        <p:spPr>
          <a:xfrm>
            <a:off x="1074944" y="879499"/>
            <a:ext cx="2677528" cy="830997"/>
          </a:xfrm>
          <a:prstGeom prst="rect">
            <a:avLst/>
          </a:prstGeom>
          <a:noFill/>
        </p:spPr>
        <p:txBody>
          <a:bodyPr wrap="none" rtlCol="0">
            <a:spAutoFit/>
          </a:bodyPr>
          <a:lstStyle/>
          <a:p>
            <a:r>
              <a:rPr lang="en-US" sz="4800">
                <a:solidFill>
                  <a:srgbClr val="FFFF00"/>
                </a:solidFill>
              </a:rPr>
              <a:t>Watershed</a:t>
            </a:r>
          </a:p>
        </p:txBody>
      </p:sp>
      <p:sp>
        <p:nvSpPr>
          <p:cNvPr id="5" name="TextBox 4">
            <a:extLst>
              <a:ext uri="{FF2B5EF4-FFF2-40B4-BE49-F238E27FC236}">
                <a16:creationId xmlns:a16="http://schemas.microsoft.com/office/drawing/2014/main" id="{18547291-68C3-5D72-816C-8863D0257A3F}"/>
              </a:ext>
            </a:extLst>
          </p:cNvPr>
          <p:cNvSpPr txBox="1"/>
          <p:nvPr/>
        </p:nvSpPr>
        <p:spPr>
          <a:xfrm>
            <a:off x="319021" y="207417"/>
            <a:ext cx="3649653" cy="830997"/>
          </a:xfrm>
          <a:prstGeom prst="rect">
            <a:avLst/>
          </a:prstGeom>
          <a:noFill/>
        </p:spPr>
        <p:txBody>
          <a:bodyPr wrap="none" rtlCol="0">
            <a:spAutoFit/>
          </a:bodyPr>
          <a:lstStyle/>
          <a:p>
            <a:r>
              <a:rPr lang="en-US" sz="4800">
                <a:solidFill>
                  <a:srgbClr val="FFFF00"/>
                </a:solidFill>
              </a:rPr>
              <a:t>Kannah Creek</a:t>
            </a:r>
          </a:p>
        </p:txBody>
      </p:sp>
      <p:sp>
        <p:nvSpPr>
          <p:cNvPr id="6" name="Freeform: Shape 5">
            <a:extLst>
              <a:ext uri="{FF2B5EF4-FFF2-40B4-BE49-F238E27FC236}">
                <a16:creationId xmlns:a16="http://schemas.microsoft.com/office/drawing/2014/main" id="{96DA6E1A-973D-50F8-0A98-BAD86A52B15B}"/>
              </a:ext>
            </a:extLst>
          </p:cNvPr>
          <p:cNvSpPr/>
          <p:nvPr/>
        </p:nvSpPr>
        <p:spPr>
          <a:xfrm>
            <a:off x="5318876" y="900440"/>
            <a:ext cx="1268199" cy="5863328"/>
          </a:xfrm>
          <a:custGeom>
            <a:avLst/>
            <a:gdLst>
              <a:gd name="connsiteX0" fmla="*/ 349008 w 1268199"/>
              <a:gd name="connsiteY0" fmla="*/ 0 h 5863328"/>
              <a:gd name="connsiteX1" fmla="*/ 837619 w 1268199"/>
              <a:gd name="connsiteY1" fmla="*/ 411829 h 5863328"/>
              <a:gd name="connsiteX2" fmla="*/ 1242468 w 1268199"/>
              <a:gd name="connsiteY2" fmla="*/ 970241 h 5863328"/>
              <a:gd name="connsiteX3" fmla="*/ 1228507 w 1268199"/>
              <a:gd name="connsiteY3" fmla="*/ 1305288 h 5863328"/>
              <a:gd name="connsiteX4" fmla="*/ 1242468 w 1268199"/>
              <a:gd name="connsiteY4" fmla="*/ 1444891 h 5863328"/>
              <a:gd name="connsiteX5" fmla="*/ 1158706 w 1268199"/>
              <a:gd name="connsiteY5" fmla="*/ 1905581 h 5863328"/>
              <a:gd name="connsiteX6" fmla="*/ 1242468 w 1268199"/>
              <a:gd name="connsiteY6" fmla="*/ 2101026 h 5863328"/>
              <a:gd name="connsiteX7" fmla="*/ 949301 w 1268199"/>
              <a:gd name="connsiteY7" fmla="*/ 2338351 h 5863328"/>
              <a:gd name="connsiteX8" fmla="*/ 998162 w 1268199"/>
              <a:gd name="connsiteY8" fmla="*/ 2813001 h 5863328"/>
              <a:gd name="connsiteX9" fmla="*/ 900440 w 1268199"/>
              <a:gd name="connsiteY9" fmla="*/ 3168989 h 5863328"/>
              <a:gd name="connsiteX10" fmla="*/ 753857 w 1268199"/>
              <a:gd name="connsiteY10" fmla="*/ 3392354 h 5863328"/>
              <a:gd name="connsiteX11" fmla="*/ 837619 w 1268199"/>
              <a:gd name="connsiteY11" fmla="*/ 3552897 h 5863328"/>
              <a:gd name="connsiteX12" fmla="*/ 704996 w 1268199"/>
              <a:gd name="connsiteY12" fmla="*/ 3769282 h 5863328"/>
              <a:gd name="connsiteX13" fmla="*/ 760837 w 1268199"/>
              <a:gd name="connsiteY13" fmla="*/ 4139230 h 5863328"/>
              <a:gd name="connsiteX14" fmla="*/ 718956 w 1268199"/>
              <a:gd name="connsiteY14" fmla="*/ 4537099 h 5863328"/>
              <a:gd name="connsiteX15" fmla="*/ 495591 w 1268199"/>
              <a:gd name="connsiteY15" fmla="*/ 4907047 h 5863328"/>
              <a:gd name="connsiteX16" fmla="*/ 495591 w 1268199"/>
              <a:gd name="connsiteY16" fmla="*/ 5165313 h 5863328"/>
              <a:gd name="connsiteX17" fmla="*/ 0 w 1268199"/>
              <a:gd name="connsiteY17" fmla="*/ 5863328 h 5863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68199" h="5863328">
                <a:moveTo>
                  <a:pt x="349008" y="0"/>
                </a:moveTo>
                <a:cubicBezTo>
                  <a:pt x="518858" y="125061"/>
                  <a:pt x="688709" y="250122"/>
                  <a:pt x="837619" y="411829"/>
                </a:cubicBezTo>
                <a:cubicBezTo>
                  <a:pt x="986529" y="573536"/>
                  <a:pt x="1177320" y="821331"/>
                  <a:pt x="1242468" y="970241"/>
                </a:cubicBezTo>
                <a:cubicBezTo>
                  <a:pt x="1307616" y="1119151"/>
                  <a:pt x="1228507" y="1226180"/>
                  <a:pt x="1228507" y="1305288"/>
                </a:cubicBezTo>
                <a:cubicBezTo>
                  <a:pt x="1228507" y="1384396"/>
                  <a:pt x="1254101" y="1344842"/>
                  <a:pt x="1242468" y="1444891"/>
                </a:cubicBezTo>
                <a:cubicBezTo>
                  <a:pt x="1230835" y="1544940"/>
                  <a:pt x="1158706" y="1796225"/>
                  <a:pt x="1158706" y="1905581"/>
                </a:cubicBezTo>
                <a:cubicBezTo>
                  <a:pt x="1158706" y="2014937"/>
                  <a:pt x="1277369" y="2028898"/>
                  <a:pt x="1242468" y="2101026"/>
                </a:cubicBezTo>
                <a:cubicBezTo>
                  <a:pt x="1207567" y="2173154"/>
                  <a:pt x="990019" y="2219689"/>
                  <a:pt x="949301" y="2338351"/>
                </a:cubicBezTo>
                <a:cubicBezTo>
                  <a:pt x="908583" y="2457013"/>
                  <a:pt x="1006305" y="2674562"/>
                  <a:pt x="998162" y="2813001"/>
                </a:cubicBezTo>
                <a:cubicBezTo>
                  <a:pt x="990019" y="2951440"/>
                  <a:pt x="941158" y="3072430"/>
                  <a:pt x="900440" y="3168989"/>
                </a:cubicBezTo>
                <a:cubicBezTo>
                  <a:pt x="859723" y="3265548"/>
                  <a:pt x="764327" y="3328369"/>
                  <a:pt x="753857" y="3392354"/>
                </a:cubicBezTo>
                <a:cubicBezTo>
                  <a:pt x="743387" y="3456339"/>
                  <a:pt x="845762" y="3490076"/>
                  <a:pt x="837619" y="3552897"/>
                </a:cubicBezTo>
                <a:cubicBezTo>
                  <a:pt x="829476" y="3615718"/>
                  <a:pt x="717793" y="3671560"/>
                  <a:pt x="704996" y="3769282"/>
                </a:cubicBezTo>
                <a:cubicBezTo>
                  <a:pt x="692199" y="3867004"/>
                  <a:pt x="758510" y="4011261"/>
                  <a:pt x="760837" y="4139230"/>
                </a:cubicBezTo>
                <a:cubicBezTo>
                  <a:pt x="763164" y="4267199"/>
                  <a:pt x="763164" y="4409130"/>
                  <a:pt x="718956" y="4537099"/>
                </a:cubicBezTo>
                <a:cubicBezTo>
                  <a:pt x="674748" y="4665068"/>
                  <a:pt x="532818" y="4802345"/>
                  <a:pt x="495591" y="4907047"/>
                </a:cubicBezTo>
                <a:cubicBezTo>
                  <a:pt x="458364" y="5011749"/>
                  <a:pt x="578190" y="5005933"/>
                  <a:pt x="495591" y="5165313"/>
                </a:cubicBezTo>
                <a:cubicBezTo>
                  <a:pt x="412993" y="5324693"/>
                  <a:pt x="206496" y="5594010"/>
                  <a:pt x="0" y="5863328"/>
                </a:cubicBezTo>
              </a:path>
            </a:pathLst>
          </a:cu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Freeform: Shape 6">
            <a:extLst>
              <a:ext uri="{FF2B5EF4-FFF2-40B4-BE49-F238E27FC236}">
                <a16:creationId xmlns:a16="http://schemas.microsoft.com/office/drawing/2014/main" id="{472C4E38-E575-C2B1-B3D9-15AA62206C5A}"/>
              </a:ext>
            </a:extLst>
          </p:cNvPr>
          <p:cNvSpPr/>
          <p:nvPr/>
        </p:nvSpPr>
        <p:spPr>
          <a:xfrm>
            <a:off x="3210870" y="2931664"/>
            <a:ext cx="2819982" cy="1814840"/>
          </a:xfrm>
          <a:custGeom>
            <a:avLst/>
            <a:gdLst>
              <a:gd name="connsiteX0" fmla="*/ 0 w 2819982"/>
              <a:gd name="connsiteY0" fmla="*/ 0 h 1814840"/>
              <a:gd name="connsiteX1" fmla="*/ 432770 w 2819982"/>
              <a:gd name="connsiteY1" fmla="*/ 418809 h 1814840"/>
              <a:gd name="connsiteX2" fmla="*/ 1144745 w 2819982"/>
              <a:gd name="connsiteY2" fmla="*/ 914400 h 1814840"/>
              <a:gd name="connsiteX3" fmla="*/ 1563554 w 2819982"/>
              <a:gd name="connsiteY3" fmla="*/ 1047023 h 1814840"/>
              <a:gd name="connsiteX4" fmla="*/ 1877661 w 2819982"/>
              <a:gd name="connsiteY4" fmla="*/ 1305289 h 1814840"/>
              <a:gd name="connsiteX5" fmla="*/ 1919542 w 2819982"/>
              <a:gd name="connsiteY5" fmla="*/ 1626376 h 1814840"/>
              <a:gd name="connsiteX6" fmla="*/ 2045185 w 2819982"/>
              <a:gd name="connsiteY6" fmla="*/ 1682217 h 1814840"/>
              <a:gd name="connsiteX7" fmla="*/ 2373252 w 2819982"/>
              <a:gd name="connsiteY7" fmla="*/ 1689197 h 1814840"/>
              <a:gd name="connsiteX8" fmla="*/ 2819982 w 2819982"/>
              <a:gd name="connsiteY8" fmla="*/ 1814840 h 1814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9982" h="1814840">
                <a:moveTo>
                  <a:pt x="0" y="0"/>
                </a:moveTo>
                <a:cubicBezTo>
                  <a:pt x="120989" y="133204"/>
                  <a:pt x="241979" y="266409"/>
                  <a:pt x="432770" y="418809"/>
                </a:cubicBezTo>
                <a:cubicBezTo>
                  <a:pt x="623561" y="571209"/>
                  <a:pt x="956281" y="809698"/>
                  <a:pt x="1144745" y="914400"/>
                </a:cubicBezTo>
                <a:cubicBezTo>
                  <a:pt x="1333209" y="1019102"/>
                  <a:pt x="1441401" y="981875"/>
                  <a:pt x="1563554" y="1047023"/>
                </a:cubicBezTo>
                <a:cubicBezTo>
                  <a:pt x="1685707" y="1112171"/>
                  <a:pt x="1818330" y="1208730"/>
                  <a:pt x="1877661" y="1305289"/>
                </a:cubicBezTo>
                <a:cubicBezTo>
                  <a:pt x="1936992" y="1401848"/>
                  <a:pt x="1891621" y="1563555"/>
                  <a:pt x="1919542" y="1626376"/>
                </a:cubicBezTo>
                <a:cubicBezTo>
                  <a:pt x="1947463" y="1689197"/>
                  <a:pt x="1969567" y="1671747"/>
                  <a:pt x="2045185" y="1682217"/>
                </a:cubicBezTo>
                <a:cubicBezTo>
                  <a:pt x="2120803" y="1692687"/>
                  <a:pt x="2244119" y="1667093"/>
                  <a:pt x="2373252" y="1689197"/>
                </a:cubicBezTo>
                <a:cubicBezTo>
                  <a:pt x="2502385" y="1711301"/>
                  <a:pt x="2661183" y="1763070"/>
                  <a:pt x="2819982" y="1814840"/>
                </a:cubicBezTo>
              </a:path>
            </a:pathLst>
          </a:cu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Freeform: Shape 7">
            <a:extLst>
              <a:ext uri="{FF2B5EF4-FFF2-40B4-BE49-F238E27FC236}">
                <a16:creationId xmlns:a16="http://schemas.microsoft.com/office/drawing/2014/main" id="{7E1D81A4-D9F2-4D28-292D-35D47F5A3966}"/>
              </a:ext>
            </a:extLst>
          </p:cNvPr>
          <p:cNvSpPr/>
          <p:nvPr/>
        </p:nvSpPr>
        <p:spPr>
          <a:xfrm>
            <a:off x="6561344" y="2860742"/>
            <a:ext cx="4767444" cy="301267"/>
          </a:xfrm>
          <a:custGeom>
            <a:avLst/>
            <a:gdLst>
              <a:gd name="connsiteX0" fmla="*/ 4767444 w 4767444"/>
              <a:gd name="connsiteY0" fmla="*/ 301267 h 301267"/>
              <a:gd name="connsiteX1" fmla="*/ 3301612 w 4767444"/>
              <a:gd name="connsiteY1" fmla="*/ 154684 h 301267"/>
              <a:gd name="connsiteX2" fmla="*/ 2345331 w 4767444"/>
              <a:gd name="connsiteY2" fmla="*/ 119783 h 301267"/>
              <a:gd name="connsiteX3" fmla="*/ 1200586 w 4767444"/>
              <a:gd name="connsiteY3" fmla="*/ 1121 h 301267"/>
              <a:gd name="connsiteX4" fmla="*/ 474650 w 4767444"/>
              <a:gd name="connsiteY4" fmla="*/ 56962 h 301267"/>
              <a:gd name="connsiteX5" fmla="*/ 0 w 4767444"/>
              <a:gd name="connsiteY5" fmla="*/ 98843 h 301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67444" h="301267">
                <a:moveTo>
                  <a:pt x="4767444" y="301267"/>
                </a:moveTo>
                <a:lnTo>
                  <a:pt x="3301612" y="154684"/>
                </a:lnTo>
                <a:cubicBezTo>
                  <a:pt x="2897927" y="124437"/>
                  <a:pt x="2695502" y="145377"/>
                  <a:pt x="2345331" y="119783"/>
                </a:cubicBezTo>
                <a:cubicBezTo>
                  <a:pt x="1995160" y="94189"/>
                  <a:pt x="1512366" y="11591"/>
                  <a:pt x="1200586" y="1121"/>
                </a:cubicBezTo>
                <a:cubicBezTo>
                  <a:pt x="888806" y="-9349"/>
                  <a:pt x="474650" y="56962"/>
                  <a:pt x="474650" y="56962"/>
                </a:cubicBezTo>
                <a:lnTo>
                  <a:pt x="0" y="98843"/>
                </a:lnTo>
              </a:path>
            </a:pathLst>
          </a:cu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61422641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0"/>
            <a:ext cx="12195110" cy="6858000"/>
          </a:xfrm>
          <a:prstGeom prst="rect">
            <a:avLst/>
          </a:prstGeom>
        </p:spPr>
      </p:pic>
      <p:sp>
        <p:nvSpPr>
          <p:cNvPr id="3" name="Freeform 2"/>
          <p:cNvSpPr/>
          <p:nvPr/>
        </p:nvSpPr>
        <p:spPr>
          <a:xfrm>
            <a:off x="2143848" y="513168"/>
            <a:ext cx="9726727" cy="5385372"/>
          </a:xfrm>
          <a:custGeom>
            <a:avLst/>
            <a:gdLst>
              <a:gd name="connsiteX0" fmla="*/ 2838699 w 9726727"/>
              <a:gd name="connsiteY0" fmla="*/ 16 h 5385372"/>
              <a:gd name="connsiteX1" fmla="*/ 2792046 w 9726727"/>
              <a:gd name="connsiteY1" fmla="*/ 167967 h 5385372"/>
              <a:gd name="connsiteX2" fmla="*/ 2138903 w 9726727"/>
              <a:gd name="connsiteY2" fmla="*/ 363910 h 5385372"/>
              <a:gd name="connsiteX3" fmla="*/ 1681703 w 9726727"/>
              <a:gd name="connsiteY3" fmla="*/ 774456 h 5385372"/>
              <a:gd name="connsiteX4" fmla="*/ 748642 w 9726727"/>
              <a:gd name="connsiteY4" fmla="*/ 1352954 h 5385372"/>
              <a:gd name="connsiteX5" fmla="*/ 170144 w 9726727"/>
              <a:gd name="connsiteY5" fmla="*/ 1838146 h 5385372"/>
              <a:gd name="connsiteX6" fmla="*/ 20854 w 9726727"/>
              <a:gd name="connsiteY6" fmla="*/ 2230032 h 5385372"/>
              <a:gd name="connsiteX7" fmla="*/ 552699 w 9726727"/>
              <a:gd name="connsiteY7" fmla="*/ 2827191 h 5385372"/>
              <a:gd name="connsiteX8" fmla="*/ 599352 w 9726727"/>
              <a:gd name="connsiteY8" fmla="*/ 3648285 h 5385372"/>
              <a:gd name="connsiteX9" fmla="*/ 562030 w 9726727"/>
              <a:gd name="connsiteY9" fmla="*/ 4282767 h 5385372"/>
              <a:gd name="connsiteX10" fmla="*/ 1532413 w 9726727"/>
              <a:gd name="connsiteY10" fmla="*/ 4627999 h 5385372"/>
              <a:gd name="connsiteX11" fmla="*/ 3659793 w 9726727"/>
              <a:gd name="connsiteY11" fmla="*/ 5383779 h 5385372"/>
              <a:gd name="connsiteX12" fmla="*/ 4854111 w 9726727"/>
              <a:gd name="connsiteY12" fmla="*/ 4823942 h 5385372"/>
              <a:gd name="connsiteX13" fmla="*/ 6729564 w 9726727"/>
              <a:gd name="connsiteY13" fmla="*/ 4702644 h 5385372"/>
              <a:gd name="connsiteX14" fmla="*/ 8138487 w 9726727"/>
              <a:gd name="connsiteY14" fmla="*/ 3974856 h 5385372"/>
              <a:gd name="connsiteX15" fmla="*/ 9472764 w 9726727"/>
              <a:gd name="connsiteY15" fmla="*/ 3135101 h 5385372"/>
              <a:gd name="connsiteX16" fmla="*/ 9706030 w 9726727"/>
              <a:gd name="connsiteY16" fmla="*/ 2565934 h 5385372"/>
              <a:gd name="connsiteX17" fmla="*/ 9183515 w 9726727"/>
              <a:gd name="connsiteY17" fmla="*/ 2024759 h 5385372"/>
              <a:gd name="connsiteX18" fmla="*/ 6710903 w 9726727"/>
              <a:gd name="connsiteY18" fmla="*/ 1138350 h 5385372"/>
              <a:gd name="connsiteX19" fmla="*/ 5544576 w 9726727"/>
              <a:gd name="connsiteY19" fmla="*/ 709142 h 5385372"/>
              <a:gd name="connsiteX20" fmla="*/ 4667499 w 9726727"/>
              <a:gd name="connsiteY20" fmla="*/ 382571 h 5385372"/>
              <a:gd name="connsiteX21" fmla="*/ 4163646 w 9726727"/>
              <a:gd name="connsiteY21" fmla="*/ 177297 h 5385372"/>
              <a:gd name="connsiteX22" fmla="*/ 3557156 w 9726727"/>
              <a:gd name="connsiteY22" fmla="*/ 177297 h 5385372"/>
              <a:gd name="connsiteX23" fmla="*/ 2838699 w 9726727"/>
              <a:gd name="connsiteY23" fmla="*/ 16 h 5385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9726727" h="5385372">
                <a:moveTo>
                  <a:pt x="2838699" y="16"/>
                </a:moveTo>
                <a:cubicBezTo>
                  <a:pt x="2711181" y="-1539"/>
                  <a:pt x="2908679" y="107318"/>
                  <a:pt x="2792046" y="167967"/>
                </a:cubicBezTo>
                <a:cubicBezTo>
                  <a:pt x="2675413" y="228616"/>
                  <a:pt x="2323960" y="262829"/>
                  <a:pt x="2138903" y="363910"/>
                </a:cubicBezTo>
                <a:cubicBezTo>
                  <a:pt x="1953846" y="464992"/>
                  <a:pt x="1913413" y="609615"/>
                  <a:pt x="1681703" y="774456"/>
                </a:cubicBezTo>
                <a:cubicBezTo>
                  <a:pt x="1449993" y="939297"/>
                  <a:pt x="1000568" y="1175672"/>
                  <a:pt x="748642" y="1352954"/>
                </a:cubicBezTo>
                <a:cubicBezTo>
                  <a:pt x="496716" y="1530236"/>
                  <a:pt x="291442" y="1691966"/>
                  <a:pt x="170144" y="1838146"/>
                </a:cubicBezTo>
                <a:cubicBezTo>
                  <a:pt x="48846" y="1984326"/>
                  <a:pt x="-42905" y="2065191"/>
                  <a:pt x="20854" y="2230032"/>
                </a:cubicBezTo>
                <a:cubicBezTo>
                  <a:pt x="84613" y="2394873"/>
                  <a:pt x="456283" y="2590816"/>
                  <a:pt x="552699" y="2827191"/>
                </a:cubicBezTo>
                <a:cubicBezTo>
                  <a:pt x="649115" y="3063566"/>
                  <a:pt x="597797" y="3405689"/>
                  <a:pt x="599352" y="3648285"/>
                </a:cubicBezTo>
                <a:cubicBezTo>
                  <a:pt x="600907" y="3890881"/>
                  <a:pt x="406520" y="4119481"/>
                  <a:pt x="562030" y="4282767"/>
                </a:cubicBezTo>
                <a:cubicBezTo>
                  <a:pt x="717540" y="4446053"/>
                  <a:pt x="1532413" y="4627999"/>
                  <a:pt x="1532413" y="4627999"/>
                </a:cubicBezTo>
                <a:cubicBezTo>
                  <a:pt x="2048707" y="4811501"/>
                  <a:pt x="3106177" y="5351122"/>
                  <a:pt x="3659793" y="5383779"/>
                </a:cubicBezTo>
                <a:cubicBezTo>
                  <a:pt x="4213409" y="5416436"/>
                  <a:pt x="4342483" y="4937464"/>
                  <a:pt x="4854111" y="4823942"/>
                </a:cubicBezTo>
                <a:cubicBezTo>
                  <a:pt x="5365739" y="4710420"/>
                  <a:pt x="6182168" y="4844158"/>
                  <a:pt x="6729564" y="4702644"/>
                </a:cubicBezTo>
                <a:cubicBezTo>
                  <a:pt x="7276960" y="4561130"/>
                  <a:pt x="7681287" y="4236113"/>
                  <a:pt x="8138487" y="3974856"/>
                </a:cubicBezTo>
                <a:cubicBezTo>
                  <a:pt x="8595687" y="3713599"/>
                  <a:pt x="9211507" y="3369921"/>
                  <a:pt x="9472764" y="3135101"/>
                </a:cubicBezTo>
                <a:cubicBezTo>
                  <a:pt x="9734021" y="2900281"/>
                  <a:pt x="9754238" y="2750991"/>
                  <a:pt x="9706030" y="2565934"/>
                </a:cubicBezTo>
                <a:cubicBezTo>
                  <a:pt x="9657822" y="2380877"/>
                  <a:pt x="9682703" y="2262690"/>
                  <a:pt x="9183515" y="2024759"/>
                </a:cubicBezTo>
                <a:cubicBezTo>
                  <a:pt x="8684327" y="1786828"/>
                  <a:pt x="6710903" y="1138350"/>
                  <a:pt x="6710903" y="1138350"/>
                </a:cubicBezTo>
                <a:lnTo>
                  <a:pt x="5544576" y="709142"/>
                </a:lnTo>
                <a:lnTo>
                  <a:pt x="4667499" y="382571"/>
                </a:lnTo>
                <a:cubicBezTo>
                  <a:pt x="4437344" y="293930"/>
                  <a:pt x="4348703" y="211509"/>
                  <a:pt x="4163646" y="177297"/>
                </a:cubicBezTo>
                <a:cubicBezTo>
                  <a:pt x="3978589" y="143085"/>
                  <a:pt x="3779536" y="200624"/>
                  <a:pt x="3557156" y="177297"/>
                </a:cubicBezTo>
                <a:cubicBezTo>
                  <a:pt x="3334776" y="153970"/>
                  <a:pt x="2966217" y="1571"/>
                  <a:pt x="2838699" y="16"/>
                </a:cubicBezTo>
                <a:close/>
              </a:path>
            </a:pathLst>
          </a:custGeom>
          <a:noFill/>
          <a:ln w="38100">
            <a:solidFill>
              <a:srgbClr val="FFFF00">
                <a:alpha val="50196"/>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293D778D-020B-948D-9820-7E031476E44B}"/>
              </a:ext>
            </a:extLst>
          </p:cNvPr>
          <p:cNvSpPr txBox="1"/>
          <p:nvPr/>
        </p:nvSpPr>
        <p:spPr>
          <a:xfrm>
            <a:off x="1074944" y="879499"/>
            <a:ext cx="2677528" cy="830997"/>
          </a:xfrm>
          <a:prstGeom prst="rect">
            <a:avLst/>
          </a:prstGeom>
          <a:noFill/>
        </p:spPr>
        <p:txBody>
          <a:bodyPr wrap="none" rtlCol="0">
            <a:spAutoFit/>
          </a:bodyPr>
          <a:lstStyle/>
          <a:p>
            <a:r>
              <a:rPr lang="en-US" sz="4800">
                <a:solidFill>
                  <a:srgbClr val="FFFF00"/>
                </a:solidFill>
              </a:rPr>
              <a:t>Watershed</a:t>
            </a:r>
          </a:p>
        </p:txBody>
      </p:sp>
      <p:sp>
        <p:nvSpPr>
          <p:cNvPr id="5" name="TextBox 4">
            <a:extLst>
              <a:ext uri="{FF2B5EF4-FFF2-40B4-BE49-F238E27FC236}">
                <a16:creationId xmlns:a16="http://schemas.microsoft.com/office/drawing/2014/main" id="{18547291-68C3-5D72-816C-8863D0257A3F}"/>
              </a:ext>
            </a:extLst>
          </p:cNvPr>
          <p:cNvSpPr txBox="1"/>
          <p:nvPr/>
        </p:nvSpPr>
        <p:spPr>
          <a:xfrm>
            <a:off x="319021" y="207417"/>
            <a:ext cx="3649653" cy="830997"/>
          </a:xfrm>
          <a:prstGeom prst="rect">
            <a:avLst/>
          </a:prstGeom>
          <a:noFill/>
        </p:spPr>
        <p:txBody>
          <a:bodyPr wrap="none" rtlCol="0">
            <a:spAutoFit/>
          </a:bodyPr>
          <a:lstStyle/>
          <a:p>
            <a:r>
              <a:rPr lang="en-US" sz="4800">
                <a:solidFill>
                  <a:srgbClr val="FFFF00"/>
                </a:solidFill>
              </a:rPr>
              <a:t>Kannah Creek</a:t>
            </a:r>
          </a:p>
        </p:txBody>
      </p:sp>
      <p:sp>
        <p:nvSpPr>
          <p:cNvPr id="6" name="Freeform: Shape 5">
            <a:extLst>
              <a:ext uri="{FF2B5EF4-FFF2-40B4-BE49-F238E27FC236}">
                <a16:creationId xmlns:a16="http://schemas.microsoft.com/office/drawing/2014/main" id="{96DA6E1A-973D-50F8-0A98-BAD86A52B15B}"/>
              </a:ext>
            </a:extLst>
          </p:cNvPr>
          <p:cNvSpPr/>
          <p:nvPr/>
        </p:nvSpPr>
        <p:spPr>
          <a:xfrm>
            <a:off x="5318876" y="900440"/>
            <a:ext cx="1268199" cy="5863328"/>
          </a:xfrm>
          <a:custGeom>
            <a:avLst/>
            <a:gdLst>
              <a:gd name="connsiteX0" fmla="*/ 349008 w 1268199"/>
              <a:gd name="connsiteY0" fmla="*/ 0 h 5863328"/>
              <a:gd name="connsiteX1" fmla="*/ 837619 w 1268199"/>
              <a:gd name="connsiteY1" fmla="*/ 411829 h 5863328"/>
              <a:gd name="connsiteX2" fmla="*/ 1242468 w 1268199"/>
              <a:gd name="connsiteY2" fmla="*/ 970241 h 5863328"/>
              <a:gd name="connsiteX3" fmla="*/ 1228507 w 1268199"/>
              <a:gd name="connsiteY3" fmla="*/ 1305288 h 5863328"/>
              <a:gd name="connsiteX4" fmla="*/ 1242468 w 1268199"/>
              <a:gd name="connsiteY4" fmla="*/ 1444891 h 5863328"/>
              <a:gd name="connsiteX5" fmla="*/ 1158706 w 1268199"/>
              <a:gd name="connsiteY5" fmla="*/ 1905581 h 5863328"/>
              <a:gd name="connsiteX6" fmla="*/ 1242468 w 1268199"/>
              <a:gd name="connsiteY6" fmla="*/ 2101026 h 5863328"/>
              <a:gd name="connsiteX7" fmla="*/ 949301 w 1268199"/>
              <a:gd name="connsiteY7" fmla="*/ 2338351 h 5863328"/>
              <a:gd name="connsiteX8" fmla="*/ 998162 w 1268199"/>
              <a:gd name="connsiteY8" fmla="*/ 2813001 h 5863328"/>
              <a:gd name="connsiteX9" fmla="*/ 900440 w 1268199"/>
              <a:gd name="connsiteY9" fmla="*/ 3168989 h 5863328"/>
              <a:gd name="connsiteX10" fmla="*/ 753857 w 1268199"/>
              <a:gd name="connsiteY10" fmla="*/ 3392354 h 5863328"/>
              <a:gd name="connsiteX11" fmla="*/ 837619 w 1268199"/>
              <a:gd name="connsiteY11" fmla="*/ 3552897 h 5863328"/>
              <a:gd name="connsiteX12" fmla="*/ 704996 w 1268199"/>
              <a:gd name="connsiteY12" fmla="*/ 3769282 h 5863328"/>
              <a:gd name="connsiteX13" fmla="*/ 760837 w 1268199"/>
              <a:gd name="connsiteY13" fmla="*/ 4139230 h 5863328"/>
              <a:gd name="connsiteX14" fmla="*/ 718956 w 1268199"/>
              <a:gd name="connsiteY14" fmla="*/ 4537099 h 5863328"/>
              <a:gd name="connsiteX15" fmla="*/ 495591 w 1268199"/>
              <a:gd name="connsiteY15" fmla="*/ 4907047 h 5863328"/>
              <a:gd name="connsiteX16" fmla="*/ 495591 w 1268199"/>
              <a:gd name="connsiteY16" fmla="*/ 5165313 h 5863328"/>
              <a:gd name="connsiteX17" fmla="*/ 0 w 1268199"/>
              <a:gd name="connsiteY17" fmla="*/ 5863328 h 5863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68199" h="5863328">
                <a:moveTo>
                  <a:pt x="349008" y="0"/>
                </a:moveTo>
                <a:cubicBezTo>
                  <a:pt x="518858" y="125061"/>
                  <a:pt x="688709" y="250122"/>
                  <a:pt x="837619" y="411829"/>
                </a:cubicBezTo>
                <a:cubicBezTo>
                  <a:pt x="986529" y="573536"/>
                  <a:pt x="1177320" y="821331"/>
                  <a:pt x="1242468" y="970241"/>
                </a:cubicBezTo>
                <a:cubicBezTo>
                  <a:pt x="1307616" y="1119151"/>
                  <a:pt x="1228507" y="1226180"/>
                  <a:pt x="1228507" y="1305288"/>
                </a:cubicBezTo>
                <a:cubicBezTo>
                  <a:pt x="1228507" y="1384396"/>
                  <a:pt x="1254101" y="1344842"/>
                  <a:pt x="1242468" y="1444891"/>
                </a:cubicBezTo>
                <a:cubicBezTo>
                  <a:pt x="1230835" y="1544940"/>
                  <a:pt x="1158706" y="1796225"/>
                  <a:pt x="1158706" y="1905581"/>
                </a:cubicBezTo>
                <a:cubicBezTo>
                  <a:pt x="1158706" y="2014937"/>
                  <a:pt x="1277369" y="2028898"/>
                  <a:pt x="1242468" y="2101026"/>
                </a:cubicBezTo>
                <a:cubicBezTo>
                  <a:pt x="1207567" y="2173154"/>
                  <a:pt x="990019" y="2219689"/>
                  <a:pt x="949301" y="2338351"/>
                </a:cubicBezTo>
                <a:cubicBezTo>
                  <a:pt x="908583" y="2457013"/>
                  <a:pt x="1006305" y="2674562"/>
                  <a:pt x="998162" y="2813001"/>
                </a:cubicBezTo>
                <a:cubicBezTo>
                  <a:pt x="990019" y="2951440"/>
                  <a:pt x="941158" y="3072430"/>
                  <a:pt x="900440" y="3168989"/>
                </a:cubicBezTo>
                <a:cubicBezTo>
                  <a:pt x="859723" y="3265548"/>
                  <a:pt x="764327" y="3328369"/>
                  <a:pt x="753857" y="3392354"/>
                </a:cubicBezTo>
                <a:cubicBezTo>
                  <a:pt x="743387" y="3456339"/>
                  <a:pt x="845762" y="3490076"/>
                  <a:pt x="837619" y="3552897"/>
                </a:cubicBezTo>
                <a:cubicBezTo>
                  <a:pt x="829476" y="3615718"/>
                  <a:pt x="717793" y="3671560"/>
                  <a:pt x="704996" y="3769282"/>
                </a:cubicBezTo>
                <a:cubicBezTo>
                  <a:pt x="692199" y="3867004"/>
                  <a:pt x="758510" y="4011261"/>
                  <a:pt x="760837" y="4139230"/>
                </a:cubicBezTo>
                <a:cubicBezTo>
                  <a:pt x="763164" y="4267199"/>
                  <a:pt x="763164" y="4409130"/>
                  <a:pt x="718956" y="4537099"/>
                </a:cubicBezTo>
                <a:cubicBezTo>
                  <a:pt x="674748" y="4665068"/>
                  <a:pt x="532818" y="4802345"/>
                  <a:pt x="495591" y="4907047"/>
                </a:cubicBezTo>
                <a:cubicBezTo>
                  <a:pt x="458364" y="5011749"/>
                  <a:pt x="578190" y="5005933"/>
                  <a:pt x="495591" y="5165313"/>
                </a:cubicBezTo>
                <a:cubicBezTo>
                  <a:pt x="412993" y="5324693"/>
                  <a:pt x="206496" y="5594010"/>
                  <a:pt x="0" y="5863328"/>
                </a:cubicBezTo>
              </a:path>
            </a:pathLst>
          </a:cu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Freeform: Shape 6">
            <a:extLst>
              <a:ext uri="{FF2B5EF4-FFF2-40B4-BE49-F238E27FC236}">
                <a16:creationId xmlns:a16="http://schemas.microsoft.com/office/drawing/2014/main" id="{472C4E38-E575-C2B1-B3D9-15AA62206C5A}"/>
              </a:ext>
            </a:extLst>
          </p:cNvPr>
          <p:cNvSpPr/>
          <p:nvPr/>
        </p:nvSpPr>
        <p:spPr>
          <a:xfrm>
            <a:off x="3210870" y="2931664"/>
            <a:ext cx="2819982" cy="1814840"/>
          </a:xfrm>
          <a:custGeom>
            <a:avLst/>
            <a:gdLst>
              <a:gd name="connsiteX0" fmla="*/ 0 w 2819982"/>
              <a:gd name="connsiteY0" fmla="*/ 0 h 1814840"/>
              <a:gd name="connsiteX1" fmla="*/ 432770 w 2819982"/>
              <a:gd name="connsiteY1" fmla="*/ 418809 h 1814840"/>
              <a:gd name="connsiteX2" fmla="*/ 1144745 w 2819982"/>
              <a:gd name="connsiteY2" fmla="*/ 914400 h 1814840"/>
              <a:gd name="connsiteX3" fmla="*/ 1563554 w 2819982"/>
              <a:gd name="connsiteY3" fmla="*/ 1047023 h 1814840"/>
              <a:gd name="connsiteX4" fmla="*/ 1877661 w 2819982"/>
              <a:gd name="connsiteY4" fmla="*/ 1305289 h 1814840"/>
              <a:gd name="connsiteX5" fmla="*/ 1919542 w 2819982"/>
              <a:gd name="connsiteY5" fmla="*/ 1626376 h 1814840"/>
              <a:gd name="connsiteX6" fmla="*/ 2045185 w 2819982"/>
              <a:gd name="connsiteY6" fmla="*/ 1682217 h 1814840"/>
              <a:gd name="connsiteX7" fmla="*/ 2373252 w 2819982"/>
              <a:gd name="connsiteY7" fmla="*/ 1689197 h 1814840"/>
              <a:gd name="connsiteX8" fmla="*/ 2819982 w 2819982"/>
              <a:gd name="connsiteY8" fmla="*/ 1814840 h 1814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9982" h="1814840">
                <a:moveTo>
                  <a:pt x="0" y="0"/>
                </a:moveTo>
                <a:cubicBezTo>
                  <a:pt x="120989" y="133204"/>
                  <a:pt x="241979" y="266409"/>
                  <a:pt x="432770" y="418809"/>
                </a:cubicBezTo>
                <a:cubicBezTo>
                  <a:pt x="623561" y="571209"/>
                  <a:pt x="956281" y="809698"/>
                  <a:pt x="1144745" y="914400"/>
                </a:cubicBezTo>
                <a:cubicBezTo>
                  <a:pt x="1333209" y="1019102"/>
                  <a:pt x="1441401" y="981875"/>
                  <a:pt x="1563554" y="1047023"/>
                </a:cubicBezTo>
                <a:cubicBezTo>
                  <a:pt x="1685707" y="1112171"/>
                  <a:pt x="1818330" y="1208730"/>
                  <a:pt x="1877661" y="1305289"/>
                </a:cubicBezTo>
                <a:cubicBezTo>
                  <a:pt x="1936992" y="1401848"/>
                  <a:pt x="1891621" y="1563555"/>
                  <a:pt x="1919542" y="1626376"/>
                </a:cubicBezTo>
                <a:cubicBezTo>
                  <a:pt x="1947463" y="1689197"/>
                  <a:pt x="1969567" y="1671747"/>
                  <a:pt x="2045185" y="1682217"/>
                </a:cubicBezTo>
                <a:cubicBezTo>
                  <a:pt x="2120803" y="1692687"/>
                  <a:pt x="2244119" y="1667093"/>
                  <a:pt x="2373252" y="1689197"/>
                </a:cubicBezTo>
                <a:cubicBezTo>
                  <a:pt x="2502385" y="1711301"/>
                  <a:pt x="2661183" y="1763070"/>
                  <a:pt x="2819982" y="1814840"/>
                </a:cubicBezTo>
              </a:path>
            </a:pathLst>
          </a:cu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Freeform: Shape 7">
            <a:extLst>
              <a:ext uri="{FF2B5EF4-FFF2-40B4-BE49-F238E27FC236}">
                <a16:creationId xmlns:a16="http://schemas.microsoft.com/office/drawing/2014/main" id="{7E1D81A4-D9F2-4D28-292D-35D47F5A3966}"/>
              </a:ext>
            </a:extLst>
          </p:cNvPr>
          <p:cNvSpPr/>
          <p:nvPr/>
        </p:nvSpPr>
        <p:spPr>
          <a:xfrm>
            <a:off x="6561344" y="2860742"/>
            <a:ext cx="4767444" cy="301267"/>
          </a:xfrm>
          <a:custGeom>
            <a:avLst/>
            <a:gdLst>
              <a:gd name="connsiteX0" fmla="*/ 4767444 w 4767444"/>
              <a:gd name="connsiteY0" fmla="*/ 301267 h 301267"/>
              <a:gd name="connsiteX1" fmla="*/ 3301612 w 4767444"/>
              <a:gd name="connsiteY1" fmla="*/ 154684 h 301267"/>
              <a:gd name="connsiteX2" fmla="*/ 2345331 w 4767444"/>
              <a:gd name="connsiteY2" fmla="*/ 119783 h 301267"/>
              <a:gd name="connsiteX3" fmla="*/ 1200586 w 4767444"/>
              <a:gd name="connsiteY3" fmla="*/ 1121 h 301267"/>
              <a:gd name="connsiteX4" fmla="*/ 474650 w 4767444"/>
              <a:gd name="connsiteY4" fmla="*/ 56962 h 301267"/>
              <a:gd name="connsiteX5" fmla="*/ 0 w 4767444"/>
              <a:gd name="connsiteY5" fmla="*/ 98843 h 301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67444" h="301267">
                <a:moveTo>
                  <a:pt x="4767444" y="301267"/>
                </a:moveTo>
                <a:lnTo>
                  <a:pt x="3301612" y="154684"/>
                </a:lnTo>
                <a:cubicBezTo>
                  <a:pt x="2897927" y="124437"/>
                  <a:pt x="2695502" y="145377"/>
                  <a:pt x="2345331" y="119783"/>
                </a:cubicBezTo>
                <a:cubicBezTo>
                  <a:pt x="1995160" y="94189"/>
                  <a:pt x="1512366" y="11591"/>
                  <a:pt x="1200586" y="1121"/>
                </a:cubicBezTo>
                <a:cubicBezTo>
                  <a:pt x="888806" y="-9349"/>
                  <a:pt x="474650" y="56962"/>
                  <a:pt x="474650" y="56962"/>
                </a:cubicBezTo>
                <a:lnTo>
                  <a:pt x="0" y="98843"/>
                </a:lnTo>
              </a:path>
            </a:pathLst>
          </a:cu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TextBox 8">
            <a:extLst>
              <a:ext uri="{FF2B5EF4-FFF2-40B4-BE49-F238E27FC236}">
                <a16:creationId xmlns:a16="http://schemas.microsoft.com/office/drawing/2014/main" id="{41B67990-772D-2F1F-73A3-CCFEF75D71BF}"/>
              </a:ext>
            </a:extLst>
          </p:cNvPr>
          <p:cNvSpPr txBox="1"/>
          <p:nvPr/>
        </p:nvSpPr>
        <p:spPr>
          <a:xfrm>
            <a:off x="1578744" y="5961597"/>
            <a:ext cx="8470204" cy="830997"/>
          </a:xfrm>
          <a:prstGeom prst="rect">
            <a:avLst/>
          </a:prstGeom>
          <a:solidFill>
            <a:schemeClr val="bg1"/>
          </a:solidFill>
        </p:spPr>
        <p:txBody>
          <a:bodyPr wrap="none" lIns="91440" tIns="45720" rIns="91440" bIns="45720" rtlCol="0" anchor="t">
            <a:spAutoFit/>
          </a:bodyPr>
          <a:lstStyle/>
          <a:p>
            <a:r>
              <a:rPr lang="en-US" sz="4800">
                <a:solidFill>
                  <a:srgbClr val="000000"/>
                </a:solidFill>
              </a:rPr>
              <a:t>Do you know what a watershed is?</a:t>
            </a:r>
            <a:endParaRPr lang="en-US">
              <a:solidFill>
                <a:srgbClr val="000000"/>
              </a:solidFill>
            </a:endParaRPr>
          </a:p>
        </p:txBody>
      </p:sp>
    </p:spTree>
    <p:extLst>
      <p:ext uri="{BB962C8B-B14F-4D97-AF65-F5344CB8AC3E}">
        <p14:creationId xmlns:p14="http://schemas.microsoft.com/office/powerpoint/2010/main" val="79359532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0"/>
            <a:ext cx="12195110" cy="6858000"/>
          </a:xfrm>
          <a:prstGeom prst="rect">
            <a:avLst/>
          </a:prstGeom>
        </p:spPr>
      </p:pic>
      <p:sp>
        <p:nvSpPr>
          <p:cNvPr id="3" name="Freeform 2"/>
          <p:cNvSpPr/>
          <p:nvPr/>
        </p:nvSpPr>
        <p:spPr>
          <a:xfrm>
            <a:off x="2143848" y="513168"/>
            <a:ext cx="9726727" cy="5385372"/>
          </a:xfrm>
          <a:custGeom>
            <a:avLst/>
            <a:gdLst>
              <a:gd name="connsiteX0" fmla="*/ 2838699 w 9726727"/>
              <a:gd name="connsiteY0" fmla="*/ 16 h 5385372"/>
              <a:gd name="connsiteX1" fmla="*/ 2792046 w 9726727"/>
              <a:gd name="connsiteY1" fmla="*/ 167967 h 5385372"/>
              <a:gd name="connsiteX2" fmla="*/ 2138903 w 9726727"/>
              <a:gd name="connsiteY2" fmla="*/ 363910 h 5385372"/>
              <a:gd name="connsiteX3" fmla="*/ 1681703 w 9726727"/>
              <a:gd name="connsiteY3" fmla="*/ 774456 h 5385372"/>
              <a:gd name="connsiteX4" fmla="*/ 748642 w 9726727"/>
              <a:gd name="connsiteY4" fmla="*/ 1352954 h 5385372"/>
              <a:gd name="connsiteX5" fmla="*/ 170144 w 9726727"/>
              <a:gd name="connsiteY5" fmla="*/ 1838146 h 5385372"/>
              <a:gd name="connsiteX6" fmla="*/ 20854 w 9726727"/>
              <a:gd name="connsiteY6" fmla="*/ 2230032 h 5385372"/>
              <a:gd name="connsiteX7" fmla="*/ 552699 w 9726727"/>
              <a:gd name="connsiteY7" fmla="*/ 2827191 h 5385372"/>
              <a:gd name="connsiteX8" fmla="*/ 599352 w 9726727"/>
              <a:gd name="connsiteY8" fmla="*/ 3648285 h 5385372"/>
              <a:gd name="connsiteX9" fmla="*/ 562030 w 9726727"/>
              <a:gd name="connsiteY9" fmla="*/ 4282767 h 5385372"/>
              <a:gd name="connsiteX10" fmla="*/ 1532413 w 9726727"/>
              <a:gd name="connsiteY10" fmla="*/ 4627999 h 5385372"/>
              <a:gd name="connsiteX11" fmla="*/ 3659793 w 9726727"/>
              <a:gd name="connsiteY11" fmla="*/ 5383779 h 5385372"/>
              <a:gd name="connsiteX12" fmla="*/ 4854111 w 9726727"/>
              <a:gd name="connsiteY12" fmla="*/ 4823942 h 5385372"/>
              <a:gd name="connsiteX13" fmla="*/ 6729564 w 9726727"/>
              <a:gd name="connsiteY13" fmla="*/ 4702644 h 5385372"/>
              <a:gd name="connsiteX14" fmla="*/ 8138487 w 9726727"/>
              <a:gd name="connsiteY14" fmla="*/ 3974856 h 5385372"/>
              <a:gd name="connsiteX15" fmla="*/ 9472764 w 9726727"/>
              <a:gd name="connsiteY15" fmla="*/ 3135101 h 5385372"/>
              <a:gd name="connsiteX16" fmla="*/ 9706030 w 9726727"/>
              <a:gd name="connsiteY16" fmla="*/ 2565934 h 5385372"/>
              <a:gd name="connsiteX17" fmla="*/ 9183515 w 9726727"/>
              <a:gd name="connsiteY17" fmla="*/ 2024759 h 5385372"/>
              <a:gd name="connsiteX18" fmla="*/ 6710903 w 9726727"/>
              <a:gd name="connsiteY18" fmla="*/ 1138350 h 5385372"/>
              <a:gd name="connsiteX19" fmla="*/ 5544576 w 9726727"/>
              <a:gd name="connsiteY19" fmla="*/ 709142 h 5385372"/>
              <a:gd name="connsiteX20" fmla="*/ 4667499 w 9726727"/>
              <a:gd name="connsiteY20" fmla="*/ 382571 h 5385372"/>
              <a:gd name="connsiteX21" fmla="*/ 4163646 w 9726727"/>
              <a:gd name="connsiteY21" fmla="*/ 177297 h 5385372"/>
              <a:gd name="connsiteX22" fmla="*/ 3557156 w 9726727"/>
              <a:gd name="connsiteY22" fmla="*/ 177297 h 5385372"/>
              <a:gd name="connsiteX23" fmla="*/ 2838699 w 9726727"/>
              <a:gd name="connsiteY23" fmla="*/ 16 h 5385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9726727" h="5385372">
                <a:moveTo>
                  <a:pt x="2838699" y="16"/>
                </a:moveTo>
                <a:cubicBezTo>
                  <a:pt x="2711181" y="-1539"/>
                  <a:pt x="2908679" y="107318"/>
                  <a:pt x="2792046" y="167967"/>
                </a:cubicBezTo>
                <a:cubicBezTo>
                  <a:pt x="2675413" y="228616"/>
                  <a:pt x="2323960" y="262829"/>
                  <a:pt x="2138903" y="363910"/>
                </a:cubicBezTo>
                <a:cubicBezTo>
                  <a:pt x="1953846" y="464992"/>
                  <a:pt x="1913413" y="609615"/>
                  <a:pt x="1681703" y="774456"/>
                </a:cubicBezTo>
                <a:cubicBezTo>
                  <a:pt x="1449993" y="939297"/>
                  <a:pt x="1000568" y="1175672"/>
                  <a:pt x="748642" y="1352954"/>
                </a:cubicBezTo>
                <a:cubicBezTo>
                  <a:pt x="496716" y="1530236"/>
                  <a:pt x="291442" y="1691966"/>
                  <a:pt x="170144" y="1838146"/>
                </a:cubicBezTo>
                <a:cubicBezTo>
                  <a:pt x="48846" y="1984326"/>
                  <a:pt x="-42905" y="2065191"/>
                  <a:pt x="20854" y="2230032"/>
                </a:cubicBezTo>
                <a:cubicBezTo>
                  <a:pt x="84613" y="2394873"/>
                  <a:pt x="456283" y="2590816"/>
                  <a:pt x="552699" y="2827191"/>
                </a:cubicBezTo>
                <a:cubicBezTo>
                  <a:pt x="649115" y="3063566"/>
                  <a:pt x="597797" y="3405689"/>
                  <a:pt x="599352" y="3648285"/>
                </a:cubicBezTo>
                <a:cubicBezTo>
                  <a:pt x="600907" y="3890881"/>
                  <a:pt x="406520" y="4119481"/>
                  <a:pt x="562030" y="4282767"/>
                </a:cubicBezTo>
                <a:cubicBezTo>
                  <a:pt x="717540" y="4446053"/>
                  <a:pt x="1532413" y="4627999"/>
                  <a:pt x="1532413" y="4627999"/>
                </a:cubicBezTo>
                <a:cubicBezTo>
                  <a:pt x="2048707" y="4811501"/>
                  <a:pt x="3106177" y="5351122"/>
                  <a:pt x="3659793" y="5383779"/>
                </a:cubicBezTo>
                <a:cubicBezTo>
                  <a:pt x="4213409" y="5416436"/>
                  <a:pt x="4342483" y="4937464"/>
                  <a:pt x="4854111" y="4823942"/>
                </a:cubicBezTo>
                <a:cubicBezTo>
                  <a:pt x="5365739" y="4710420"/>
                  <a:pt x="6182168" y="4844158"/>
                  <a:pt x="6729564" y="4702644"/>
                </a:cubicBezTo>
                <a:cubicBezTo>
                  <a:pt x="7276960" y="4561130"/>
                  <a:pt x="7681287" y="4236113"/>
                  <a:pt x="8138487" y="3974856"/>
                </a:cubicBezTo>
                <a:cubicBezTo>
                  <a:pt x="8595687" y="3713599"/>
                  <a:pt x="9211507" y="3369921"/>
                  <a:pt x="9472764" y="3135101"/>
                </a:cubicBezTo>
                <a:cubicBezTo>
                  <a:pt x="9734021" y="2900281"/>
                  <a:pt x="9754238" y="2750991"/>
                  <a:pt x="9706030" y="2565934"/>
                </a:cubicBezTo>
                <a:cubicBezTo>
                  <a:pt x="9657822" y="2380877"/>
                  <a:pt x="9682703" y="2262690"/>
                  <a:pt x="9183515" y="2024759"/>
                </a:cubicBezTo>
                <a:cubicBezTo>
                  <a:pt x="8684327" y="1786828"/>
                  <a:pt x="6710903" y="1138350"/>
                  <a:pt x="6710903" y="1138350"/>
                </a:cubicBezTo>
                <a:lnTo>
                  <a:pt x="5544576" y="709142"/>
                </a:lnTo>
                <a:lnTo>
                  <a:pt x="4667499" y="382571"/>
                </a:lnTo>
                <a:cubicBezTo>
                  <a:pt x="4437344" y="293930"/>
                  <a:pt x="4348703" y="211509"/>
                  <a:pt x="4163646" y="177297"/>
                </a:cubicBezTo>
                <a:cubicBezTo>
                  <a:pt x="3978589" y="143085"/>
                  <a:pt x="3779536" y="200624"/>
                  <a:pt x="3557156" y="177297"/>
                </a:cubicBezTo>
                <a:cubicBezTo>
                  <a:pt x="3334776" y="153970"/>
                  <a:pt x="2966217" y="1571"/>
                  <a:pt x="2838699" y="16"/>
                </a:cubicBezTo>
                <a:close/>
              </a:path>
            </a:pathLst>
          </a:custGeom>
          <a:noFill/>
          <a:ln w="38100">
            <a:solidFill>
              <a:srgbClr val="FFFF00">
                <a:alpha val="50196"/>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Shape 5">
            <a:extLst>
              <a:ext uri="{FF2B5EF4-FFF2-40B4-BE49-F238E27FC236}">
                <a16:creationId xmlns:a16="http://schemas.microsoft.com/office/drawing/2014/main" id="{96DA6E1A-973D-50F8-0A98-BAD86A52B15B}"/>
              </a:ext>
            </a:extLst>
          </p:cNvPr>
          <p:cNvSpPr/>
          <p:nvPr/>
        </p:nvSpPr>
        <p:spPr>
          <a:xfrm>
            <a:off x="5318876" y="900440"/>
            <a:ext cx="1268199" cy="5863328"/>
          </a:xfrm>
          <a:custGeom>
            <a:avLst/>
            <a:gdLst>
              <a:gd name="connsiteX0" fmla="*/ 349008 w 1268199"/>
              <a:gd name="connsiteY0" fmla="*/ 0 h 5863328"/>
              <a:gd name="connsiteX1" fmla="*/ 837619 w 1268199"/>
              <a:gd name="connsiteY1" fmla="*/ 411829 h 5863328"/>
              <a:gd name="connsiteX2" fmla="*/ 1242468 w 1268199"/>
              <a:gd name="connsiteY2" fmla="*/ 970241 h 5863328"/>
              <a:gd name="connsiteX3" fmla="*/ 1228507 w 1268199"/>
              <a:gd name="connsiteY3" fmla="*/ 1305288 h 5863328"/>
              <a:gd name="connsiteX4" fmla="*/ 1242468 w 1268199"/>
              <a:gd name="connsiteY4" fmla="*/ 1444891 h 5863328"/>
              <a:gd name="connsiteX5" fmla="*/ 1158706 w 1268199"/>
              <a:gd name="connsiteY5" fmla="*/ 1905581 h 5863328"/>
              <a:gd name="connsiteX6" fmla="*/ 1242468 w 1268199"/>
              <a:gd name="connsiteY6" fmla="*/ 2101026 h 5863328"/>
              <a:gd name="connsiteX7" fmla="*/ 949301 w 1268199"/>
              <a:gd name="connsiteY7" fmla="*/ 2338351 h 5863328"/>
              <a:gd name="connsiteX8" fmla="*/ 998162 w 1268199"/>
              <a:gd name="connsiteY8" fmla="*/ 2813001 h 5863328"/>
              <a:gd name="connsiteX9" fmla="*/ 900440 w 1268199"/>
              <a:gd name="connsiteY9" fmla="*/ 3168989 h 5863328"/>
              <a:gd name="connsiteX10" fmla="*/ 753857 w 1268199"/>
              <a:gd name="connsiteY10" fmla="*/ 3392354 h 5863328"/>
              <a:gd name="connsiteX11" fmla="*/ 837619 w 1268199"/>
              <a:gd name="connsiteY11" fmla="*/ 3552897 h 5863328"/>
              <a:gd name="connsiteX12" fmla="*/ 704996 w 1268199"/>
              <a:gd name="connsiteY12" fmla="*/ 3769282 h 5863328"/>
              <a:gd name="connsiteX13" fmla="*/ 760837 w 1268199"/>
              <a:gd name="connsiteY13" fmla="*/ 4139230 h 5863328"/>
              <a:gd name="connsiteX14" fmla="*/ 718956 w 1268199"/>
              <a:gd name="connsiteY14" fmla="*/ 4537099 h 5863328"/>
              <a:gd name="connsiteX15" fmla="*/ 495591 w 1268199"/>
              <a:gd name="connsiteY15" fmla="*/ 4907047 h 5863328"/>
              <a:gd name="connsiteX16" fmla="*/ 495591 w 1268199"/>
              <a:gd name="connsiteY16" fmla="*/ 5165313 h 5863328"/>
              <a:gd name="connsiteX17" fmla="*/ 0 w 1268199"/>
              <a:gd name="connsiteY17" fmla="*/ 5863328 h 5863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68199" h="5863328">
                <a:moveTo>
                  <a:pt x="349008" y="0"/>
                </a:moveTo>
                <a:cubicBezTo>
                  <a:pt x="518858" y="125061"/>
                  <a:pt x="688709" y="250122"/>
                  <a:pt x="837619" y="411829"/>
                </a:cubicBezTo>
                <a:cubicBezTo>
                  <a:pt x="986529" y="573536"/>
                  <a:pt x="1177320" y="821331"/>
                  <a:pt x="1242468" y="970241"/>
                </a:cubicBezTo>
                <a:cubicBezTo>
                  <a:pt x="1307616" y="1119151"/>
                  <a:pt x="1228507" y="1226180"/>
                  <a:pt x="1228507" y="1305288"/>
                </a:cubicBezTo>
                <a:cubicBezTo>
                  <a:pt x="1228507" y="1384396"/>
                  <a:pt x="1254101" y="1344842"/>
                  <a:pt x="1242468" y="1444891"/>
                </a:cubicBezTo>
                <a:cubicBezTo>
                  <a:pt x="1230835" y="1544940"/>
                  <a:pt x="1158706" y="1796225"/>
                  <a:pt x="1158706" y="1905581"/>
                </a:cubicBezTo>
                <a:cubicBezTo>
                  <a:pt x="1158706" y="2014937"/>
                  <a:pt x="1277369" y="2028898"/>
                  <a:pt x="1242468" y="2101026"/>
                </a:cubicBezTo>
                <a:cubicBezTo>
                  <a:pt x="1207567" y="2173154"/>
                  <a:pt x="990019" y="2219689"/>
                  <a:pt x="949301" y="2338351"/>
                </a:cubicBezTo>
                <a:cubicBezTo>
                  <a:pt x="908583" y="2457013"/>
                  <a:pt x="1006305" y="2674562"/>
                  <a:pt x="998162" y="2813001"/>
                </a:cubicBezTo>
                <a:cubicBezTo>
                  <a:pt x="990019" y="2951440"/>
                  <a:pt x="941158" y="3072430"/>
                  <a:pt x="900440" y="3168989"/>
                </a:cubicBezTo>
                <a:cubicBezTo>
                  <a:pt x="859723" y="3265548"/>
                  <a:pt x="764327" y="3328369"/>
                  <a:pt x="753857" y="3392354"/>
                </a:cubicBezTo>
                <a:cubicBezTo>
                  <a:pt x="743387" y="3456339"/>
                  <a:pt x="845762" y="3490076"/>
                  <a:pt x="837619" y="3552897"/>
                </a:cubicBezTo>
                <a:cubicBezTo>
                  <a:pt x="829476" y="3615718"/>
                  <a:pt x="717793" y="3671560"/>
                  <a:pt x="704996" y="3769282"/>
                </a:cubicBezTo>
                <a:cubicBezTo>
                  <a:pt x="692199" y="3867004"/>
                  <a:pt x="758510" y="4011261"/>
                  <a:pt x="760837" y="4139230"/>
                </a:cubicBezTo>
                <a:cubicBezTo>
                  <a:pt x="763164" y="4267199"/>
                  <a:pt x="763164" y="4409130"/>
                  <a:pt x="718956" y="4537099"/>
                </a:cubicBezTo>
                <a:cubicBezTo>
                  <a:pt x="674748" y="4665068"/>
                  <a:pt x="532818" y="4802345"/>
                  <a:pt x="495591" y="4907047"/>
                </a:cubicBezTo>
                <a:cubicBezTo>
                  <a:pt x="458364" y="5011749"/>
                  <a:pt x="578190" y="5005933"/>
                  <a:pt x="495591" y="5165313"/>
                </a:cubicBezTo>
                <a:cubicBezTo>
                  <a:pt x="412993" y="5324693"/>
                  <a:pt x="206496" y="5594010"/>
                  <a:pt x="0" y="5863328"/>
                </a:cubicBezTo>
              </a:path>
            </a:pathLst>
          </a:cu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Freeform: Shape 6">
            <a:extLst>
              <a:ext uri="{FF2B5EF4-FFF2-40B4-BE49-F238E27FC236}">
                <a16:creationId xmlns:a16="http://schemas.microsoft.com/office/drawing/2014/main" id="{472C4E38-E575-C2B1-B3D9-15AA62206C5A}"/>
              </a:ext>
            </a:extLst>
          </p:cNvPr>
          <p:cNvSpPr/>
          <p:nvPr/>
        </p:nvSpPr>
        <p:spPr>
          <a:xfrm>
            <a:off x="3210870" y="2931664"/>
            <a:ext cx="2819982" cy="1814840"/>
          </a:xfrm>
          <a:custGeom>
            <a:avLst/>
            <a:gdLst>
              <a:gd name="connsiteX0" fmla="*/ 0 w 2819982"/>
              <a:gd name="connsiteY0" fmla="*/ 0 h 1814840"/>
              <a:gd name="connsiteX1" fmla="*/ 432770 w 2819982"/>
              <a:gd name="connsiteY1" fmla="*/ 418809 h 1814840"/>
              <a:gd name="connsiteX2" fmla="*/ 1144745 w 2819982"/>
              <a:gd name="connsiteY2" fmla="*/ 914400 h 1814840"/>
              <a:gd name="connsiteX3" fmla="*/ 1563554 w 2819982"/>
              <a:gd name="connsiteY3" fmla="*/ 1047023 h 1814840"/>
              <a:gd name="connsiteX4" fmla="*/ 1877661 w 2819982"/>
              <a:gd name="connsiteY4" fmla="*/ 1305289 h 1814840"/>
              <a:gd name="connsiteX5" fmla="*/ 1919542 w 2819982"/>
              <a:gd name="connsiteY5" fmla="*/ 1626376 h 1814840"/>
              <a:gd name="connsiteX6" fmla="*/ 2045185 w 2819982"/>
              <a:gd name="connsiteY6" fmla="*/ 1682217 h 1814840"/>
              <a:gd name="connsiteX7" fmla="*/ 2373252 w 2819982"/>
              <a:gd name="connsiteY7" fmla="*/ 1689197 h 1814840"/>
              <a:gd name="connsiteX8" fmla="*/ 2819982 w 2819982"/>
              <a:gd name="connsiteY8" fmla="*/ 1814840 h 1814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9982" h="1814840">
                <a:moveTo>
                  <a:pt x="0" y="0"/>
                </a:moveTo>
                <a:cubicBezTo>
                  <a:pt x="120989" y="133204"/>
                  <a:pt x="241979" y="266409"/>
                  <a:pt x="432770" y="418809"/>
                </a:cubicBezTo>
                <a:cubicBezTo>
                  <a:pt x="623561" y="571209"/>
                  <a:pt x="956281" y="809698"/>
                  <a:pt x="1144745" y="914400"/>
                </a:cubicBezTo>
                <a:cubicBezTo>
                  <a:pt x="1333209" y="1019102"/>
                  <a:pt x="1441401" y="981875"/>
                  <a:pt x="1563554" y="1047023"/>
                </a:cubicBezTo>
                <a:cubicBezTo>
                  <a:pt x="1685707" y="1112171"/>
                  <a:pt x="1818330" y="1208730"/>
                  <a:pt x="1877661" y="1305289"/>
                </a:cubicBezTo>
                <a:cubicBezTo>
                  <a:pt x="1936992" y="1401848"/>
                  <a:pt x="1891621" y="1563555"/>
                  <a:pt x="1919542" y="1626376"/>
                </a:cubicBezTo>
                <a:cubicBezTo>
                  <a:pt x="1947463" y="1689197"/>
                  <a:pt x="1969567" y="1671747"/>
                  <a:pt x="2045185" y="1682217"/>
                </a:cubicBezTo>
                <a:cubicBezTo>
                  <a:pt x="2120803" y="1692687"/>
                  <a:pt x="2244119" y="1667093"/>
                  <a:pt x="2373252" y="1689197"/>
                </a:cubicBezTo>
                <a:cubicBezTo>
                  <a:pt x="2502385" y="1711301"/>
                  <a:pt x="2661183" y="1763070"/>
                  <a:pt x="2819982" y="1814840"/>
                </a:cubicBezTo>
              </a:path>
            </a:pathLst>
          </a:cu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Freeform: Shape 7">
            <a:extLst>
              <a:ext uri="{FF2B5EF4-FFF2-40B4-BE49-F238E27FC236}">
                <a16:creationId xmlns:a16="http://schemas.microsoft.com/office/drawing/2014/main" id="{7E1D81A4-D9F2-4D28-292D-35D47F5A3966}"/>
              </a:ext>
            </a:extLst>
          </p:cNvPr>
          <p:cNvSpPr/>
          <p:nvPr/>
        </p:nvSpPr>
        <p:spPr>
          <a:xfrm>
            <a:off x="6561344" y="2860742"/>
            <a:ext cx="4767444" cy="301267"/>
          </a:xfrm>
          <a:custGeom>
            <a:avLst/>
            <a:gdLst>
              <a:gd name="connsiteX0" fmla="*/ 4767444 w 4767444"/>
              <a:gd name="connsiteY0" fmla="*/ 301267 h 301267"/>
              <a:gd name="connsiteX1" fmla="*/ 3301612 w 4767444"/>
              <a:gd name="connsiteY1" fmla="*/ 154684 h 301267"/>
              <a:gd name="connsiteX2" fmla="*/ 2345331 w 4767444"/>
              <a:gd name="connsiteY2" fmla="*/ 119783 h 301267"/>
              <a:gd name="connsiteX3" fmla="*/ 1200586 w 4767444"/>
              <a:gd name="connsiteY3" fmla="*/ 1121 h 301267"/>
              <a:gd name="connsiteX4" fmla="*/ 474650 w 4767444"/>
              <a:gd name="connsiteY4" fmla="*/ 56962 h 301267"/>
              <a:gd name="connsiteX5" fmla="*/ 0 w 4767444"/>
              <a:gd name="connsiteY5" fmla="*/ 98843 h 301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67444" h="301267">
                <a:moveTo>
                  <a:pt x="4767444" y="301267"/>
                </a:moveTo>
                <a:lnTo>
                  <a:pt x="3301612" y="154684"/>
                </a:lnTo>
                <a:cubicBezTo>
                  <a:pt x="2897927" y="124437"/>
                  <a:pt x="2695502" y="145377"/>
                  <a:pt x="2345331" y="119783"/>
                </a:cubicBezTo>
                <a:cubicBezTo>
                  <a:pt x="1995160" y="94189"/>
                  <a:pt x="1512366" y="11591"/>
                  <a:pt x="1200586" y="1121"/>
                </a:cubicBezTo>
                <a:cubicBezTo>
                  <a:pt x="888806" y="-9349"/>
                  <a:pt x="474650" y="56962"/>
                  <a:pt x="474650" y="56962"/>
                </a:cubicBezTo>
                <a:lnTo>
                  <a:pt x="0" y="98843"/>
                </a:lnTo>
              </a:path>
            </a:pathLst>
          </a:cu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0" name="Straight Arrow Connector 9">
            <a:extLst>
              <a:ext uri="{FF2B5EF4-FFF2-40B4-BE49-F238E27FC236}">
                <a16:creationId xmlns:a16="http://schemas.microsoft.com/office/drawing/2014/main" id="{5F1D163E-BBD2-68EF-E054-97C396BE1B22}"/>
              </a:ext>
            </a:extLst>
          </p:cNvPr>
          <p:cNvCxnSpPr/>
          <p:nvPr/>
        </p:nvCxnSpPr>
        <p:spPr>
          <a:xfrm>
            <a:off x="4536734" y="1132924"/>
            <a:ext cx="1122218" cy="11461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0808FF9F-86F2-04A5-B9BE-DC75A5671F34}"/>
              </a:ext>
            </a:extLst>
          </p:cNvPr>
          <p:cNvCxnSpPr>
            <a:cxnSpLocks/>
          </p:cNvCxnSpPr>
          <p:nvPr/>
        </p:nvCxnSpPr>
        <p:spPr>
          <a:xfrm flipH="1">
            <a:off x="6295001" y="1069949"/>
            <a:ext cx="659981" cy="17759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3E97FDE7-BE2F-DCCE-43B8-C6D5F0B09C1B}"/>
              </a:ext>
            </a:extLst>
          </p:cNvPr>
          <p:cNvCxnSpPr>
            <a:cxnSpLocks/>
          </p:cNvCxnSpPr>
          <p:nvPr/>
        </p:nvCxnSpPr>
        <p:spPr>
          <a:xfrm flipH="1">
            <a:off x="6943645" y="2033469"/>
            <a:ext cx="659981" cy="17759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D60B5387-8733-1045-645E-8F52638882A9}"/>
              </a:ext>
            </a:extLst>
          </p:cNvPr>
          <p:cNvCxnSpPr>
            <a:cxnSpLocks/>
          </p:cNvCxnSpPr>
          <p:nvPr/>
        </p:nvCxnSpPr>
        <p:spPr>
          <a:xfrm flipH="1">
            <a:off x="6628768" y="3670823"/>
            <a:ext cx="659981" cy="17759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333B30BD-BA33-BBB0-2A20-8999E56CA4B0}"/>
              </a:ext>
            </a:extLst>
          </p:cNvPr>
          <p:cNvCxnSpPr>
            <a:cxnSpLocks/>
          </p:cNvCxnSpPr>
          <p:nvPr/>
        </p:nvCxnSpPr>
        <p:spPr>
          <a:xfrm>
            <a:off x="5248352" y="3538575"/>
            <a:ext cx="486167" cy="31613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423D2577-0B27-3812-013D-B0AB5007084E}"/>
              </a:ext>
            </a:extLst>
          </p:cNvPr>
          <p:cNvCxnSpPr>
            <a:cxnSpLocks/>
          </p:cNvCxnSpPr>
          <p:nvPr/>
        </p:nvCxnSpPr>
        <p:spPr>
          <a:xfrm>
            <a:off x="5242054" y="2486887"/>
            <a:ext cx="775852" cy="20907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31B58B9B-C614-8460-ACD9-4C4DD152D0CC}"/>
              </a:ext>
            </a:extLst>
          </p:cNvPr>
          <p:cNvCxnSpPr>
            <a:cxnSpLocks/>
          </p:cNvCxnSpPr>
          <p:nvPr/>
        </p:nvCxnSpPr>
        <p:spPr>
          <a:xfrm flipH="1">
            <a:off x="8977740" y="2524672"/>
            <a:ext cx="345106" cy="31613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4DCAAE49-D333-69B1-8A85-63813CAF142F}"/>
              </a:ext>
            </a:extLst>
          </p:cNvPr>
          <p:cNvCxnSpPr>
            <a:cxnSpLocks/>
          </p:cNvCxnSpPr>
          <p:nvPr/>
        </p:nvCxnSpPr>
        <p:spPr>
          <a:xfrm>
            <a:off x="2956054" y="3463003"/>
            <a:ext cx="530249" cy="8942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2E0B07FB-EA56-CBC5-D6F7-64E7939430A8}"/>
              </a:ext>
            </a:extLst>
          </p:cNvPr>
          <p:cNvCxnSpPr>
            <a:cxnSpLocks/>
          </p:cNvCxnSpPr>
          <p:nvPr/>
        </p:nvCxnSpPr>
        <p:spPr>
          <a:xfrm>
            <a:off x="3938466" y="2864738"/>
            <a:ext cx="13853" cy="41689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25DD1452-B7BE-7371-15FD-4E1486432BD3}"/>
              </a:ext>
            </a:extLst>
          </p:cNvPr>
          <p:cNvCxnSpPr>
            <a:cxnSpLocks/>
          </p:cNvCxnSpPr>
          <p:nvPr/>
        </p:nvCxnSpPr>
        <p:spPr>
          <a:xfrm flipH="1">
            <a:off x="6288698" y="4980704"/>
            <a:ext cx="496246" cy="22167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64C4870F-6D16-EAC9-D8ED-4FFF7E1AF770}"/>
              </a:ext>
            </a:extLst>
          </p:cNvPr>
          <p:cNvCxnSpPr>
            <a:cxnSpLocks/>
          </p:cNvCxnSpPr>
          <p:nvPr/>
        </p:nvCxnSpPr>
        <p:spPr>
          <a:xfrm flipH="1" flipV="1">
            <a:off x="9028119" y="3218656"/>
            <a:ext cx="546626" cy="31361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24" name="Graphic 24" descr="Rain with solid fill">
            <a:extLst>
              <a:ext uri="{FF2B5EF4-FFF2-40B4-BE49-F238E27FC236}">
                <a16:creationId xmlns:a16="http://schemas.microsoft.com/office/drawing/2014/main" id="{3045FBAB-05D2-50BA-004B-35DA13ADC16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640901" y="-127427"/>
            <a:ext cx="2022181" cy="2015778"/>
          </a:xfrm>
          <a:prstGeom prst="rect">
            <a:avLst/>
          </a:prstGeom>
        </p:spPr>
      </p:pic>
      <p:pic>
        <p:nvPicPr>
          <p:cNvPr id="25" name="Graphic 24" descr="Rain with solid fill">
            <a:extLst>
              <a:ext uri="{FF2B5EF4-FFF2-40B4-BE49-F238E27FC236}">
                <a16:creationId xmlns:a16="http://schemas.microsoft.com/office/drawing/2014/main" id="{AC4ADE83-E744-2058-FB6F-7C4E8872E88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489421" y="-44183"/>
            <a:ext cx="2022181" cy="2015778"/>
          </a:xfrm>
          <a:prstGeom prst="rect">
            <a:avLst/>
          </a:prstGeom>
        </p:spPr>
      </p:pic>
      <p:pic>
        <p:nvPicPr>
          <p:cNvPr id="26" name="Graphic 25" descr="Rain with solid fill">
            <a:extLst>
              <a:ext uri="{FF2B5EF4-FFF2-40B4-BE49-F238E27FC236}">
                <a16:creationId xmlns:a16="http://schemas.microsoft.com/office/drawing/2014/main" id="{A2D6EB03-BF5B-FEF8-02DA-7F2C6302AF9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361304" y="455279"/>
            <a:ext cx="2022181" cy="2015778"/>
          </a:xfrm>
          <a:prstGeom prst="rect">
            <a:avLst/>
          </a:prstGeom>
        </p:spPr>
      </p:pic>
      <p:pic>
        <p:nvPicPr>
          <p:cNvPr id="27" name="Graphic 26" descr="Rain with solid fill">
            <a:extLst>
              <a:ext uri="{FF2B5EF4-FFF2-40B4-BE49-F238E27FC236}">
                <a16:creationId xmlns:a16="http://schemas.microsoft.com/office/drawing/2014/main" id="{26C77FC5-CE9E-56C0-5DE0-0187B2C817D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083857" y="813867"/>
            <a:ext cx="2022181" cy="2015778"/>
          </a:xfrm>
          <a:prstGeom prst="rect">
            <a:avLst/>
          </a:prstGeom>
        </p:spPr>
      </p:pic>
    </p:spTree>
    <p:extLst>
      <p:ext uri="{BB962C8B-B14F-4D97-AF65-F5344CB8AC3E}">
        <p14:creationId xmlns:p14="http://schemas.microsoft.com/office/powerpoint/2010/main" val="295422820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0"/>
            <a:ext cx="12195110" cy="6858000"/>
          </a:xfrm>
          <a:prstGeom prst="rect">
            <a:avLst/>
          </a:prstGeom>
        </p:spPr>
      </p:pic>
      <p:sp>
        <p:nvSpPr>
          <p:cNvPr id="3" name="Freeform 2"/>
          <p:cNvSpPr/>
          <p:nvPr/>
        </p:nvSpPr>
        <p:spPr>
          <a:xfrm>
            <a:off x="2143848" y="513168"/>
            <a:ext cx="9726727" cy="5385372"/>
          </a:xfrm>
          <a:custGeom>
            <a:avLst/>
            <a:gdLst>
              <a:gd name="connsiteX0" fmla="*/ 2838699 w 9726727"/>
              <a:gd name="connsiteY0" fmla="*/ 16 h 5385372"/>
              <a:gd name="connsiteX1" fmla="*/ 2792046 w 9726727"/>
              <a:gd name="connsiteY1" fmla="*/ 167967 h 5385372"/>
              <a:gd name="connsiteX2" fmla="*/ 2138903 w 9726727"/>
              <a:gd name="connsiteY2" fmla="*/ 363910 h 5385372"/>
              <a:gd name="connsiteX3" fmla="*/ 1681703 w 9726727"/>
              <a:gd name="connsiteY3" fmla="*/ 774456 h 5385372"/>
              <a:gd name="connsiteX4" fmla="*/ 748642 w 9726727"/>
              <a:gd name="connsiteY4" fmla="*/ 1352954 h 5385372"/>
              <a:gd name="connsiteX5" fmla="*/ 170144 w 9726727"/>
              <a:gd name="connsiteY5" fmla="*/ 1838146 h 5385372"/>
              <a:gd name="connsiteX6" fmla="*/ 20854 w 9726727"/>
              <a:gd name="connsiteY6" fmla="*/ 2230032 h 5385372"/>
              <a:gd name="connsiteX7" fmla="*/ 552699 w 9726727"/>
              <a:gd name="connsiteY7" fmla="*/ 2827191 h 5385372"/>
              <a:gd name="connsiteX8" fmla="*/ 599352 w 9726727"/>
              <a:gd name="connsiteY8" fmla="*/ 3648285 h 5385372"/>
              <a:gd name="connsiteX9" fmla="*/ 562030 w 9726727"/>
              <a:gd name="connsiteY9" fmla="*/ 4282767 h 5385372"/>
              <a:gd name="connsiteX10" fmla="*/ 1532413 w 9726727"/>
              <a:gd name="connsiteY10" fmla="*/ 4627999 h 5385372"/>
              <a:gd name="connsiteX11" fmla="*/ 3659793 w 9726727"/>
              <a:gd name="connsiteY11" fmla="*/ 5383779 h 5385372"/>
              <a:gd name="connsiteX12" fmla="*/ 4854111 w 9726727"/>
              <a:gd name="connsiteY12" fmla="*/ 4823942 h 5385372"/>
              <a:gd name="connsiteX13" fmla="*/ 6729564 w 9726727"/>
              <a:gd name="connsiteY13" fmla="*/ 4702644 h 5385372"/>
              <a:gd name="connsiteX14" fmla="*/ 8138487 w 9726727"/>
              <a:gd name="connsiteY14" fmla="*/ 3974856 h 5385372"/>
              <a:gd name="connsiteX15" fmla="*/ 9472764 w 9726727"/>
              <a:gd name="connsiteY15" fmla="*/ 3135101 h 5385372"/>
              <a:gd name="connsiteX16" fmla="*/ 9706030 w 9726727"/>
              <a:gd name="connsiteY16" fmla="*/ 2565934 h 5385372"/>
              <a:gd name="connsiteX17" fmla="*/ 9183515 w 9726727"/>
              <a:gd name="connsiteY17" fmla="*/ 2024759 h 5385372"/>
              <a:gd name="connsiteX18" fmla="*/ 6710903 w 9726727"/>
              <a:gd name="connsiteY18" fmla="*/ 1138350 h 5385372"/>
              <a:gd name="connsiteX19" fmla="*/ 5544576 w 9726727"/>
              <a:gd name="connsiteY19" fmla="*/ 709142 h 5385372"/>
              <a:gd name="connsiteX20" fmla="*/ 4667499 w 9726727"/>
              <a:gd name="connsiteY20" fmla="*/ 382571 h 5385372"/>
              <a:gd name="connsiteX21" fmla="*/ 4163646 w 9726727"/>
              <a:gd name="connsiteY21" fmla="*/ 177297 h 5385372"/>
              <a:gd name="connsiteX22" fmla="*/ 3557156 w 9726727"/>
              <a:gd name="connsiteY22" fmla="*/ 177297 h 5385372"/>
              <a:gd name="connsiteX23" fmla="*/ 2838699 w 9726727"/>
              <a:gd name="connsiteY23" fmla="*/ 16 h 5385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9726727" h="5385372">
                <a:moveTo>
                  <a:pt x="2838699" y="16"/>
                </a:moveTo>
                <a:cubicBezTo>
                  <a:pt x="2711181" y="-1539"/>
                  <a:pt x="2908679" y="107318"/>
                  <a:pt x="2792046" y="167967"/>
                </a:cubicBezTo>
                <a:cubicBezTo>
                  <a:pt x="2675413" y="228616"/>
                  <a:pt x="2323960" y="262829"/>
                  <a:pt x="2138903" y="363910"/>
                </a:cubicBezTo>
                <a:cubicBezTo>
                  <a:pt x="1953846" y="464992"/>
                  <a:pt x="1913413" y="609615"/>
                  <a:pt x="1681703" y="774456"/>
                </a:cubicBezTo>
                <a:cubicBezTo>
                  <a:pt x="1449993" y="939297"/>
                  <a:pt x="1000568" y="1175672"/>
                  <a:pt x="748642" y="1352954"/>
                </a:cubicBezTo>
                <a:cubicBezTo>
                  <a:pt x="496716" y="1530236"/>
                  <a:pt x="291442" y="1691966"/>
                  <a:pt x="170144" y="1838146"/>
                </a:cubicBezTo>
                <a:cubicBezTo>
                  <a:pt x="48846" y="1984326"/>
                  <a:pt x="-42905" y="2065191"/>
                  <a:pt x="20854" y="2230032"/>
                </a:cubicBezTo>
                <a:cubicBezTo>
                  <a:pt x="84613" y="2394873"/>
                  <a:pt x="456283" y="2590816"/>
                  <a:pt x="552699" y="2827191"/>
                </a:cubicBezTo>
                <a:cubicBezTo>
                  <a:pt x="649115" y="3063566"/>
                  <a:pt x="597797" y="3405689"/>
                  <a:pt x="599352" y="3648285"/>
                </a:cubicBezTo>
                <a:cubicBezTo>
                  <a:pt x="600907" y="3890881"/>
                  <a:pt x="406520" y="4119481"/>
                  <a:pt x="562030" y="4282767"/>
                </a:cubicBezTo>
                <a:cubicBezTo>
                  <a:pt x="717540" y="4446053"/>
                  <a:pt x="1532413" y="4627999"/>
                  <a:pt x="1532413" y="4627999"/>
                </a:cubicBezTo>
                <a:cubicBezTo>
                  <a:pt x="2048707" y="4811501"/>
                  <a:pt x="3106177" y="5351122"/>
                  <a:pt x="3659793" y="5383779"/>
                </a:cubicBezTo>
                <a:cubicBezTo>
                  <a:pt x="4213409" y="5416436"/>
                  <a:pt x="4342483" y="4937464"/>
                  <a:pt x="4854111" y="4823942"/>
                </a:cubicBezTo>
                <a:cubicBezTo>
                  <a:pt x="5365739" y="4710420"/>
                  <a:pt x="6182168" y="4844158"/>
                  <a:pt x="6729564" y="4702644"/>
                </a:cubicBezTo>
                <a:cubicBezTo>
                  <a:pt x="7276960" y="4561130"/>
                  <a:pt x="7681287" y="4236113"/>
                  <a:pt x="8138487" y="3974856"/>
                </a:cubicBezTo>
                <a:cubicBezTo>
                  <a:pt x="8595687" y="3713599"/>
                  <a:pt x="9211507" y="3369921"/>
                  <a:pt x="9472764" y="3135101"/>
                </a:cubicBezTo>
                <a:cubicBezTo>
                  <a:pt x="9734021" y="2900281"/>
                  <a:pt x="9754238" y="2750991"/>
                  <a:pt x="9706030" y="2565934"/>
                </a:cubicBezTo>
                <a:cubicBezTo>
                  <a:pt x="9657822" y="2380877"/>
                  <a:pt x="9682703" y="2262690"/>
                  <a:pt x="9183515" y="2024759"/>
                </a:cubicBezTo>
                <a:cubicBezTo>
                  <a:pt x="8684327" y="1786828"/>
                  <a:pt x="6710903" y="1138350"/>
                  <a:pt x="6710903" y="1138350"/>
                </a:cubicBezTo>
                <a:lnTo>
                  <a:pt x="5544576" y="709142"/>
                </a:lnTo>
                <a:lnTo>
                  <a:pt x="4667499" y="382571"/>
                </a:lnTo>
                <a:cubicBezTo>
                  <a:pt x="4437344" y="293930"/>
                  <a:pt x="4348703" y="211509"/>
                  <a:pt x="4163646" y="177297"/>
                </a:cubicBezTo>
                <a:cubicBezTo>
                  <a:pt x="3978589" y="143085"/>
                  <a:pt x="3779536" y="200624"/>
                  <a:pt x="3557156" y="177297"/>
                </a:cubicBezTo>
                <a:cubicBezTo>
                  <a:pt x="3334776" y="153970"/>
                  <a:pt x="2966217" y="1571"/>
                  <a:pt x="2838699" y="16"/>
                </a:cubicBezTo>
                <a:close/>
              </a:path>
            </a:pathLst>
          </a:custGeom>
          <a:noFill/>
          <a:ln w="38100">
            <a:solidFill>
              <a:srgbClr val="FFFF00">
                <a:alpha val="50196"/>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reeform 3"/>
          <p:cNvSpPr/>
          <p:nvPr/>
        </p:nvSpPr>
        <p:spPr>
          <a:xfrm>
            <a:off x="2159731" y="508218"/>
            <a:ext cx="9778405" cy="4765333"/>
          </a:xfrm>
          <a:custGeom>
            <a:avLst/>
            <a:gdLst>
              <a:gd name="connsiteX0" fmla="*/ 2776163 w 9778405"/>
              <a:gd name="connsiteY0" fmla="*/ 4966 h 4765333"/>
              <a:gd name="connsiteX1" fmla="*/ 2832147 w 9778405"/>
              <a:gd name="connsiteY1" fmla="*/ 135594 h 4765333"/>
              <a:gd name="connsiteX2" fmla="*/ 2206996 w 9778405"/>
              <a:gd name="connsiteY2" fmla="*/ 340868 h 4765333"/>
              <a:gd name="connsiteX3" fmla="*/ 1740465 w 9778405"/>
              <a:gd name="connsiteY3" fmla="*/ 770076 h 4765333"/>
              <a:gd name="connsiteX4" fmla="*/ 751420 w 9778405"/>
              <a:gd name="connsiteY4" fmla="*/ 1357904 h 4765333"/>
              <a:gd name="connsiteX5" fmla="*/ 4971 w 9778405"/>
              <a:gd name="connsiteY5" fmla="*/ 2169668 h 4765333"/>
              <a:gd name="connsiteX6" fmla="*/ 434179 w 9778405"/>
              <a:gd name="connsiteY6" fmla="*/ 2636198 h 4765333"/>
              <a:gd name="connsiteX7" fmla="*/ 592800 w 9778405"/>
              <a:gd name="connsiteY7" fmla="*/ 2916117 h 4765333"/>
              <a:gd name="connsiteX8" fmla="*/ 602130 w 9778405"/>
              <a:gd name="connsiteY8" fmla="*/ 3718549 h 4765333"/>
              <a:gd name="connsiteX9" fmla="*/ 508824 w 9778405"/>
              <a:gd name="connsiteY9" fmla="*/ 4166419 h 4765333"/>
              <a:gd name="connsiteX10" fmla="*/ 984685 w 9778405"/>
              <a:gd name="connsiteY10" fmla="*/ 4259725 h 4765333"/>
              <a:gd name="connsiteX11" fmla="*/ 3158718 w 9778405"/>
              <a:gd name="connsiteY11" fmla="*/ 2972100 h 4765333"/>
              <a:gd name="connsiteX12" fmla="*/ 4418351 w 9778405"/>
              <a:gd name="connsiteY12" fmla="*/ 2570884 h 4765333"/>
              <a:gd name="connsiteX13" fmla="*/ 4903542 w 9778405"/>
              <a:gd name="connsiteY13" fmla="*/ 3625243 h 4765333"/>
              <a:gd name="connsiteX14" fmla="*/ 5351412 w 9778405"/>
              <a:gd name="connsiteY14" fmla="*/ 4688933 h 4765333"/>
              <a:gd name="connsiteX15" fmla="*/ 6480416 w 9778405"/>
              <a:gd name="connsiteY15" fmla="*/ 4670272 h 4765333"/>
              <a:gd name="connsiteX16" fmla="*/ 6946947 w 9778405"/>
              <a:gd name="connsiteY16" fmla="*/ 4586296 h 4765333"/>
              <a:gd name="connsiteX17" fmla="*/ 8150596 w 9778405"/>
              <a:gd name="connsiteY17" fmla="*/ 3951815 h 4765333"/>
              <a:gd name="connsiteX18" fmla="*/ 9587510 w 9778405"/>
              <a:gd name="connsiteY18" fmla="*/ 2916117 h 4765333"/>
              <a:gd name="connsiteX19" fmla="*/ 9596840 w 9778405"/>
              <a:gd name="connsiteY19" fmla="*/ 2356280 h 4765333"/>
              <a:gd name="connsiteX20" fmla="*/ 8057289 w 9778405"/>
              <a:gd name="connsiteY20" fmla="*/ 1647153 h 4765333"/>
              <a:gd name="connsiteX21" fmla="*/ 6163175 w 9778405"/>
              <a:gd name="connsiteY21" fmla="*/ 938027 h 4765333"/>
              <a:gd name="connsiteX22" fmla="*/ 4185085 w 9778405"/>
              <a:gd name="connsiteY22" fmla="*/ 191578 h 4765333"/>
              <a:gd name="connsiteX23" fmla="*/ 3485289 w 9778405"/>
              <a:gd name="connsiteY23" fmla="*/ 200909 h 4765333"/>
              <a:gd name="connsiteX24" fmla="*/ 2878800 w 9778405"/>
              <a:gd name="connsiteY24" fmla="*/ 42288 h 4765333"/>
              <a:gd name="connsiteX25" fmla="*/ 2776163 w 9778405"/>
              <a:gd name="connsiteY25" fmla="*/ 4966 h 4765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9778405" h="4765333">
                <a:moveTo>
                  <a:pt x="2776163" y="4966"/>
                </a:moveTo>
                <a:cubicBezTo>
                  <a:pt x="2768388" y="20517"/>
                  <a:pt x="2927008" y="79610"/>
                  <a:pt x="2832147" y="135594"/>
                </a:cubicBezTo>
                <a:cubicBezTo>
                  <a:pt x="2737286" y="191578"/>
                  <a:pt x="2388943" y="235121"/>
                  <a:pt x="2206996" y="340868"/>
                </a:cubicBezTo>
                <a:cubicBezTo>
                  <a:pt x="2025049" y="446615"/>
                  <a:pt x="1983061" y="600570"/>
                  <a:pt x="1740465" y="770076"/>
                </a:cubicBezTo>
                <a:cubicBezTo>
                  <a:pt x="1497869" y="939582"/>
                  <a:pt x="1040669" y="1124639"/>
                  <a:pt x="751420" y="1357904"/>
                </a:cubicBezTo>
                <a:cubicBezTo>
                  <a:pt x="462171" y="1591169"/>
                  <a:pt x="57844" y="1956619"/>
                  <a:pt x="4971" y="2169668"/>
                </a:cubicBezTo>
                <a:cubicBezTo>
                  <a:pt x="-47902" y="2382717"/>
                  <a:pt x="336207" y="2511790"/>
                  <a:pt x="434179" y="2636198"/>
                </a:cubicBezTo>
                <a:cubicBezTo>
                  <a:pt x="532151" y="2760606"/>
                  <a:pt x="564808" y="2735725"/>
                  <a:pt x="592800" y="2916117"/>
                </a:cubicBezTo>
                <a:cubicBezTo>
                  <a:pt x="620792" y="3096509"/>
                  <a:pt x="616126" y="3510165"/>
                  <a:pt x="602130" y="3718549"/>
                </a:cubicBezTo>
                <a:cubicBezTo>
                  <a:pt x="588134" y="3926933"/>
                  <a:pt x="445065" y="4076223"/>
                  <a:pt x="508824" y="4166419"/>
                </a:cubicBezTo>
                <a:cubicBezTo>
                  <a:pt x="572583" y="4256615"/>
                  <a:pt x="543036" y="4458778"/>
                  <a:pt x="984685" y="4259725"/>
                </a:cubicBezTo>
                <a:cubicBezTo>
                  <a:pt x="1426334" y="4060672"/>
                  <a:pt x="2586440" y="3253573"/>
                  <a:pt x="3158718" y="2972100"/>
                </a:cubicBezTo>
                <a:cubicBezTo>
                  <a:pt x="3730996" y="2690627"/>
                  <a:pt x="4127547" y="2462027"/>
                  <a:pt x="4418351" y="2570884"/>
                </a:cubicBezTo>
                <a:cubicBezTo>
                  <a:pt x="4709155" y="2679741"/>
                  <a:pt x="4748032" y="3272235"/>
                  <a:pt x="4903542" y="3625243"/>
                </a:cubicBezTo>
                <a:cubicBezTo>
                  <a:pt x="5059052" y="3978251"/>
                  <a:pt x="5088600" y="4514762"/>
                  <a:pt x="5351412" y="4688933"/>
                </a:cubicBezTo>
                <a:cubicBezTo>
                  <a:pt x="5614224" y="4863104"/>
                  <a:pt x="6214494" y="4687378"/>
                  <a:pt x="6480416" y="4670272"/>
                </a:cubicBezTo>
                <a:cubicBezTo>
                  <a:pt x="6746338" y="4653166"/>
                  <a:pt x="6668584" y="4706039"/>
                  <a:pt x="6946947" y="4586296"/>
                </a:cubicBezTo>
                <a:cubicBezTo>
                  <a:pt x="7225310" y="4466553"/>
                  <a:pt x="7710502" y="4230178"/>
                  <a:pt x="8150596" y="3951815"/>
                </a:cubicBezTo>
                <a:cubicBezTo>
                  <a:pt x="8590690" y="3673452"/>
                  <a:pt x="9346469" y="3182039"/>
                  <a:pt x="9587510" y="2916117"/>
                </a:cubicBezTo>
                <a:cubicBezTo>
                  <a:pt x="9828551" y="2650195"/>
                  <a:pt x="9851877" y="2567774"/>
                  <a:pt x="9596840" y="2356280"/>
                </a:cubicBezTo>
                <a:cubicBezTo>
                  <a:pt x="9341803" y="2144786"/>
                  <a:pt x="8629567" y="1883529"/>
                  <a:pt x="8057289" y="1647153"/>
                </a:cubicBezTo>
                <a:cubicBezTo>
                  <a:pt x="7485012" y="1410778"/>
                  <a:pt x="6163175" y="938027"/>
                  <a:pt x="6163175" y="938027"/>
                </a:cubicBezTo>
                <a:cubicBezTo>
                  <a:pt x="5517808" y="695431"/>
                  <a:pt x="4631399" y="314431"/>
                  <a:pt x="4185085" y="191578"/>
                </a:cubicBezTo>
                <a:cubicBezTo>
                  <a:pt x="3738771" y="68725"/>
                  <a:pt x="3703003" y="225791"/>
                  <a:pt x="3485289" y="200909"/>
                </a:cubicBezTo>
                <a:cubicBezTo>
                  <a:pt x="3267575" y="176027"/>
                  <a:pt x="2995433" y="71835"/>
                  <a:pt x="2878800" y="42288"/>
                </a:cubicBezTo>
                <a:cubicBezTo>
                  <a:pt x="2762167" y="12741"/>
                  <a:pt x="2783938" y="-10585"/>
                  <a:pt x="2776163" y="4966"/>
                </a:cubicBezTo>
                <a:close/>
              </a:path>
            </a:pathLst>
          </a:custGeom>
          <a:solidFill>
            <a:srgbClr val="FFFFFF">
              <a:alpha val="4902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Blue Snowflake 99 Free Stock Photo - Public Domain Pictures"/>
          <p:cNvPicPr>
            <a:picLocks noChangeAspect="1"/>
          </p:cNvPicPr>
          <p:nvPr/>
        </p:nvPicPr>
        <p:blipFill>
          <a:blip r:embed="rId3"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flipH="1">
            <a:off x="3454277" y="944147"/>
            <a:ext cx="1084386" cy="1084386"/>
          </a:xfrm>
          <a:prstGeom prst="rect">
            <a:avLst/>
          </a:prstGeom>
        </p:spPr>
      </p:pic>
      <p:pic>
        <p:nvPicPr>
          <p:cNvPr id="6" name="Picture 5" descr="Blue Snowflake 99 Free Stock Photo - Public Domain Pictures"/>
          <p:cNvPicPr>
            <a:picLocks noChangeAspect="1"/>
          </p:cNvPicPr>
          <p:nvPr/>
        </p:nvPicPr>
        <p:blipFill>
          <a:blip r:embed="rId4"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flipH="1">
            <a:off x="5602376" y="1566868"/>
            <a:ext cx="461665" cy="461665"/>
          </a:xfrm>
          <a:prstGeom prst="rect">
            <a:avLst/>
          </a:prstGeom>
        </p:spPr>
      </p:pic>
      <p:pic>
        <p:nvPicPr>
          <p:cNvPr id="7" name="Picture 6" descr="Blue Snowflake 99 Free Stock Photo - Public Domain Pictures"/>
          <p:cNvPicPr>
            <a:picLocks noChangeAspect="1"/>
          </p:cNvPicPr>
          <p:nvPr/>
        </p:nvPicPr>
        <p:blipFill>
          <a:blip r:embed="rId4"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flipH="1">
            <a:off x="3010415" y="189247"/>
            <a:ext cx="461665" cy="461665"/>
          </a:xfrm>
          <a:prstGeom prst="rect">
            <a:avLst/>
          </a:prstGeom>
        </p:spPr>
      </p:pic>
      <p:pic>
        <p:nvPicPr>
          <p:cNvPr id="8" name="Picture 7" descr="Blue Snowflake 99 Free Stock Photo - Public Domain Pictures"/>
          <p:cNvPicPr>
            <a:picLocks noChangeAspect="1"/>
          </p:cNvPicPr>
          <p:nvPr/>
        </p:nvPicPr>
        <p:blipFill>
          <a:blip r:embed="rId4"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flipH="1">
            <a:off x="8295813" y="543110"/>
            <a:ext cx="461665" cy="461665"/>
          </a:xfrm>
          <a:prstGeom prst="rect">
            <a:avLst/>
          </a:prstGeom>
        </p:spPr>
      </p:pic>
      <p:pic>
        <p:nvPicPr>
          <p:cNvPr id="9" name="Picture 8" descr="Blue Snowflake 99 Free Stock Photo - Public Domain Pictures"/>
          <p:cNvPicPr>
            <a:picLocks noChangeAspect="1"/>
          </p:cNvPicPr>
          <p:nvPr/>
        </p:nvPicPr>
        <p:blipFill>
          <a:blip r:embed="rId4"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flipH="1">
            <a:off x="7007211" y="713314"/>
            <a:ext cx="461665" cy="461665"/>
          </a:xfrm>
          <a:prstGeom prst="rect">
            <a:avLst/>
          </a:prstGeom>
        </p:spPr>
      </p:pic>
      <p:pic>
        <p:nvPicPr>
          <p:cNvPr id="10" name="Picture 9" descr="Blue Snowflake 99 Free Stock Photo - Public Domain Pictures"/>
          <p:cNvPicPr>
            <a:picLocks noChangeAspect="1"/>
          </p:cNvPicPr>
          <p:nvPr/>
        </p:nvPicPr>
        <p:blipFill>
          <a:blip r:embed="rId4"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flipH="1">
            <a:off x="3223444" y="2359092"/>
            <a:ext cx="461665" cy="461665"/>
          </a:xfrm>
          <a:prstGeom prst="rect">
            <a:avLst/>
          </a:prstGeom>
        </p:spPr>
      </p:pic>
      <p:pic>
        <p:nvPicPr>
          <p:cNvPr id="11" name="Picture 10" descr="Blue Snowflake 99 Free Stock Photo - Public Domain Pictures"/>
          <p:cNvPicPr>
            <a:picLocks noChangeAspect="1"/>
          </p:cNvPicPr>
          <p:nvPr/>
        </p:nvPicPr>
        <p:blipFill>
          <a:blip r:embed="rId4"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flipH="1">
            <a:off x="9714066" y="2967335"/>
            <a:ext cx="461665" cy="461665"/>
          </a:xfrm>
          <a:prstGeom prst="rect">
            <a:avLst/>
          </a:prstGeom>
        </p:spPr>
      </p:pic>
      <p:pic>
        <p:nvPicPr>
          <p:cNvPr id="12" name="Picture 11" descr="Blue Snowflake 99 Free Stock Photo - Public Domain Pictures"/>
          <p:cNvPicPr>
            <a:picLocks noChangeAspect="1"/>
          </p:cNvPicPr>
          <p:nvPr/>
        </p:nvPicPr>
        <p:blipFill>
          <a:blip r:embed="rId3"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flipH="1">
            <a:off x="6156201" y="2044963"/>
            <a:ext cx="1084386" cy="1084386"/>
          </a:xfrm>
          <a:prstGeom prst="rect">
            <a:avLst/>
          </a:prstGeom>
        </p:spPr>
      </p:pic>
      <p:pic>
        <p:nvPicPr>
          <p:cNvPr id="13" name="Picture 12" descr="Blue Snowflake 99 Free Stock Photo - Public Domain Pictures"/>
          <p:cNvPicPr>
            <a:picLocks noChangeAspect="1"/>
          </p:cNvPicPr>
          <p:nvPr/>
        </p:nvPicPr>
        <p:blipFill>
          <a:blip r:embed="rId3"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flipH="1">
            <a:off x="7883208" y="2886807"/>
            <a:ext cx="1084386" cy="1084386"/>
          </a:xfrm>
          <a:prstGeom prst="rect">
            <a:avLst/>
          </a:prstGeom>
        </p:spPr>
      </p:pic>
      <p:pic>
        <p:nvPicPr>
          <p:cNvPr id="14" name="Picture 13" descr="Blue Snowflake 99 Free Stock Photo - Public Domain Pictures"/>
          <p:cNvPicPr>
            <a:picLocks noChangeAspect="1"/>
          </p:cNvPicPr>
          <p:nvPr/>
        </p:nvPicPr>
        <p:blipFill>
          <a:blip r:embed="rId3"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flipH="1">
            <a:off x="9895159" y="504933"/>
            <a:ext cx="1084386" cy="1084386"/>
          </a:xfrm>
          <a:prstGeom prst="rect">
            <a:avLst/>
          </a:prstGeom>
        </p:spPr>
      </p:pic>
      <p:cxnSp>
        <p:nvCxnSpPr>
          <p:cNvPr id="15" name="Straight Arrow Connector 14"/>
          <p:cNvCxnSpPr/>
          <p:nvPr/>
        </p:nvCxnSpPr>
        <p:spPr>
          <a:xfrm>
            <a:off x="8669103" y="1375632"/>
            <a:ext cx="10491" cy="1254591"/>
          </a:xfrm>
          <a:prstGeom prst="straightConnector1">
            <a:avLst/>
          </a:prstGeom>
          <a:ln w="76200">
            <a:solidFill>
              <a:srgbClr val="2FA6FF"/>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8013836" y="952505"/>
            <a:ext cx="1473480" cy="369332"/>
          </a:xfrm>
          <a:prstGeom prst="rect">
            <a:avLst/>
          </a:prstGeom>
          <a:noFill/>
        </p:spPr>
        <p:txBody>
          <a:bodyPr wrap="none" rtlCol="0">
            <a:spAutoFit/>
          </a:bodyPr>
          <a:lstStyle/>
          <a:p>
            <a:r>
              <a:rPr lang="en-US" b="1">
                <a:solidFill>
                  <a:srgbClr val="2FA6FF"/>
                </a:solidFill>
                <a:effectLst>
                  <a:outerShdw blurRad="38100" dist="38100" dir="2700000" algn="tl">
                    <a:srgbClr val="000000">
                      <a:alpha val="43137"/>
                    </a:srgbClr>
                  </a:outerShdw>
                </a:effectLst>
              </a:rPr>
              <a:t>Precipitation</a:t>
            </a:r>
          </a:p>
        </p:txBody>
      </p:sp>
      <p:sp>
        <p:nvSpPr>
          <p:cNvPr id="17" name="TextBox 16">
            <a:extLst>
              <a:ext uri="{FF2B5EF4-FFF2-40B4-BE49-F238E27FC236}">
                <a16:creationId xmlns:a16="http://schemas.microsoft.com/office/drawing/2014/main" id="{F2B93118-2BA3-979A-40B0-2614755B1B1B}"/>
              </a:ext>
            </a:extLst>
          </p:cNvPr>
          <p:cNvSpPr txBox="1"/>
          <p:nvPr/>
        </p:nvSpPr>
        <p:spPr>
          <a:xfrm>
            <a:off x="697424" y="6222569"/>
            <a:ext cx="1473480" cy="369332"/>
          </a:xfrm>
          <a:prstGeom prst="rect">
            <a:avLst/>
          </a:prstGeom>
          <a:noFill/>
        </p:spPr>
        <p:txBody>
          <a:bodyPr wrap="none" rtlCol="0">
            <a:spAutoFit/>
          </a:bodyPr>
          <a:lstStyle/>
          <a:p>
            <a:r>
              <a:rPr lang="en-US" b="1">
                <a:solidFill>
                  <a:srgbClr val="2FA6FF"/>
                </a:solidFill>
                <a:effectLst>
                  <a:outerShdw blurRad="38100" dist="38100" dir="2700000" algn="tl">
                    <a:srgbClr val="000000">
                      <a:alpha val="43137"/>
                    </a:srgbClr>
                  </a:outerShdw>
                </a:effectLst>
              </a:rPr>
              <a:t>Precipitation</a:t>
            </a:r>
          </a:p>
        </p:txBody>
      </p:sp>
    </p:spTree>
    <p:extLst>
      <p:ext uri="{BB962C8B-B14F-4D97-AF65-F5344CB8AC3E}">
        <p14:creationId xmlns:p14="http://schemas.microsoft.com/office/powerpoint/2010/main" val="426955672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0"/>
            <a:ext cx="12195110" cy="6858000"/>
          </a:xfrm>
          <a:prstGeom prst="rect">
            <a:avLst/>
          </a:prstGeom>
        </p:spPr>
      </p:pic>
      <p:sp>
        <p:nvSpPr>
          <p:cNvPr id="3" name="Freeform 2"/>
          <p:cNvSpPr/>
          <p:nvPr/>
        </p:nvSpPr>
        <p:spPr>
          <a:xfrm>
            <a:off x="2143848" y="513168"/>
            <a:ext cx="9726727" cy="5385372"/>
          </a:xfrm>
          <a:custGeom>
            <a:avLst/>
            <a:gdLst>
              <a:gd name="connsiteX0" fmla="*/ 2838699 w 9726727"/>
              <a:gd name="connsiteY0" fmla="*/ 16 h 5385372"/>
              <a:gd name="connsiteX1" fmla="*/ 2792046 w 9726727"/>
              <a:gd name="connsiteY1" fmla="*/ 167967 h 5385372"/>
              <a:gd name="connsiteX2" fmla="*/ 2138903 w 9726727"/>
              <a:gd name="connsiteY2" fmla="*/ 363910 h 5385372"/>
              <a:gd name="connsiteX3" fmla="*/ 1681703 w 9726727"/>
              <a:gd name="connsiteY3" fmla="*/ 774456 h 5385372"/>
              <a:gd name="connsiteX4" fmla="*/ 748642 w 9726727"/>
              <a:gd name="connsiteY4" fmla="*/ 1352954 h 5385372"/>
              <a:gd name="connsiteX5" fmla="*/ 170144 w 9726727"/>
              <a:gd name="connsiteY5" fmla="*/ 1838146 h 5385372"/>
              <a:gd name="connsiteX6" fmla="*/ 20854 w 9726727"/>
              <a:gd name="connsiteY6" fmla="*/ 2230032 h 5385372"/>
              <a:gd name="connsiteX7" fmla="*/ 552699 w 9726727"/>
              <a:gd name="connsiteY7" fmla="*/ 2827191 h 5385372"/>
              <a:gd name="connsiteX8" fmla="*/ 599352 w 9726727"/>
              <a:gd name="connsiteY8" fmla="*/ 3648285 h 5385372"/>
              <a:gd name="connsiteX9" fmla="*/ 562030 w 9726727"/>
              <a:gd name="connsiteY9" fmla="*/ 4282767 h 5385372"/>
              <a:gd name="connsiteX10" fmla="*/ 1532413 w 9726727"/>
              <a:gd name="connsiteY10" fmla="*/ 4627999 h 5385372"/>
              <a:gd name="connsiteX11" fmla="*/ 3659793 w 9726727"/>
              <a:gd name="connsiteY11" fmla="*/ 5383779 h 5385372"/>
              <a:gd name="connsiteX12" fmla="*/ 4854111 w 9726727"/>
              <a:gd name="connsiteY12" fmla="*/ 4823942 h 5385372"/>
              <a:gd name="connsiteX13" fmla="*/ 6729564 w 9726727"/>
              <a:gd name="connsiteY13" fmla="*/ 4702644 h 5385372"/>
              <a:gd name="connsiteX14" fmla="*/ 8138487 w 9726727"/>
              <a:gd name="connsiteY14" fmla="*/ 3974856 h 5385372"/>
              <a:gd name="connsiteX15" fmla="*/ 9472764 w 9726727"/>
              <a:gd name="connsiteY15" fmla="*/ 3135101 h 5385372"/>
              <a:gd name="connsiteX16" fmla="*/ 9706030 w 9726727"/>
              <a:gd name="connsiteY16" fmla="*/ 2565934 h 5385372"/>
              <a:gd name="connsiteX17" fmla="*/ 9183515 w 9726727"/>
              <a:gd name="connsiteY17" fmla="*/ 2024759 h 5385372"/>
              <a:gd name="connsiteX18" fmla="*/ 6710903 w 9726727"/>
              <a:gd name="connsiteY18" fmla="*/ 1138350 h 5385372"/>
              <a:gd name="connsiteX19" fmla="*/ 5544576 w 9726727"/>
              <a:gd name="connsiteY19" fmla="*/ 709142 h 5385372"/>
              <a:gd name="connsiteX20" fmla="*/ 4667499 w 9726727"/>
              <a:gd name="connsiteY20" fmla="*/ 382571 h 5385372"/>
              <a:gd name="connsiteX21" fmla="*/ 4163646 w 9726727"/>
              <a:gd name="connsiteY21" fmla="*/ 177297 h 5385372"/>
              <a:gd name="connsiteX22" fmla="*/ 3557156 w 9726727"/>
              <a:gd name="connsiteY22" fmla="*/ 177297 h 5385372"/>
              <a:gd name="connsiteX23" fmla="*/ 2838699 w 9726727"/>
              <a:gd name="connsiteY23" fmla="*/ 16 h 5385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9726727" h="5385372">
                <a:moveTo>
                  <a:pt x="2838699" y="16"/>
                </a:moveTo>
                <a:cubicBezTo>
                  <a:pt x="2711181" y="-1539"/>
                  <a:pt x="2908679" y="107318"/>
                  <a:pt x="2792046" y="167967"/>
                </a:cubicBezTo>
                <a:cubicBezTo>
                  <a:pt x="2675413" y="228616"/>
                  <a:pt x="2323960" y="262829"/>
                  <a:pt x="2138903" y="363910"/>
                </a:cubicBezTo>
                <a:cubicBezTo>
                  <a:pt x="1953846" y="464992"/>
                  <a:pt x="1913413" y="609615"/>
                  <a:pt x="1681703" y="774456"/>
                </a:cubicBezTo>
                <a:cubicBezTo>
                  <a:pt x="1449993" y="939297"/>
                  <a:pt x="1000568" y="1175672"/>
                  <a:pt x="748642" y="1352954"/>
                </a:cubicBezTo>
                <a:cubicBezTo>
                  <a:pt x="496716" y="1530236"/>
                  <a:pt x="291442" y="1691966"/>
                  <a:pt x="170144" y="1838146"/>
                </a:cubicBezTo>
                <a:cubicBezTo>
                  <a:pt x="48846" y="1984326"/>
                  <a:pt x="-42905" y="2065191"/>
                  <a:pt x="20854" y="2230032"/>
                </a:cubicBezTo>
                <a:cubicBezTo>
                  <a:pt x="84613" y="2394873"/>
                  <a:pt x="456283" y="2590816"/>
                  <a:pt x="552699" y="2827191"/>
                </a:cubicBezTo>
                <a:cubicBezTo>
                  <a:pt x="649115" y="3063566"/>
                  <a:pt x="597797" y="3405689"/>
                  <a:pt x="599352" y="3648285"/>
                </a:cubicBezTo>
                <a:cubicBezTo>
                  <a:pt x="600907" y="3890881"/>
                  <a:pt x="406520" y="4119481"/>
                  <a:pt x="562030" y="4282767"/>
                </a:cubicBezTo>
                <a:cubicBezTo>
                  <a:pt x="717540" y="4446053"/>
                  <a:pt x="1532413" y="4627999"/>
                  <a:pt x="1532413" y="4627999"/>
                </a:cubicBezTo>
                <a:cubicBezTo>
                  <a:pt x="2048707" y="4811501"/>
                  <a:pt x="3106177" y="5351122"/>
                  <a:pt x="3659793" y="5383779"/>
                </a:cubicBezTo>
                <a:cubicBezTo>
                  <a:pt x="4213409" y="5416436"/>
                  <a:pt x="4342483" y="4937464"/>
                  <a:pt x="4854111" y="4823942"/>
                </a:cubicBezTo>
                <a:cubicBezTo>
                  <a:pt x="5365739" y="4710420"/>
                  <a:pt x="6182168" y="4844158"/>
                  <a:pt x="6729564" y="4702644"/>
                </a:cubicBezTo>
                <a:cubicBezTo>
                  <a:pt x="7276960" y="4561130"/>
                  <a:pt x="7681287" y="4236113"/>
                  <a:pt x="8138487" y="3974856"/>
                </a:cubicBezTo>
                <a:cubicBezTo>
                  <a:pt x="8595687" y="3713599"/>
                  <a:pt x="9211507" y="3369921"/>
                  <a:pt x="9472764" y="3135101"/>
                </a:cubicBezTo>
                <a:cubicBezTo>
                  <a:pt x="9734021" y="2900281"/>
                  <a:pt x="9754238" y="2750991"/>
                  <a:pt x="9706030" y="2565934"/>
                </a:cubicBezTo>
                <a:cubicBezTo>
                  <a:pt x="9657822" y="2380877"/>
                  <a:pt x="9682703" y="2262690"/>
                  <a:pt x="9183515" y="2024759"/>
                </a:cubicBezTo>
                <a:cubicBezTo>
                  <a:pt x="8684327" y="1786828"/>
                  <a:pt x="6710903" y="1138350"/>
                  <a:pt x="6710903" y="1138350"/>
                </a:cubicBezTo>
                <a:lnTo>
                  <a:pt x="5544576" y="709142"/>
                </a:lnTo>
                <a:lnTo>
                  <a:pt x="4667499" y="382571"/>
                </a:lnTo>
                <a:cubicBezTo>
                  <a:pt x="4437344" y="293930"/>
                  <a:pt x="4348703" y="211509"/>
                  <a:pt x="4163646" y="177297"/>
                </a:cubicBezTo>
                <a:cubicBezTo>
                  <a:pt x="3978589" y="143085"/>
                  <a:pt x="3779536" y="200624"/>
                  <a:pt x="3557156" y="177297"/>
                </a:cubicBezTo>
                <a:cubicBezTo>
                  <a:pt x="3334776" y="153970"/>
                  <a:pt x="2966217" y="1571"/>
                  <a:pt x="2838699" y="16"/>
                </a:cubicBezTo>
                <a:close/>
              </a:path>
            </a:pathLst>
          </a:custGeom>
          <a:noFill/>
          <a:ln w="38100">
            <a:solidFill>
              <a:srgbClr val="FFFF00">
                <a:alpha val="50196"/>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reeform 3"/>
          <p:cNvSpPr/>
          <p:nvPr/>
        </p:nvSpPr>
        <p:spPr>
          <a:xfrm>
            <a:off x="2159731" y="508218"/>
            <a:ext cx="9778405" cy="4765333"/>
          </a:xfrm>
          <a:custGeom>
            <a:avLst/>
            <a:gdLst>
              <a:gd name="connsiteX0" fmla="*/ 2776163 w 9778405"/>
              <a:gd name="connsiteY0" fmla="*/ 4966 h 4765333"/>
              <a:gd name="connsiteX1" fmla="*/ 2832147 w 9778405"/>
              <a:gd name="connsiteY1" fmla="*/ 135594 h 4765333"/>
              <a:gd name="connsiteX2" fmla="*/ 2206996 w 9778405"/>
              <a:gd name="connsiteY2" fmla="*/ 340868 h 4765333"/>
              <a:gd name="connsiteX3" fmla="*/ 1740465 w 9778405"/>
              <a:gd name="connsiteY3" fmla="*/ 770076 h 4765333"/>
              <a:gd name="connsiteX4" fmla="*/ 751420 w 9778405"/>
              <a:gd name="connsiteY4" fmla="*/ 1357904 h 4765333"/>
              <a:gd name="connsiteX5" fmla="*/ 4971 w 9778405"/>
              <a:gd name="connsiteY5" fmla="*/ 2169668 h 4765333"/>
              <a:gd name="connsiteX6" fmla="*/ 434179 w 9778405"/>
              <a:gd name="connsiteY6" fmla="*/ 2636198 h 4765333"/>
              <a:gd name="connsiteX7" fmla="*/ 592800 w 9778405"/>
              <a:gd name="connsiteY7" fmla="*/ 2916117 h 4765333"/>
              <a:gd name="connsiteX8" fmla="*/ 602130 w 9778405"/>
              <a:gd name="connsiteY8" fmla="*/ 3718549 h 4765333"/>
              <a:gd name="connsiteX9" fmla="*/ 508824 w 9778405"/>
              <a:gd name="connsiteY9" fmla="*/ 4166419 h 4765333"/>
              <a:gd name="connsiteX10" fmla="*/ 984685 w 9778405"/>
              <a:gd name="connsiteY10" fmla="*/ 4259725 h 4765333"/>
              <a:gd name="connsiteX11" fmla="*/ 3158718 w 9778405"/>
              <a:gd name="connsiteY11" fmla="*/ 2972100 h 4765333"/>
              <a:gd name="connsiteX12" fmla="*/ 4418351 w 9778405"/>
              <a:gd name="connsiteY12" fmla="*/ 2570884 h 4765333"/>
              <a:gd name="connsiteX13" fmla="*/ 4903542 w 9778405"/>
              <a:gd name="connsiteY13" fmla="*/ 3625243 h 4765333"/>
              <a:gd name="connsiteX14" fmla="*/ 5351412 w 9778405"/>
              <a:gd name="connsiteY14" fmla="*/ 4688933 h 4765333"/>
              <a:gd name="connsiteX15" fmla="*/ 6480416 w 9778405"/>
              <a:gd name="connsiteY15" fmla="*/ 4670272 h 4765333"/>
              <a:gd name="connsiteX16" fmla="*/ 6946947 w 9778405"/>
              <a:gd name="connsiteY16" fmla="*/ 4586296 h 4765333"/>
              <a:gd name="connsiteX17" fmla="*/ 8150596 w 9778405"/>
              <a:gd name="connsiteY17" fmla="*/ 3951815 h 4765333"/>
              <a:gd name="connsiteX18" fmla="*/ 9587510 w 9778405"/>
              <a:gd name="connsiteY18" fmla="*/ 2916117 h 4765333"/>
              <a:gd name="connsiteX19" fmla="*/ 9596840 w 9778405"/>
              <a:gd name="connsiteY19" fmla="*/ 2356280 h 4765333"/>
              <a:gd name="connsiteX20" fmla="*/ 8057289 w 9778405"/>
              <a:gd name="connsiteY20" fmla="*/ 1647153 h 4765333"/>
              <a:gd name="connsiteX21" fmla="*/ 6163175 w 9778405"/>
              <a:gd name="connsiteY21" fmla="*/ 938027 h 4765333"/>
              <a:gd name="connsiteX22" fmla="*/ 4185085 w 9778405"/>
              <a:gd name="connsiteY22" fmla="*/ 191578 h 4765333"/>
              <a:gd name="connsiteX23" fmla="*/ 3485289 w 9778405"/>
              <a:gd name="connsiteY23" fmla="*/ 200909 h 4765333"/>
              <a:gd name="connsiteX24" fmla="*/ 2878800 w 9778405"/>
              <a:gd name="connsiteY24" fmla="*/ 42288 h 4765333"/>
              <a:gd name="connsiteX25" fmla="*/ 2776163 w 9778405"/>
              <a:gd name="connsiteY25" fmla="*/ 4966 h 4765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9778405" h="4765333">
                <a:moveTo>
                  <a:pt x="2776163" y="4966"/>
                </a:moveTo>
                <a:cubicBezTo>
                  <a:pt x="2768388" y="20517"/>
                  <a:pt x="2927008" y="79610"/>
                  <a:pt x="2832147" y="135594"/>
                </a:cubicBezTo>
                <a:cubicBezTo>
                  <a:pt x="2737286" y="191578"/>
                  <a:pt x="2388943" y="235121"/>
                  <a:pt x="2206996" y="340868"/>
                </a:cubicBezTo>
                <a:cubicBezTo>
                  <a:pt x="2025049" y="446615"/>
                  <a:pt x="1983061" y="600570"/>
                  <a:pt x="1740465" y="770076"/>
                </a:cubicBezTo>
                <a:cubicBezTo>
                  <a:pt x="1497869" y="939582"/>
                  <a:pt x="1040669" y="1124639"/>
                  <a:pt x="751420" y="1357904"/>
                </a:cubicBezTo>
                <a:cubicBezTo>
                  <a:pt x="462171" y="1591169"/>
                  <a:pt x="57844" y="1956619"/>
                  <a:pt x="4971" y="2169668"/>
                </a:cubicBezTo>
                <a:cubicBezTo>
                  <a:pt x="-47902" y="2382717"/>
                  <a:pt x="336207" y="2511790"/>
                  <a:pt x="434179" y="2636198"/>
                </a:cubicBezTo>
                <a:cubicBezTo>
                  <a:pt x="532151" y="2760606"/>
                  <a:pt x="564808" y="2735725"/>
                  <a:pt x="592800" y="2916117"/>
                </a:cubicBezTo>
                <a:cubicBezTo>
                  <a:pt x="620792" y="3096509"/>
                  <a:pt x="616126" y="3510165"/>
                  <a:pt x="602130" y="3718549"/>
                </a:cubicBezTo>
                <a:cubicBezTo>
                  <a:pt x="588134" y="3926933"/>
                  <a:pt x="445065" y="4076223"/>
                  <a:pt x="508824" y="4166419"/>
                </a:cubicBezTo>
                <a:cubicBezTo>
                  <a:pt x="572583" y="4256615"/>
                  <a:pt x="543036" y="4458778"/>
                  <a:pt x="984685" y="4259725"/>
                </a:cubicBezTo>
                <a:cubicBezTo>
                  <a:pt x="1426334" y="4060672"/>
                  <a:pt x="2586440" y="3253573"/>
                  <a:pt x="3158718" y="2972100"/>
                </a:cubicBezTo>
                <a:cubicBezTo>
                  <a:pt x="3730996" y="2690627"/>
                  <a:pt x="4127547" y="2462027"/>
                  <a:pt x="4418351" y="2570884"/>
                </a:cubicBezTo>
                <a:cubicBezTo>
                  <a:pt x="4709155" y="2679741"/>
                  <a:pt x="4748032" y="3272235"/>
                  <a:pt x="4903542" y="3625243"/>
                </a:cubicBezTo>
                <a:cubicBezTo>
                  <a:pt x="5059052" y="3978251"/>
                  <a:pt x="5088600" y="4514762"/>
                  <a:pt x="5351412" y="4688933"/>
                </a:cubicBezTo>
                <a:cubicBezTo>
                  <a:pt x="5614224" y="4863104"/>
                  <a:pt x="6214494" y="4687378"/>
                  <a:pt x="6480416" y="4670272"/>
                </a:cubicBezTo>
                <a:cubicBezTo>
                  <a:pt x="6746338" y="4653166"/>
                  <a:pt x="6668584" y="4706039"/>
                  <a:pt x="6946947" y="4586296"/>
                </a:cubicBezTo>
                <a:cubicBezTo>
                  <a:pt x="7225310" y="4466553"/>
                  <a:pt x="7710502" y="4230178"/>
                  <a:pt x="8150596" y="3951815"/>
                </a:cubicBezTo>
                <a:cubicBezTo>
                  <a:pt x="8590690" y="3673452"/>
                  <a:pt x="9346469" y="3182039"/>
                  <a:pt x="9587510" y="2916117"/>
                </a:cubicBezTo>
                <a:cubicBezTo>
                  <a:pt x="9828551" y="2650195"/>
                  <a:pt x="9851877" y="2567774"/>
                  <a:pt x="9596840" y="2356280"/>
                </a:cubicBezTo>
                <a:cubicBezTo>
                  <a:pt x="9341803" y="2144786"/>
                  <a:pt x="8629567" y="1883529"/>
                  <a:pt x="8057289" y="1647153"/>
                </a:cubicBezTo>
                <a:cubicBezTo>
                  <a:pt x="7485012" y="1410778"/>
                  <a:pt x="6163175" y="938027"/>
                  <a:pt x="6163175" y="938027"/>
                </a:cubicBezTo>
                <a:cubicBezTo>
                  <a:pt x="5517808" y="695431"/>
                  <a:pt x="4631399" y="314431"/>
                  <a:pt x="4185085" y="191578"/>
                </a:cubicBezTo>
                <a:cubicBezTo>
                  <a:pt x="3738771" y="68725"/>
                  <a:pt x="3703003" y="225791"/>
                  <a:pt x="3485289" y="200909"/>
                </a:cubicBezTo>
                <a:cubicBezTo>
                  <a:pt x="3267575" y="176027"/>
                  <a:pt x="2995433" y="71835"/>
                  <a:pt x="2878800" y="42288"/>
                </a:cubicBezTo>
                <a:cubicBezTo>
                  <a:pt x="2762167" y="12741"/>
                  <a:pt x="2783938" y="-10585"/>
                  <a:pt x="2776163" y="4966"/>
                </a:cubicBezTo>
                <a:close/>
              </a:path>
            </a:pathLst>
          </a:custGeom>
          <a:solidFill>
            <a:schemeClr val="bg1">
              <a:alpha val="25098"/>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Arrow Connector 12"/>
          <p:cNvCxnSpPr/>
          <p:nvPr/>
        </p:nvCxnSpPr>
        <p:spPr>
          <a:xfrm flipV="1">
            <a:off x="7973392" y="690466"/>
            <a:ext cx="22943" cy="1262743"/>
          </a:xfrm>
          <a:prstGeom prst="straightConnector1">
            <a:avLst/>
          </a:prstGeom>
          <a:ln w="762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V="1">
            <a:off x="3581784" y="758890"/>
            <a:ext cx="22943" cy="1262743"/>
          </a:xfrm>
          <a:prstGeom prst="straightConnector1">
            <a:avLst/>
          </a:prstGeom>
          <a:ln w="76200">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8013836" y="952505"/>
            <a:ext cx="1404552" cy="369332"/>
          </a:xfrm>
          <a:prstGeom prst="rect">
            <a:avLst/>
          </a:prstGeom>
          <a:noFill/>
        </p:spPr>
        <p:txBody>
          <a:bodyPr wrap="none" rtlCol="0">
            <a:spAutoFit/>
          </a:bodyPr>
          <a:lstStyle/>
          <a:p>
            <a:r>
              <a:rPr lang="en-US" b="1">
                <a:solidFill>
                  <a:schemeClr val="bg1"/>
                </a:solidFill>
              </a:rPr>
              <a:t>Sublimation</a:t>
            </a:r>
          </a:p>
        </p:txBody>
      </p:sp>
      <p:sp>
        <p:nvSpPr>
          <p:cNvPr id="17" name="TextBox 16"/>
          <p:cNvSpPr txBox="1"/>
          <p:nvPr/>
        </p:nvSpPr>
        <p:spPr>
          <a:xfrm>
            <a:off x="1479927" y="1045811"/>
            <a:ext cx="2101857" cy="369332"/>
          </a:xfrm>
          <a:prstGeom prst="rect">
            <a:avLst/>
          </a:prstGeom>
          <a:noFill/>
        </p:spPr>
        <p:txBody>
          <a:bodyPr wrap="none" rtlCol="0">
            <a:spAutoFit/>
          </a:bodyPr>
          <a:lstStyle/>
          <a:p>
            <a:r>
              <a:rPr lang="en-US" b="1">
                <a:solidFill>
                  <a:srgbClr val="FFFF00"/>
                </a:solidFill>
              </a:rPr>
              <a:t>Evapotranspiration</a:t>
            </a:r>
          </a:p>
        </p:txBody>
      </p:sp>
      <p:pic>
        <p:nvPicPr>
          <p:cNvPr id="5" name="Picture 4" descr="The Cuppa Jo: SUMMERTIME!"/>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14090" y="-190597"/>
            <a:ext cx="2056565" cy="1898974"/>
          </a:xfrm>
          <a:prstGeom prst="rect">
            <a:avLst/>
          </a:prstGeom>
        </p:spPr>
      </p:pic>
      <p:sp>
        <p:nvSpPr>
          <p:cNvPr id="8" name="TextBox 7">
            <a:extLst>
              <a:ext uri="{FF2B5EF4-FFF2-40B4-BE49-F238E27FC236}">
                <a16:creationId xmlns:a16="http://schemas.microsoft.com/office/drawing/2014/main" id="{72183501-2C75-4F9B-A289-B25EA1A278FE}"/>
              </a:ext>
            </a:extLst>
          </p:cNvPr>
          <p:cNvSpPr txBox="1"/>
          <p:nvPr/>
        </p:nvSpPr>
        <p:spPr>
          <a:xfrm>
            <a:off x="3105577" y="6319362"/>
            <a:ext cx="5069786" cy="369332"/>
          </a:xfrm>
          <a:prstGeom prst="rect">
            <a:avLst/>
          </a:prstGeom>
          <a:noFill/>
        </p:spPr>
        <p:txBody>
          <a:bodyPr wrap="none" rtlCol="0">
            <a:spAutoFit/>
          </a:bodyPr>
          <a:lstStyle/>
          <a:p>
            <a:r>
              <a:rPr lang="en-US" b="1">
                <a:solidFill>
                  <a:schemeClr val="accent1">
                    <a:lumMod val="60000"/>
                    <a:lumOff val="40000"/>
                  </a:schemeClr>
                </a:solidFill>
              </a:rPr>
              <a:t>Precipitation</a:t>
            </a:r>
            <a:r>
              <a:rPr lang="en-US" b="1"/>
              <a:t> </a:t>
            </a:r>
            <a:r>
              <a:rPr lang="en-US" b="1">
                <a:solidFill>
                  <a:schemeClr val="bg1"/>
                </a:solidFill>
              </a:rPr>
              <a:t>– </a:t>
            </a:r>
            <a:r>
              <a:rPr lang="en-US" b="1"/>
              <a:t> </a:t>
            </a:r>
            <a:r>
              <a:rPr lang="en-US" b="1">
                <a:solidFill>
                  <a:srgbClr val="FFFF00"/>
                </a:solidFill>
              </a:rPr>
              <a:t>Evapotranspiration</a:t>
            </a:r>
            <a:r>
              <a:rPr lang="en-US" b="1"/>
              <a:t> </a:t>
            </a:r>
            <a:r>
              <a:rPr lang="en-US" b="1">
                <a:solidFill>
                  <a:schemeClr val="bg1"/>
                </a:solidFill>
              </a:rPr>
              <a:t>–</a:t>
            </a:r>
            <a:r>
              <a:rPr lang="en-US" b="1"/>
              <a:t> </a:t>
            </a:r>
            <a:r>
              <a:rPr lang="en-US" b="1">
                <a:solidFill>
                  <a:schemeClr val="bg1"/>
                </a:solidFill>
              </a:rPr>
              <a:t>Sublimation</a:t>
            </a:r>
            <a:endParaRPr lang="en-US" b="1"/>
          </a:p>
        </p:txBody>
      </p:sp>
      <p:cxnSp>
        <p:nvCxnSpPr>
          <p:cNvPr id="9" name="Straight Arrow Connector 8">
            <a:extLst>
              <a:ext uri="{FF2B5EF4-FFF2-40B4-BE49-F238E27FC236}">
                <a16:creationId xmlns:a16="http://schemas.microsoft.com/office/drawing/2014/main" id="{B2E2CAA2-E1BE-F6E1-85C3-E75CD093F1AF}"/>
              </a:ext>
            </a:extLst>
          </p:cNvPr>
          <p:cNvCxnSpPr/>
          <p:nvPr/>
        </p:nvCxnSpPr>
        <p:spPr>
          <a:xfrm>
            <a:off x="6569869" y="423127"/>
            <a:ext cx="10491" cy="1254591"/>
          </a:xfrm>
          <a:prstGeom prst="straightConnector1">
            <a:avLst/>
          </a:prstGeom>
          <a:ln w="76200">
            <a:solidFill>
              <a:srgbClr val="2FA6FF"/>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19CDBF44-026C-FC62-AD31-5D693D89A4AF}"/>
              </a:ext>
            </a:extLst>
          </p:cNvPr>
          <p:cNvSpPr txBox="1"/>
          <p:nvPr/>
        </p:nvSpPr>
        <p:spPr>
          <a:xfrm>
            <a:off x="5914602" y="0"/>
            <a:ext cx="1473480" cy="369332"/>
          </a:xfrm>
          <a:prstGeom prst="rect">
            <a:avLst/>
          </a:prstGeom>
          <a:noFill/>
        </p:spPr>
        <p:txBody>
          <a:bodyPr wrap="none" rtlCol="0">
            <a:spAutoFit/>
          </a:bodyPr>
          <a:lstStyle/>
          <a:p>
            <a:r>
              <a:rPr lang="en-US" b="1">
                <a:solidFill>
                  <a:srgbClr val="2FA6FF"/>
                </a:solidFill>
                <a:effectLst>
                  <a:outerShdw blurRad="38100" dist="38100" dir="2700000" algn="tl">
                    <a:srgbClr val="000000">
                      <a:alpha val="43137"/>
                    </a:srgbClr>
                  </a:outerShdw>
                </a:effectLst>
              </a:rPr>
              <a:t>Precipitation</a:t>
            </a:r>
          </a:p>
        </p:txBody>
      </p:sp>
    </p:spTree>
    <p:extLst>
      <p:ext uri="{BB962C8B-B14F-4D97-AF65-F5344CB8AC3E}">
        <p14:creationId xmlns:p14="http://schemas.microsoft.com/office/powerpoint/2010/main" val="124114297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0"/>
            <a:ext cx="12195110" cy="6858000"/>
          </a:xfrm>
          <a:prstGeom prst="rect">
            <a:avLst/>
          </a:prstGeom>
        </p:spPr>
      </p:pic>
      <p:sp>
        <p:nvSpPr>
          <p:cNvPr id="3" name="Freeform 2"/>
          <p:cNvSpPr/>
          <p:nvPr/>
        </p:nvSpPr>
        <p:spPr>
          <a:xfrm>
            <a:off x="2143848" y="513168"/>
            <a:ext cx="9726727" cy="5385372"/>
          </a:xfrm>
          <a:custGeom>
            <a:avLst/>
            <a:gdLst>
              <a:gd name="connsiteX0" fmla="*/ 2838699 w 9726727"/>
              <a:gd name="connsiteY0" fmla="*/ 16 h 5385372"/>
              <a:gd name="connsiteX1" fmla="*/ 2792046 w 9726727"/>
              <a:gd name="connsiteY1" fmla="*/ 167967 h 5385372"/>
              <a:gd name="connsiteX2" fmla="*/ 2138903 w 9726727"/>
              <a:gd name="connsiteY2" fmla="*/ 363910 h 5385372"/>
              <a:gd name="connsiteX3" fmla="*/ 1681703 w 9726727"/>
              <a:gd name="connsiteY3" fmla="*/ 774456 h 5385372"/>
              <a:gd name="connsiteX4" fmla="*/ 748642 w 9726727"/>
              <a:gd name="connsiteY4" fmla="*/ 1352954 h 5385372"/>
              <a:gd name="connsiteX5" fmla="*/ 170144 w 9726727"/>
              <a:gd name="connsiteY5" fmla="*/ 1838146 h 5385372"/>
              <a:gd name="connsiteX6" fmla="*/ 20854 w 9726727"/>
              <a:gd name="connsiteY6" fmla="*/ 2230032 h 5385372"/>
              <a:gd name="connsiteX7" fmla="*/ 552699 w 9726727"/>
              <a:gd name="connsiteY7" fmla="*/ 2827191 h 5385372"/>
              <a:gd name="connsiteX8" fmla="*/ 599352 w 9726727"/>
              <a:gd name="connsiteY8" fmla="*/ 3648285 h 5385372"/>
              <a:gd name="connsiteX9" fmla="*/ 562030 w 9726727"/>
              <a:gd name="connsiteY9" fmla="*/ 4282767 h 5385372"/>
              <a:gd name="connsiteX10" fmla="*/ 1532413 w 9726727"/>
              <a:gd name="connsiteY10" fmla="*/ 4627999 h 5385372"/>
              <a:gd name="connsiteX11" fmla="*/ 3659793 w 9726727"/>
              <a:gd name="connsiteY11" fmla="*/ 5383779 h 5385372"/>
              <a:gd name="connsiteX12" fmla="*/ 4854111 w 9726727"/>
              <a:gd name="connsiteY12" fmla="*/ 4823942 h 5385372"/>
              <a:gd name="connsiteX13" fmla="*/ 6729564 w 9726727"/>
              <a:gd name="connsiteY13" fmla="*/ 4702644 h 5385372"/>
              <a:gd name="connsiteX14" fmla="*/ 8138487 w 9726727"/>
              <a:gd name="connsiteY14" fmla="*/ 3974856 h 5385372"/>
              <a:gd name="connsiteX15" fmla="*/ 9472764 w 9726727"/>
              <a:gd name="connsiteY15" fmla="*/ 3135101 h 5385372"/>
              <a:gd name="connsiteX16" fmla="*/ 9706030 w 9726727"/>
              <a:gd name="connsiteY16" fmla="*/ 2565934 h 5385372"/>
              <a:gd name="connsiteX17" fmla="*/ 9183515 w 9726727"/>
              <a:gd name="connsiteY17" fmla="*/ 2024759 h 5385372"/>
              <a:gd name="connsiteX18" fmla="*/ 6710903 w 9726727"/>
              <a:gd name="connsiteY18" fmla="*/ 1138350 h 5385372"/>
              <a:gd name="connsiteX19" fmla="*/ 5544576 w 9726727"/>
              <a:gd name="connsiteY19" fmla="*/ 709142 h 5385372"/>
              <a:gd name="connsiteX20" fmla="*/ 4667499 w 9726727"/>
              <a:gd name="connsiteY20" fmla="*/ 382571 h 5385372"/>
              <a:gd name="connsiteX21" fmla="*/ 4163646 w 9726727"/>
              <a:gd name="connsiteY21" fmla="*/ 177297 h 5385372"/>
              <a:gd name="connsiteX22" fmla="*/ 3557156 w 9726727"/>
              <a:gd name="connsiteY22" fmla="*/ 177297 h 5385372"/>
              <a:gd name="connsiteX23" fmla="*/ 2838699 w 9726727"/>
              <a:gd name="connsiteY23" fmla="*/ 16 h 5385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9726727" h="5385372">
                <a:moveTo>
                  <a:pt x="2838699" y="16"/>
                </a:moveTo>
                <a:cubicBezTo>
                  <a:pt x="2711181" y="-1539"/>
                  <a:pt x="2908679" y="107318"/>
                  <a:pt x="2792046" y="167967"/>
                </a:cubicBezTo>
                <a:cubicBezTo>
                  <a:pt x="2675413" y="228616"/>
                  <a:pt x="2323960" y="262829"/>
                  <a:pt x="2138903" y="363910"/>
                </a:cubicBezTo>
                <a:cubicBezTo>
                  <a:pt x="1953846" y="464992"/>
                  <a:pt x="1913413" y="609615"/>
                  <a:pt x="1681703" y="774456"/>
                </a:cubicBezTo>
                <a:cubicBezTo>
                  <a:pt x="1449993" y="939297"/>
                  <a:pt x="1000568" y="1175672"/>
                  <a:pt x="748642" y="1352954"/>
                </a:cubicBezTo>
                <a:cubicBezTo>
                  <a:pt x="496716" y="1530236"/>
                  <a:pt x="291442" y="1691966"/>
                  <a:pt x="170144" y="1838146"/>
                </a:cubicBezTo>
                <a:cubicBezTo>
                  <a:pt x="48846" y="1984326"/>
                  <a:pt x="-42905" y="2065191"/>
                  <a:pt x="20854" y="2230032"/>
                </a:cubicBezTo>
                <a:cubicBezTo>
                  <a:pt x="84613" y="2394873"/>
                  <a:pt x="456283" y="2590816"/>
                  <a:pt x="552699" y="2827191"/>
                </a:cubicBezTo>
                <a:cubicBezTo>
                  <a:pt x="649115" y="3063566"/>
                  <a:pt x="597797" y="3405689"/>
                  <a:pt x="599352" y="3648285"/>
                </a:cubicBezTo>
                <a:cubicBezTo>
                  <a:pt x="600907" y="3890881"/>
                  <a:pt x="406520" y="4119481"/>
                  <a:pt x="562030" y="4282767"/>
                </a:cubicBezTo>
                <a:cubicBezTo>
                  <a:pt x="717540" y="4446053"/>
                  <a:pt x="1532413" y="4627999"/>
                  <a:pt x="1532413" y="4627999"/>
                </a:cubicBezTo>
                <a:cubicBezTo>
                  <a:pt x="2048707" y="4811501"/>
                  <a:pt x="3106177" y="5351122"/>
                  <a:pt x="3659793" y="5383779"/>
                </a:cubicBezTo>
                <a:cubicBezTo>
                  <a:pt x="4213409" y="5416436"/>
                  <a:pt x="4342483" y="4937464"/>
                  <a:pt x="4854111" y="4823942"/>
                </a:cubicBezTo>
                <a:cubicBezTo>
                  <a:pt x="5365739" y="4710420"/>
                  <a:pt x="6182168" y="4844158"/>
                  <a:pt x="6729564" y="4702644"/>
                </a:cubicBezTo>
                <a:cubicBezTo>
                  <a:pt x="7276960" y="4561130"/>
                  <a:pt x="7681287" y="4236113"/>
                  <a:pt x="8138487" y="3974856"/>
                </a:cubicBezTo>
                <a:cubicBezTo>
                  <a:pt x="8595687" y="3713599"/>
                  <a:pt x="9211507" y="3369921"/>
                  <a:pt x="9472764" y="3135101"/>
                </a:cubicBezTo>
                <a:cubicBezTo>
                  <a:pt x="9734021" y="2900281"/>
                  <a:pt x="9754238" y="2750991"/>
                  <a:pt x="9706030" y="2565934"/>
                </a:cubicBezTo>
                <a:cubicBezTo>
                  <a:pt x="9657822" y="2380877"/>
                  <a:pt x="9682703" y="2262690"/>
                  <a:pt x="9183515" y="2024759"/>
                </a:cubicBezTo>
                <a:cubicBezTo>
                  <a:pt x="8684327" y="1786828"/>
                  <a:pt x="6710903" y="1138350"/>
                  <a:pt x="6710903" y="1138350"/>
                </a:cubicBezTo>
                <a:lnTo>
                  <a:pt x="5544576" y="709142"/>
                </a:lnTo>
                <a:lnTo>
                  <a:pt x="4667499" y="382571"/>
                </a:lnTo>
                <a:cubicBezTo>
                  <a:pt x="4437344" y="293930"/>
                  <a:pt x="4348703" y="211509"/>
                  <a:pt x="4163646" y="177297"/>
                </a:cubicBezTo>
                <a:cubicBezTo>
                  <a:pt x="3978589" y="143085"/>
                  <a:pt x="3779536" y="200624"/>
                  <a:pt x="3557156" y="177297"/>
                </a:cubicBezTo>
                <a:cubicBezTo>
                  <a:pt x="3334776" y="153970"/>
                  <a:pt x="2966217" y="1571"/>
                  <a:pt x="2838699" y="16"/>
                </a:cubicBezTo>
                <a:close/>
              </a:path>
            </a:pathLst>
          </a:custGeom>
          <a:noFill/>
          <a:ln w="38100">
            <a:solidFill>
              <a:srgbClr val="FFFF00">
                <a:alpha val="50196"/>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reeform 3"/>
          <p:cNvSpPr/>
          <p:nvPr/>
        </p:nvSpPr>
        <p:spPr>
          <a:xfrm>
            <a:off x="2159731" y="508218"/>
            <a:ext cx="9778405" cy="4765333"/>
          </a:xfrm>
          <a:custGeom>
            <a:avLst/>
            <a:gdLst>
              <a:gd name="connsiteX0" fmla="*/ 2776163 w 9778405"/>
              <a:gd name="connsiteY0" fmla="*/ 4966 h 4765333"/>
              <a:gd name="connsiteX1" fmla="*/ 2832147 w 9778405"/>
              <a:gd name="connsiteY1" fmla="*/ 135594 h 4765333"/>
              <a:gd name="connsiteX2" fmla="*/ 2206996 w 9778405"/>
              <a:gd name="connsiteY2" fmla="*/ 340868 h 4765333"/>
              <a:gd name="connsiteX3" fmla="*/ 1740465 w 9778405"/>
              <a:gd name="connsiteY3" fmla="*/ 770076 h 4765333"/>
              <a:gd name="connsiteX4" fmla="*/ 751420 w 9778405"/>
              <a:gd name="connsiteY4" fmla="*/ 1357904 h 4765333"/>
              <a:gd name="connsiteX5" fmla="*/ 4971 w 9778405"/>
              <a:gd name="connsiteY5" fmla="*/ 2169668 h 4765333"/>
              <a:gd name="connsiteX6" fmla="*/ 434179 w 9778405"/>
              <a:gd name="connsiteY6" fmla="*/ 2636198 h 4765333"/>
              <a:gd name="connsiteX7" fmla="*/ 592800 w 9778405"/>
              <a:gd name="connsiteY7" fmla="*/ 2916117 h 4765333"/>
              <a:gd name="connsiteX8" fmla="*/ 602130 w 9778405"/>
              <a:gd name="connsiteY8" fmla="*/ 3718549 h 4765333"/>
              <a:gd name="connsiteX9" fmla="*/ 508824 w 9778405"/>
              <a:gd name="connsiteY9" fmla="*/ 4166419 h 4765333"/>
              <a:gd name="connsiteX10" fmla="*/ 984685 w 9778405"/>
              <a:gd name="connsiteY10" fmla="*/ 4259725 h 4765333"/>
              <a:gd name="connsiteX11" fmla="*/ 3158718 w 9778405"/>
              <a:gd name="connsiteY11" fmla="*/ 2972100 h 4765333"/>
              <a:gd name="connsiteX12" fmla="*/ 4418351 w 9778405"/>
              <a:gd name="connsiteY12" fmla="*/ 2570884 h 4765333"/>
              <a:gd name="connsiteX13" fmla="*/ 4903542 w 9778405"/>
              <a:gd name="connsiteY13" fmla="*/ 3625243 h 4765333"/>
              <a:gd name="connsiteX14" fmla="*/ 5351412 w 9778405"/>
              <a:gd name="connsiteY14" fmla="*/ 4688933 h 4765333"/>
              <a:gd name="connsiteX15" fmla="*/ 6480416 w 9778405"/>
              <a:gd name="connsiteY15" fmla="*/ 4670272 h 4765333"/>
              <a:gd name="connsiteX16" fmla="*/ 6946947 w 9778405"/>
              <a:gd name="connsiteY16" fmla="*/ 4586296 h 4765333"/>
              <a:gd name="connsiteX17" fmla="*/ 8150596 w 9778405"/>
              <a:gd name="connsiteY17" fmla="*/ 3951815 h 4765333"/>
              <a:gd name="connsiteX18" fmla="*/ 9587510 w 9778405"/>
              <a:gd name="connsiteY18" fmla="*/ 2916117 h 4765333"/>
              <a:gd name="connsiteX19" fmla="*/ 9596840 w 9778405"/>
              <a:gd name="connsiteY19" fmla="*/ 2356280 h 4765333"/>
              <a:gd name="connsiteX20" fmla="*/ 8057289 w 9778405"/>
              <a:gd name="connsiteY20" fmla="*/ 1647153 h 4765333"/>
              <a:gd name="connsiteX21" fmla="*/ 6163175 w 9778405"/>
              <a:gd name="connsiteY21" fmla="*/ 938027 h 4765333"/>
              <a:gd name="connsiteX22" fmla="*/ 4185085 w 9778405"/>
              <a:gd name="connsiteY22" fmla="*/ 191578 h 4765333"/>
              <a:gd name="connsiteX23" fmla="*/ 3485289 w 9778405"/>
              <a:gd name="connsiteY23" fmla="*/ 200909 h 4765333"/>
              <a:gd name="connsiteX24" fmla="*/ 2878800 w 9778405"/>
              <a:gd name="connsiteY24" fmla="*/ 42288 h 4765333"/>
              <a:gd name="connsiteX25" fmla="*/ 2776163 w 9778405"/>
              <a:gd name="connsiteY25" fmla="*/ 4966 h 4765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9778405" h="4765333">
                <a:moveTo>
                  <a:pt x="2776163" y="4966"/>
                </a:moveTo>
                <a:cubicBezTo>
                  <a:pt x="2768388" y="20517"/>
                  <a:pt x="2927008" y="79610"/>
                  <a:pt x="2832147" y="135594"/>
                </a:cubicBezTo>
                <a:cubicBezTo>
                  <a:pt x="2737286" y="191578"/>
                  <a:pt x="2388943" y="235121"/>
                  <a:pt x="2206996" y="340868"/>
                </a:cubicBezTo>
                <a:cubicBezTo>
                  <a:pt x="2025049" y="446615"/>
                  <a:pt x="1983061" y="600570"/>
                  <a:pt x="1740465" y="770076"/>
                </a:cubicBezTo>
                <a:cubicBezTo>
                  <a:pt x="1497869" y="939582"/>
                  <a:pt x="1040669" y="1124639"/>
                  <a:pt x="751420" y="1357904"/>
                </a:cubicBezTo>
                <a:cubicBezTo>
                  <a:pt x="462171" y="1591169"/>
                  <a:pt x="57844" y="1956619"/>
                  <a:pt x="4971" y="2169668"/>
                </a:cubicBezTo>
                <a:cubicBezTo>
                  <a:pt x="-47902" y="2382717"/>
                  <a:pt x="336207" y="2511790"/>
                  <a:pt x="434179" y="2636198"/>
                </a:cubicBezTo>
                <a:cubicBezTo>
                  <a:pt x="532151" y="2760606"/>
                  <a:pt x="564808" y="2735725"/>
                  <a:pt x="592800" y="2916117"/>
                </a:cubicBezTo>
                <a:cubicBezTo>
                  <a:pt x="620792" y="3096509"/>
                  <a:pt x="616126" y="3510165"/>
                  <a:pt x="602130" y="3718549"/>
                </a:cubicBezTo>
                <a:cubicBezTo>
                  <a:pt x="588134" y="3926933"/>
                  <a:pt x="445065" y="4076223"/>
                  <a:pt x="508824" y="4166419"/>
                </a:cubicBezTo>
                <a:cubicBezTo>
                  <a:pt x="572583" y="4256615"/>
                  <a:pt x="543036" y="4458778"/>
                  <a:pt x="984685" y="4259725"/>
                </a:cubicBezTo>
                <a:cubicBezTo>
                  <a:pt x="1426334" y="4060672"/>
                  <a:pt x="2586440" y="3253573"/>
                  <a:pt x="3158718" y="2972100"/>
                </a:cubicBezTo>
                <a:cubicBezTo>
                  <a:pt x="3730996" y="2690627"/>
                  <a:pt x="4127547" y="2462027"/>
                  <a:pt x="4418351" y="2570884"/>
                </a:cubicBezTo>
                <a:cubicBezTo>
                  <a:pt x="4709155" y="2679741"/>
                  <a:pt x="4748032" y="3272235"/>
                  <a:pt x="4903542" y="3625243"/>
                </a:cubicBezTo>
                <a:cubicBezTo>
                  <a:pt x="5059052" y="3978251"/>
                  <a:pt x="5088600" y="4514762"/>
                  <a:pt x="5351412" y="4688933"/>
                </a:cubicBezTo>
                <a:cubicBezTo>
                  <a:pt x="5614224" y="4863104"/>
                  <a:pt x="6214494" y="4687378"/>
                  <a:pt x="6480416" y="4670272"/>
                </a:cubicBezTo>
                <a:cubicBezTo>
                  <a:pt x="6746338" y="4653166"/>
                  <a:pt x="6668584" y="4706039"/>
                  <a:pt x="6946947" y="4586296"/>
                </a:cubicBezTo>
                <a:cubicBezTo>
                  <a:pt x="7225310" y="4466553"/>
                  <a:pt x="7710502" y="4230178"/>
                  <a:pt x="8150596" y="3951815"/>
                </a:cubicBezTo>
                <a:cubicBezTo>
                  <a:pt x="8590690" y="3673452"/>
                  <a:pt x="9346469" y="3182039"/>
                  <a:pt x="9587510" y="2916117"/>
                </a:cubicBezTo>
                <a:cubicBezTo>
                  <a:pt x="9828551" y="2650195"/>
                  <a:pt x="9851877" y="2567774"/>
                  <a:pt x="9596840" y="2356280"/>
                </a:cubicBezTo>
                <a:cubicBezTo>
                  <a:pt x="9341803" y="2144786"/>
                  <a:pt x="8629567" y="1883529"/>
                  <a:pt x="8057289" y="1647153"/>
                </a:cubicBezTo>
                <a:cubicBezTo>
                  <a:pt x="7485012" y="1410778"/>
                  <a:pt x="6163175" y="938027"/>
                  <a:pt x="6163175" y="938027"/>
                </a:cubicBezTo>
                <a:cubicBezTo>
                  <a:pt x="5517808" y="695431"/>
                  <a:pt x="4631399" y="314431"/>
                  <a:pt x="4185085" y="191578"/>
                </a:cubicBezTo>
                <a:cubicBezTo>
                  <a:pt x="3738771" y="68725"/>
                  <a:pt x="3703003" y="225791"/>
                  <a:pt x="3485289" y="200909"/>
                </a:cubicBezTo>
                <a:cubicBezTo>
                  <a:pt x="3267575" y="176027"/>
                  <a:pt x="2995433" y="71835"/>
                  <a:pt x="2878800" y="42288"/>
                </a:cubicBezTo>
                <a:cubicBezTo>
                  <a:pt x="2762167" y="12741"/>
                  <a:pt x="2783938" y="-10585"/>
                  <a:pt x="2776163" y="4966"/>
                </a:cubicBezTo>
                <a:close/>
              </a:path>
            </a:pathLst>
          </a:custGeom>
          <a:solidFill>
            <a:schemeClr val="bg1">
              <a:alpha val="25098"/>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Arrow Connector 5"/>
          <p:cNvCxnSpPr/>
          <p:nvPr/>
        </p:nvCxnSpPr>
        <p:spPr>
          <a:xfrm>
            <a:off x="4478694" y="3489649"/>
            <a:ext cx="1026367" cy="1129004"/>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a:cxnSpLocks/>
          </p:cNvCxnSpPr>
          <p:nvPr/>
        </p:nvCxnSpPr>
        <p:spPr>
          <a:xfrm>
            <a:off x="5243293" y="2021633"/>
            <a:ext cx="991863" cy="508556"/>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H="1">
            <a:off x="6767803" y="4133461"/>
            <a:ext cx="1228532" cy="485192"/>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V="1">
            <a:off x="7973392" y="690466"/>
            <a:ext cx="22943" cy="1262743"/>
          </a:xfrm>
          <a:prstGeom prst="straightConnector1">
            <a:avLst/>
          </a:prstGeom>
          <a:ln w="762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V="1">
            <a:off x="3581784" y="758890"/>
            <a:ext cx="22943" cy="1262743"/>
          </a:xfrm>
          <a:prstGeom prst="straightConnector1">
            <a:avLst/>
          </a:prstGeom>
          <a:ln w="76200">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8013836" y="952505"/>
            <a:ext cx="1404552" cy="369332"/>
          </a:xfrm>
          <a:prstGeom prst="rect">
            <a:avLst/>
          </a:prstGeom>
          <a:noFill/>
        </p:spPr>
        <p:txBody>
          <a:bodyPr wrap="none" rtlCol="0">
            <a:spAutoFit/>
          </a:bodyPr>
          <a:lstStyle/>
          <a:p>
            <a:r>
              <a:rPr lang="en-US" b="1">
                <a:solidFill>
                  <a:schemeClr val="bg1"/>
                </a:solidFill>
              </a:rPr>
              <a:t>Sublimation</a:t>
            </a:r>
          </a:p>
        </p:txBody>
      </p:sp>
      <p:sp>
        <p:nvSpPr>
          <p:cNvPr id="17" name="TextBox 16"/>
          <p:cNvSpPr txBox="1"/>
          <p:nvPr/>
        </p:nvSpPr>
        <p:spPr>
          <a:xfrm>
            <a:off x="1479927" y="1045811"/>
            <a:ext cx="2101857" cy="369332"/>
          </a:xfrm>
          <a:prstGeom prst="rect">
            <a:avLst/>
          </a:prstGeom>
          <a:noFill/>
        </p:spPr>
        <p:txBody>
          <a:bodyPr wrap="none" rtlCol="0">
            <a:spAutoFit/>
          </a:bodyPr>
          <a:lstStyle/>
          <a:p>
            <a:r>
              <a:rPr lang="en-US" b="1">
                <a:solidFill>
                  <a:srgbClr val="FFFF00"/>
                </a:solidFill>
              </a:rPr>
              <a:t>Evapotranspiration</a:t>
            </a:r>
          </a:p>
        </p:txBody>
      </p:sp>
      <p:sp>
        <p:nvSpPr>
          <p:cNvPr id="18" name="TextBox 17"/>
          <p:cNvSpPr txBox="1"/>
          <p:nvPr/>
        </p:nvSpPr>
        <p:spPr>
          <a:xfrm>
            <a:off x="6996885" y="3323806"/>
            <a:ext cx="3226140" cy="369332"/>
          </a:xfrm>
          <a:prstGeom prst="rect">
            <a:avLst/>
          </a:prstGeom>
          <a:noFill/>
        </p:spPr>
        <p:txBody>
          <a:bodyPr wrap="none" rtlCol="0">
            <a:spAutoFit/>
          </a:bodyPr>
          <a:lstStyle/>
          <a:p>
            <a:r>
              <a:rPr lang="en-US" b="1">
                <a:solidFill>
                  <a:srgbClr val="8CD6E4"/>
                </a:solidFill>
              </a:rPr>
              <a:t>Surface and Subsurface Runoff</a:t>
            </a:r>
          </a:p>
        </p:txBody>
      </p:sp>
      <p:pic>
        <p:nvPicPr>
          <p:cNvPr id="5" name="Picture 4" descr="The Cuppa Jo: SUMMERTIME!"/>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14090" y="-190597"/>
            <a:ext cx="2056565" cy="1898974"/>
          </a:xfrm>
          <a:prstGeom prst="rect">
            <a:avLst/>
          </a:prstGeom>
        </p:spPr>
      </p:pic>
      <p:sp>
        <p:nvSpPr>
          <p:cNvPr id="8" name="TextBox 7">
            <a:extLst>
              <a:ext uri="{FF2B5EF4-FFF2-40B4-BE49-F238E27FC236}">
                <a16:creationId xmlns:a16="http://schemas.microsoft.com/office/drawing/2014/main" id="{72183501-2C75-4F9B-A289-B25EA1A278FE}"/>
              </a:ext>
            </a:extLst>
          </p:cNvPr>
          <p:cNvSpPr txBox="1"/>
          <p:nvPr/>
        </p:nvSpPr>
        <p:spPr>
          <a:xfrm>
            <a:off x="697424" y="6222569"/>
            <a:ext cx="6237092" cy="461665"/>
          </a:xfrm>
          <a:prstGeom prst="rect">
            <a:avLst/>
          </a:prstGeom>
          <a:noFill/>
        </p:spPr>
        <p:txBody>
          <a:bodyPr wrap="none" rtlCol="0">
            <a:spAutoFit/>
          </a:bodyPr>
          <a:lstStyle/>
          <a:p>
            <a:r>
              <a:rPr lang="en-US" b="1">
                <a:solidFill>
                  <a:srgbClr val="00B0F0"/>
                </a:solidFill>
              </a:rPr>
              <a:t>Precipitation</a:t>
            </a:r>
            <a:r>
              <a:rPr lang="en-US" b="1"/>
              <a:t> </a:t>
            </a:r>
            <a:r>
              <a:rPr lang="en-US" b="1">
                <a:solidFill>
                  <a:schemeClr val="bg1"/>
                </a:solidFill>
              </a:rPr>
              <a:t>– </a:t>
            </a:r>
            <a:r>
              <a:rPr lang="en-US" b="1"/>
              <a:t> </a:t>
            </a:r>
            <a:r>
              <a:rPr lang="en-US" b="1">
                <a:solidFill>
                  <a:srgbClr val="FFFF00"/>
                </a:solidFill>
              </a:rPr>
              <a:t>Evapotranspiration</a:t>
            </a:r>
            <a:r>
              <a:rPr lang="en-US" b="1"/>
              <a:t> </a:t>
            </a:r>
            <a:r>
              <a:rPr lang="en-US" b="1">
                <a:solidFill>
                  <a:schemeClr val="bg1"/>
                </a:solidFill>
              </a:rPr>
              <a:t>–</a:t>
            </a:r>
            <a:r>
              <a:rPr lang="en-US" b="1"/>
              <a:t> </a:t>
            </a:r>
            <a:r>
              <a:rPr lang="en-US" b="1">
                <a:solidFill>
                  <a:schemeClr val="bg1"/>
                </a:solidFill>
              </a:rPr>
              <a:t>Sublimation</a:t>
            </a:r>
            <a:r>
              <a:rPr lang="en-US" b="1"/>
              <a:t> </a:t>
            </a:r>
            <a:r>
              <a:rPr lang="en-US" b="1">
                <a:solidFill>
                  <a:schemeClr val="bg1"/>
                </a:solidFill>
              </a:rPr>
              <a:t>= </a:t>
            </a:r>
            <a:r>
              <a:rPr lang="en-US" sz="2400" b="1">
                <a:solidFill>
                  <a:srgbClr val="9FDDE9"/>
                </a:solidFill>
                <a:effectLst>
                  <a:outerShdw blurRad="38100" dist="38100" dir="2700000" algn="tl">
                    <a:srgbClr val="000000">
                      <a:alpha val="43137"/>
                    </a:srgbClr>
                  </a:outerShdw>
                </a:effectLst>
              </a:rPr>
              <a:t>Runoff</a:t>
            </a:r>
            <a:r>
              <a:rPr lang="en-US" b="1"/>
              <a:t> </a:t>
            </a:r>
          </a:p>
        </p:txBody>
      </p:sp>
      <p:sp>
        <p:nvSpPr>
          <p:cNvPr id="9" name="Freeform: Shape 8">
            <a:extLst>
              <a:ext uri="{FF2B5EF4-FFF2-40B4-BE49-F238E27FC236}">
                <a16:creationId xmlns:a16="http://schemas.microsoft.com/office/drawing/2014/main" id="{E251CCD0-4292-3DB3-85E8-CACFC57015B5}"/>
              </a:ext>
            </a:extLst>
          </p:cNvPr>
          <p:cNvSpPr/>
          <p:nvPr/>
        </p:nvSpPr>
        <p:spPr>
          <a:xfrm>
            <a:off x="5427194" y="723626"/>
            <a:ext cx="1156708" cy="5558762"/>
          </a:xfrm>
          <a:custGeom>
            <a:avLst/>
            <a:gdLst>
              <a:gd name="connsiteX0" fmla="*/ 0 w 1156708"/>
              <a:gd name="connsiteY0" fmla="*/ 0 h 5558762"/>
              <a:gd name="connsiteX1" fmla="*/ 677577 w 1156708"/>
              <a:gd name="connsiteY1" fmla="*/ 421019 h 5558762"/>
              <a:gd name="connsiteX2" fmla="*/ 1026233 w 1156708"/>
              <a:gd name="connsiteY2" fmla="*/ 881508 h 5558762"/>
              <a:gd name="connsiteX3" fmla="*/ 1131488 w 1156708"/>
              <a:gd name="connsiteY3" fmla="*/ 1453830 h 5558762"/>
              <a:gd name="connsiteX4" fmla="*/ 1151223 w 1156708"/>
              <a:gd name="connsiteY4" fmla="*/ 1743280 h 5558762"/>
              <a:gd name="connsiteX5" fmla="*/ 1052547 w 1156708"/>
              <a:gd name="connsiteY5" fmla="*/ 2032731 h 5558762"/>
              <a:gd name="connsiteX6" fmla="*/ 1065704 w 1156708"/>
              <a:gd name="connsiteY6" fmla="*/ 2170878 h 5558762"/>
              <a:gd name="connsiteX7" fmla="*/ 1092018 w 1156708"/>
              <a:gd name="connsiteY7" fmla="*/ 2249819 h 5558762"/>
              <a:gd name="connsiteX8" fmla="*/ 986763 w 1156708"/>
              <a:gd name="connsiteY8" fmla="*/ 2348495 h 5558762"/>
              <a:gd name="connsiteX9" fmla="*/ 881508 w 1156708"/>
              <a:gd name="connsiteY9" fmla="*/ 2519534 h 5558762"/>
              <a:gd name="connsiteX10" fmla="*/ 894665 w 1156708"/>
              <a:gd name="connsiteY10" fmla="*/ 2874768 h 5558762"/>
              <a:gd name="connsiteX11" fmla="*/ 795989 w 1156708"/>
              <a:gd name="connsiteY11" fmla="*/ 3315522 h 5558762"/>
              <a:gd name="connsiteX12" fmla="*/ 657842 w 1156708"/>
              <a:gd name="connsiteY12" fmla="*/ 3532610 h 5558762"/>
              <a:gd name="connsiteX13" fmla="*/ 684156 w 1156708"/>
              <a:gd name="connsiteY13" fmla="*/ 3677335 h 5558762"/>
              <a:gd name="connsiteX14" fmla="*/ 644685 w 1156708"/>
              <a:gd name="connsiteY14" fmla="*/ 3848374 h 5558762"/>
              <a:gd name="connsiteX15" fmla="*/ 565744 w 1156708"/>
              <a:gd name="connsiteY15" fmla="*/ 3947050 h 5558762"/>
              <a:gd name="connsiteX16" fmla="*/ 618371 w 1156708"/>
              <a:gd name="connsiteY16" fmla="*/ 4150981 h 5558762"/>
              <a:gd name="connsiteX17" fmla="*/ 684156 w 1156708"/>
              <a:gd name="connsiteY17" fmla="*/ 4368069 h 5558762"/>
              <a:gd name="connsiteX18" fmla="*/ 657842 w 1156708"/>
              <a:gd name="connsiteY18" fmla="*/ 4486480 h 5558762"/>
              <a:gd name="connsiteX19" fmla="*/ 559166 w 1156708"/>
              <a:gd name="connsiteY19" fmla="*/ 4808823 h 5558762"/>
              <a:gd name="connsiteX20" fmla="*/ 447333 w 1156708"/>
              <a:gd name="connsiteY20" fmla="*/ 4966705 h 5558762"/>
              <a:gd name="connsiteX21" fmla="*/ 388127 w 1156708"/>
              <a:gd name="connsiteY21" fmla="*/ 5085116 h 5558762"/>
              <a:gd name="connsiteX22" fmla="*/ 407862 w 1156708"/>
              <a:gd name="connsiteY22" fmla="*/ 5183793 h 5558762"/>
              <a:gd name="connsiteX23" fmla="*/ 368392 w 1156708"/>
              <a:gd name="connsiteY23" fmla="*/ 5460086 h 5558762"/>
              <a:gd name="connsiteX24" fmla="*/ 302607 w 1156708"/>
              <a:gd name="connsiteY24" fmla="*/ 5558762 h 5558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56708" h="5558762">
                <a:moveTo>
                  <a:pt x="0" y="0"/>
                </a:moveTo>
                <a:cubicBezTo>
                  <a:pt x="253269" y="137050"/>
                  <a:pt x="506538" y="274101"/>
                  <a:pt x="677577" y="421019"/>
                </a:cubicBezTo>
                <a:cubicBezTo>
                  <a:pt x="848616" y="567937"/>
                  <a:pt x="950581" y="709373"/>
                  <a:pt x="1026233" y="881508"/>
                </a:cubicBezTo>
                <a:cubicBezTo>
                  <a:pt x="1101885" y="1053643"/>
                  <a:pt x="1110656" y="1310201"/>
                  <a:pt x="1131488" y="1453830"/>
                </a:cubicBezTo>
                <a:cubicBezTo>
                  <a:pt x="1152320" y="1597459"/>
                  <a:pt x="1164380" y="1646796"/>
                  <a:pt x="1151223" y="1743280"/>
                </a:cubicBezTo>
                <a:cubicBezTo>
                  <a:pt x="1138066" y="1839764"/>
                  <a:pt x="1066800" y="1961465"/>
                  <a:pt x="1052547" y="2032731"/>
                </a:cubicBezTo>
                <a:cubicBezTo>
                  <a:pt x="1038294" y="2103997"/>
                  <a:pt x="1059126" y="2134697"/>
                  <a:pt x="1065704" y="2170878"/>
                </a:cubicBezTo>
                <a:cubicBezTo>
                  <a:pt x="1072283" y="2207059"/>
                  <a:pt x="1105175" y="2220216"/>
                  <a:pt x="1092018" y="2249819"/>
                </a:cubicBezTo>
                <a:cubicBezTo>
                  <a:pt x="1078861" y="2279422"/>
                  <a:pt x="1021848" y="2303543"/>
                  <a:pt x="986763" y="2348495"/>
                </a:cubicBezTo>
                <a:cubicBezTo>
                  <a:pt x="951678" y="2393448"/>
                  <a:pt x="896858" y="2431822"/>
                  <a:pt x="881508" y="2519534"/>
                </a:cubicBezTo>
                <a:cubicBezTo>
                  <a:pt x="866158" y="2607246"/>
                  <a:pt x="908918" y="2742103"/>
                  <a:pt x="894665" y="2874768"/>
                </a:cubicBezTo>
                <a:cubicBezTo>
                  <a:pt x="880412" y="3007433"/>
                  <a:pt x="835460" y="3205882"/>
                  <a:pt x="795989" y="3315522"/>
                </a:cubicBezTo>
                <a:cubicBezTo>
                  <a:pt x="756519" y="3425162"/>
                  <a:pt x="676481" y="3472308"/>
                  <a:pt x="657842" y="3532610"/>
                </a:cubicBezTo>
                <a:cubicBezTo>
                  <a:pt x="639203" y="3592912"/>
                  <a:pt x="686349" y="3624708"/>
                  <a:pt x="684156" y="3677335"/>
                </a:cubicBezTo>
                <a:cubicBezTo>
                  <a:pt x="681963" y="3729962"/>
                  <a:pt x="664420" y="3803422"/>
                  <a:pt x="644685" y="3848374"/>
                </a:cubicBezTo>
                <a:cubicBezTo>
                  <a:pt x="624950" y="3893326"/>
                  <a:pt x="570130" y="3896615"/>
                  <a:pt x="565744" y="3947050"/>
                </a:cubicBezTo>
                <a:cubicBezTo>
                  <a:pt x="561358" y="3997485"/>
                  <a:pt x="598636" y="4080811"/>
                  <a:pt x="618371" y="4150981"/>
                </a:cubicBezTo>
                <a:cubicBezTo>
                  <a:pt x="638106" y="4221151"/>
                  <a:pt x="677577" y="4312152"/>
                  <a:pt x="684156" y="4368069"/>
                </a:cubicBezTo>
                <a:cubicBezTo>
                  <a:pt x="690735" y="4423986"/>
                  <a:pt x="678674" y="4413021"/>
                  <a:pt x="657842" y="4486480"/>
                </a:cubicBezTo>
                <a:cubicBezTo>
                  <a:pt x="637010" y="4559939"/>
                  <a:pt x="594251" y="4728786"/>
                  <a:pt x="559166" y="4808823"/>
                </a:cubicBezTo>
                <a:cubicBezTo>
                  <a:pt x="524081" y="4888860"/>
                  <a:pt x="475840" y="4920656"/>
                  <a:pt x="447333" y="4966705"/>
                </a:cubicBezTo>
                <a:cubicBezTo>
                  <a:pt x="418827" y="5012754"/>
                  <a:pt x="394706" y="5048935"/>
                  <a:pt x="388127" y="5085116"/>
                </a:cubicBezTo>
                <a:cubicBezTo>
                  <a:pt x="381549" y="5121297"/>
                  <a:pt x="411151" y="5121298"/>
                  <a:pt x="407862" y="5183793"/>
                </a:cubicBezTo>
                <a:cubicBezTo>
                  <a:pt x="404573" y="5246288"/>
                  <a:pt x="385935" y="5397591"/>
                  <a:pt x="368392" y="5460086"/>
                </a:cubicBezTo>
                <a:cubicBezTo>
                  <a:pt x="350849" y="5522581"/>
                  <a:pt x="326728" y="5540671"/>
                  <a:pt x="302607" y="5558762"/>
                </a:cubicBezTo>
              </a:path>
            </a:pathLst>
          </a:cu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Arrow Connector 9">
            <a:extLst>
              <a:ext uri="{FF2B5EF4-FFF2-40B4-BE49-F238E27FC236}">
                <a16:creationId xmlns:a16="http://schemas.microsoft.com/office/drawing/2014/main" id="{265A0877-4D57-FD6C-F774-FFC5D2F1EC7A}"/>
              </a:ext>
            </a:extLst>
          </p:cNvPr>
          <p:cNvCxnSpPr>
            <a:cxnSpLocks/>
          </p:cNvCxnSpPr>
          <p:nvPr/>
        </p:nvCxnSpPr>
        <p:spPr>
          <a:xfrm flipH="1">
            <a:off x="5739936" y="5428139"/>
            <a:ext cx="265612" cy="785335"/>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49DACF97-F8F8-E16B-F558-10C4606524B9}"/>
              </a:ext>
            </a:extLst>
          </p:cNvPr>
          <p:cNvSpPr/>
          <p:nvPr/>
        </p:nvSpPr>
        <p:spPr>
          <a:xfrm>
            <a:off x="6532368" y="2947131"/>
            <a:ext cx="3552346" cy="151304"/>
          </a:xfrm>
          <a:custGeom>
            <a:avLst/>
            <a:gdLst>
              <a:gd name="connsiteX0" fmla="*/ 3552346 w 3552346"/>
              <a:gd name="connsiteY0" fmla="*/ 151304 h 151304"/>
              <a:gd name="connsiteX1" fmla="*/ 3447091 w 3552346"/>
              <a:gd name="connsiteY1" fmla="*/ 144725 h 151304"/>
              <a:gd name="connsiteX2" fmla="*/ 2440593 w 3552346"/>
              <a:gd name="connsiteY2" fmla="*/ 39470 h 151304"/>
              <a:gd name="connsiteX3" fmla="*/ 1052547 w 3552346"/>
              <a:gd name="connsiteY3" fmla="*/ 19735 h 151304"/>
              <a:gd name="connsiteX4" fmla="*/ 210510 w 3552346"/>
              <a:gd name="connsiteY4" fmla="*/ 13157 h 151304"/>
              <a:gd name="connsiteX5" fmla="*/ 0 w 3552346"/>
              <a:gd name="connsiteY5" fmla="*/ 0 h 151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52346" h="151304">
                <a:moveTo>
                  <a:pt x="3552346" y="151304"/>
                </a:moveTo>
                <a:lnTo>
                  <a:pt x="3447091" y="144725"/>
                </a:lnTo>
                <a:cubicBezTo>
                  <a:pt x="3261799" y="126086"/>
                  <a:pt x="2839684" y="60302"/>
                  <a:pt x="2440593" y="39470"/>
                </a:cubicBezTo>
                <a:cubicBezTo>
                  <a:pt x="2041502" y="18638"/>
                  <a:pt x="1052547" y="19735"/>
                  <a:pt x="1052547" y="19735"/>
                </a:cubicBezTo>
                <a:lnTo>
                  <a:pt x="210510" y="13157"/>
                </a:lnTo>
                <a:cubicBezTo>
                  <a:pt x="35086" y="9868"/>
                  <a:pt x="17543" y="4934"/>
                  <a:pt x="0" y="0"/>
                </a:cubicBezTo>
              </a:path>
            </a:pathLst>
          </a:cu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Shape 18">
            <a:extLst>
              <a:ext uri="{FF2B5EF4-FFF2-40B4-BE49-F238E27FC236}">
                <a16:creationId xmlns:a16="http://schemas.microsoft.com/office/drawing/2014/main" id="{501BCCAE-7966-F583-CFED-A9AEB879E511}"/>
              </a:ext>
            </a:extLst>
          </p:cNvPr>
          <p:cNvSpPr/>
          <p:nvPr/>
        </p:nvSpPr>
        <p:spPr>
          <a:xfrm>
            <a:off x="4703568" y="2723465"/>
            <a:ext cx="1591977" cy="578900"/>
          </a:xfrm>
          <a:custGeom>
            <a:avLst/>
            <a:gdLst>
              <a:gd name="connsiteX0" fmla="*/ 0 w 1591977"/>
              <a:gd name="connsiteY0" fmla="*/ 0 h 578900"/>
              <a:gd name="connsiteX1" fmla="*/ 670999 w 1591977"/>
              <a:gd name="connsiteY1" fmla="*/ 361813 h 578900"/>
              <a:gd name="connsiteX2" fmla="*/ 1295949 w 1591977"/>
              <a:gd name="connsiteY2" fmla="*/ 506538 h 578900"/>
              <a:gd name="connsiteX3" fmla="*/ 1591977 w 1591977"/>
              <a:gd name="connsiteY3" fmla="*/ 578900 h 578900"/>
            </a:gdLst>
            <a:ahLst/>
            <a:cxnLst>
              <a:cxn ang="0">
                <a:pos x="connsiteX0" y="connsiteY0"/>
              </a:cxn>
              <a:cxn ang="0">
                <a:pos x="connsiteX1" y="connsiteY1"/>
              </a:cxn>
              <a:cxn ang="0">
                <a:pos x="connsiteX2" y="connsiteY2"/>
              </a:cxn>
              <a:cxn ang="0">
                <a:pos x="connsiteX3" y="connsiteY3"/>
              </a:cxn>
            </a:cxnLst>
            <a:rect l="l" t="t" r="r" b="b"/>
            <a:pathLst>
              <a:path w="1591977" h="578900">
                <a:moveTo>
                  <a:pt x="0" y="0"/>
                </a:moveTo>
                <a:cubicBezTo>
                  <a:pt x="227504" y="138695"/>
                  <a:pt x="455008" y="277390"/>
                  <a:pt x="670999" y="361813"/>
                </a:cubicBezTo>
                <a:cubicBezTo>
                  <a:pt x="886991" y="446236"/>
                  <a:pt x="1295949" y="506538"/>
                  <a:pt x="1295949" y="506538"/>
                </a:cubicBezTo>
                <a:lnTo>
                  <a:pt x="1591977" y="578900"/>
                </a:lnTo>
              </a:path>
            </a:pathLst>
          </a:cu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9">
            <a:extLst>
              <a:ext uri="{FF2B5EF4-FFF2-40B4-BE49-F238E27FC236}">
                <a16:creationId xmlns:a16="http://schemas.microsoft.com/office/drawing/2014/main" id="{F43747B7-9016-7DF7-80EE-A8D489448F5F}"/>
              </a:ext>
            </a:extLst>
          </p:cNvPr>
          <p:cNvSpPr/>
          <p:nvPr/>
        </p:nvSpPr>
        <p:spPr>
          <a:xfrm>
            <a:off x="4854872" y="1684075"/>
            <a:ext cx="1723545" cy="587151"/>
          </a:xfrm>
          <a:custGeom>
            <a:avLst/>
            <a:gdLst>
              <a:gd name="connsiteX0" fmla="*/ 0 w 1723545"/>
              <a:gd name="connsiteY0" fmla="*/ 0 h 587151"/>
              <a:gd name="connsiteX1" fmla="*/ 802567 w 1723545"/>
              <a:gd name="connsiteY1" fmla="*/ 269715 h 587151"/>
              <a:gd name="connsiteX2" fmla="*/ 1381468 w 1723545"/>
              <a:gd name="connsiteY2" fmla="*/ 552587 h 587151"/>
              <a:gd name="connsiteX3" fmla="*/ 1723545 w 1723545"/>
              <a:gd name="connsiteY3" fmla="*/ 572322 h 587151"/>
            </a:gdLst>
            <a:ahLst/>
            <a:cxnLst>
              <a:cxn ang="0">
                <a:pos x="connsiteX0" y="connsiteY0"/>
              </a:cxn>
              <a:cxn ang="0">
                <a:pos x="connsiteX1" y="connsiteY1"/>
              </a:cxn>
              <a:cxn ang="0">
                <a:pos x="connsiteX2" y="connsiteY2"/>
              </a:cxn>
              <a:cxn ang="0">
                <a:pos x="connsiteX3" y="connsiteY3"/>
              </a:cxn>
            </a:cxnLst>
            <a:rect l="l" t="t" r="r" b="b"/>
            <a:pathLst>
              <a:path w="1723545" h="587151">
                <a:moveTo>
                  <a:pt x="0" y="0"/>
                </a:moveTo>
                <a:cubicBezTo>
                  <a:pt x="286161" y="88808"/>
                  <a:pt x="572322" y="177617"/>
                  <a:pt x="802567" y="269715"/>
                </a:cubicBezTo>
                <a:cubicBezTo>
                  <a:pt x="1032812" y="361813"/>
                  <a:pt x="1227972" y="502153"/>
                  <a:pt x="1381468" y="552587"/>
                </a:cubicBezTo>
                <a:cubicBezTo>
                  <a:pt x="1534964" y="603022"/>
                  <a:pt x="1629254" y="587672"/>
                  <a:pt x="1723545" y="572322"/>
                </a:cubicBezTo>
              </a:path>
            </a:pathLst>
          </a:cu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 name="Straight Arrow Connector 22">
            <a:extLst>
              <a:ext uri="{FF2B5EF4-FFF2-40B4-BE49-F238E27FC236}">
                <a16:creationId xmlns:a16="http://schemas.microsoft.com/office/drawing/2014/main" id="{F4387303-6D69-7097-5995-8720D042F10F}"/>
              </a:ext>
            </a:extLst>
          </p:cNvPr>
          <p:cNvCxnSpPr>
            <a:cxnSpLocks/>
          </p:cNvCxnSpPr>
          <p:nvPr/>
        </p:nvCxnSpPr>
        <p:spPr>
          <a:xfrm>
            <a:off x="5891456" y="831658"/>
            <a:ext cx="403006" cy="676151"/>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0D1D96C9-7CC6-F68B-EB11-C0D1EE9086C5}"/>
              </a:ext>
            </a:extLst>
          </p:cNvPr>
          <p:cNvCxnSpPr/>
          <p:nvPr/>
        </p:nvCxnSpPr>
        <p:spPr>
          <a:xfrm>
            <a:off x="6569869" y="423127"/>
            <a:ext cx="10491" cy="1254591"/>
          </a:xfrm>
          <a:prstGeom prst="straightConnector1">
            <a:avLst/>
          </a:prstGeom>
          <a:ln w="76200">
            <a:solidFill>
              <a:srgbClr val="2FA6FF"/>
            </a:solidFill>
            <a:tailEnd type="triangle"/>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1E1331D9-8094-6AAB-0A2C-3304C8C52986}"/>
              </a:ext>
            </a:extLst>
          </p:cNvPr>
          <p:cNvSpPr txBox="1"/>
          <p:nvPr/>
        </p:nvSpPr>
        <p:spPr>
          <a:xfrm>
            <a:off x="5914602" y="0"/>
            <a:ext cx="1473480" cy="369332"/>
          </a:xfrm>
          <a:prstGeom prst="rect">
            <a:avLst/>
          </a:prstGeom>
          <a:noFill/>
        </p:spPr>
        <p:txBody>
          <a:bodyPr wrap="none" rtlCol="0">
            <a:spAutoFit/>
          </a:bodyPr>
          <a:lstStyle/>
          <a:p>
            <a:r>
              <a:rPr lang="en-US" b="1">
                <a:solidFill>
                  <a:srgbClr val="2FA6FF"/>
                </a:solidFill>
                <a:effectLst>
                  <a:outerShdw blurRad="38100" dist="38100" dir="2700000" algn="tl">
                    <a:srgbClr val="000000">
                      <a:alpha val="43137"/>
                    </a:srgbClr>
                  </a:outerShdw>
                </a:effectLst>
              </a:rPr>
              <a:t>Precipitation</a:t>
            </a:r>
          </a:p>
        </p:txBody>
      </p:sp>
    </p:spTree>
    <p:extLst>
      <p:ext uri="{BB962C8B-B14F-4D97-AF65-F5344CB8AC3E}">
        <p14:creationId xmlns:p14="http://schemas.microsoft.com/office/powerpoint/2010/main" val="238782950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9E3965E-AC41-4711-9D10-E25ABB132D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1" name="Straight Connector 10">
            <a:extLst>
              <a:ext uri="{FF2B5EF4-FFF2-40B4-BE49-F238E27FC236}">
                <a16:creationId xmlns:a16="http://schemas.microsoft.com/office/drawing/2014/main" id="{1F5DC8C3-BA5F-4EED-BB9A-A14272BD82A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474741"/>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useBgFill="1">
        <p:nvSpPr>
          <p:cNvPr id="13" name="Rectangle 12">
            <a:extLst>
              <a:ext uri="{FF2B5EF4-FFF2-40B4-BE49-F238E27FC236}">
                <a16:creationId xmlns:a16="http://schemas.microsoft.com/office/drawing/2014/main" id="{B4D0E555-16F6-44D0-BF56-AF5FF5BDE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1">
            <a:schemeClr val="l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8117041D-1A7B-4ECA-AB68-3CFDB6726B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6220" y="0"/>
            <a:ext cx="4641314" cy="6858000"/>
          </a:xfrm>
          <a:prstGeom prst="rect">
            <a:avLst/>
          </a:prstGeom>
          <a:solidFill>
            <a:srgbClr val="5B887C"/>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TextBox 3">
            <a:extLst>
              <a:ext uri="{FF2B5EF4-FFF2-40B4-BE49-F238E27FC236}">
                <a16:creationId xmlns:a16="http://schemas.microsoft.com/office/drawing/2014/main" id="{CE6F83BB-0368-A0A5-D558-86BF91D21600}"/>
              </a:ext>
            </a:extLst>
          </p:cNvPr>
          <p:cNvSpPr txBox="1"/>
          <p:nvPr/>
        </p:nvSpPr>
        <p:spPr>
          <a:xfrm>
            <a:off x="435869" y="640080"/>
            <a:ext cx="3659246" cy="2862699"/>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4400" b="1" spc="-50">
                <a:solidFill>
                  <a:srgbClr val="FFFFFF"/>
                </a:solidFill>
                <a:latin typeface="+mj-lt"/>
                <a:ea typeface="+mj-ea"/>
                <a:cs typeface="+mj-cs"/>
              </a:rPr>
              <a:t>Runoff Distribution in Colorado</a:t>
            </a:r>
          </a:p>
        </p:txBody>
      </p:sp>
      <p:cxnSp>
        <p:nvCxnSpPr>
          <p:cNvPr id="17" name="Straight Connector 16">
            <a:extLst>
              <a:ext uri="{FF2B5EF4-FFF2-40B4-BE49-F238E27FC236}">
                <a16:creationId xmlns:a16="http://schemas.microsoft.com/office/drawing/2014/main" id="{ABCD2462-4C1E-401A-AC2D-F799A138B24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73852" y="3663649"/>
            <a:ext cx="338328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2" name="Picture 4" descr="https://coyotegulch.files.wordpress.com/2014/11/snakediagram112014viascw.jpg">
            <a:extLst>
              <a:ext uri="{FF2B5EF4-FFF2-40B4-BE49-F238E27FC236}">
                <a16:creationId xmlns:a16="http://schemas.microsoft.com/office/drawing/2014/main" id="{3B631F0C-3868-3AD2-706D-387DF3A145FD}"/>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891889" y="702830"/>
            <a:ext cx="6792063" cy="53277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89647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977E7B2-3492-4309-BAA5-577961E5ECFB}"/>
              </a:ext>
            </a:extLst>
          </p:cNvPr>
          <p:cNvSpPr/>
          <p:nvPr/>
        </p:nvSpPr>
        <p:spPr>
          <a:xfrm>
            <a:off x="0" y="5751646"/>
            <a:ext cx="12192000" cy="1106354"/>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8C34D26-2401-4E93-8C58-66EE241E6364}"/>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1AEBB47C-4408-43E4-B7A0-5F5BD50939E2}"/>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9330B552-3FEE-4957-9D75-96366874609F}"/>
              </a:ext>
            </a:extLst>
          </p:cNvPr>
          <p:cNvPicPr>
            <a:picLocks noChangeAspect="1"/>
          </p:cNvPicPr>
          <p:nvPr/>
        </p:nvPicPr>
        <p:blipFill>
          <a:blip r:embed="rId2"/>
          <a:stretch>
            <a:fillRect/>
          </a:stretch>
        </p:blipFill>
        <p:spPr>
          <a:xfrm>
            <a:off x="-9503" y="0"/>
            <a:ext cx="12211005" cy="6170455"/>
          </a:xfrm>
          <a:prstGeom prst="rect">
            <a:avLst/>
          </a:prstGeom>
        </p:spPr>
      </p:pic>
      <p:sp>
        <p:nvSpPr>
          <p:cNvPr id="6" name="TextBox 5">
            <a:extLst>
              <a:ext uri="{FF2B5EF4-FFF2-40B4-BE49-F238E27FC236}">
                <a16:creationId xmlns:a16="http://schemas.microsoft.com/office/drawing/2014/main" id="{A349E570-393F-6520-0FA3-16C976348660}"/>
              </a:ext>
            </a:extLst>
          </p:cNvPr>
          <p:cNvSpPr txBox="1"/>
          <p:nvPr/>
        </p:nvSpPr>
        <p:spPr>
          <a:xfrm>
            <a:off x="4362596" y="3322553"/>
            <a:ext cx="1838965" cy="369332"/>
          </a:xfrm>
          <a:prstGeom prst="rect">
            <a:avLst/>
          </a:prstGeom>
          <a:noFill/>
        </p:spPr>
        <p:txBody>
          <a:bodyPr wrap="none" rtlCol="0">
            <a:spAutoFit/>
          </a:bodyPr>
          <a:lstStyle/>
          <a:p>
            <a:r>
              <a:rPr lang="en-US" b="1">
                <a:solidFill>
                  <a:srgbClr val="FFFF00"/>
                </a:solidFill>
                <a:latin typeface="Arial" panose="020B0604020202020204" pitchFamily="34" charset="0"/>
                <a:cs typeface="Arial" panose="020B0604020202020204" pitchFamily="34" charset="0"/>
              </a:rPr>
              <a:t>Colorado River</a:t>
            </a:r>
          </a:p>
        </p:txBody>
      </p:sp>
      <p:sp>
        <p:nvSpPr>
          <p:cNvPr id="7" name="TextBox 6">
            <a:extLst>
              <a:ext uri="{FF2B5EF4-FFF2-40B4-BE49-F238E27FC236}">
                <a16:creationId xmlns:a16="http://schemas.microsoft.com/office/drawing/2014/main" id="{78A41A1E-77E2-4B67-186A-ABD4D74AA59E}"/>
              </a:ext>
            </a:extLst>
          </p:cNvPr>
          <p:cNvSpPr txBox="1"/>
          <p:nvPr/>
        </p:nvSpPr>
        <p:spPr>
          <a:xfrm rot="19055920">
            <a:off x="573769" y="4773544"/>
            <a:ext cx="1903085" cy="369332"/>
          </a:xfrm>
          <a:prstGeom prst="rect">
            <a:avLst/>
          </a:prstGeom>
          <a:noFill/>
        </p:spPr>
        <p:txBody>
          <a:bodyPr wrap="none" rtlCol="0">
            <a:spAutoFit/>
          </a:bodyPr>
          <a:lstStyle/>
          <a:p>
            <a:r>
              <a:rPr lang="en-US" b="1">
                <a:solidFill>
                  <a:srgbClr val="FFFF00"/>
                </a:solidFill>
                <a:latin typeface="Arial" panose="020B0604020202020204" pitchFamily="34" charset="0"/>
                <a:cs typeface="Arial" panose="020B0604020202020204" pitchFamily="34" charset="0"/>
              </a:rPr>
              <a:t>Gunnison River</a:t>
            </a:r>
          </a:p>
        </p:txBody>
      </p:sp>
      <p:sp>
        <p:nvSpPr>
          <p:cNvPr id="8" name="TextBox 7">
            <a:extLst>
              <a:ext uri="{FF2B5EF4-FFF2-40B4-BE49-F238E27FC236}">
                <a16:creationId xmlns:a16="http://schemas.microsoft.com/office/drawing/2014/main" id="{7ACED9EA-60D2-2D2D-0C95-4009D505C143}"/>
              </a:ext>
            </a:extLst>
          </p:cNvPr>
          <p:cNvSpPr txBox="1"/>
          <p:nvPr/>
        </p:nvSpPr>
        <p:spPr>
          <a:xfrm>
            <a:off x="60960" y="2774869"/>
            <a:ext cx="2672526" cy="369332"/>
          </a:xfrm>
          <a:prstGeom prst="rect">
            <a:avLst/>
          </a:prstGeom>
          <a:noFill/>
        </p:spPr>
        <p:txBody>
          <a:bodyPr wrap="none" rtlCol="0">
            <a:spAutoFit/>
          </a:bodyPr>
          <a:lstStyle/>
          <a:p>
            <a:r>
              <a:rPr lang="en-US" b="1">
                <a:solidFill>
                  <a:srgbClr val="FFFF00"/>
                </a:solidFill>
                <a:latin typeface="Arial" panose="020B0604020202020204" pitchFamily="34" charset="0"/>
                <a:cs typeface="Arial" panose="020B0604020202020204" pitchFamily="34" charset="0"/>
              </a:rPr>
              <a:t>The “Grand” Junction!</a:t>
            </a:r>
          </a:p>
        </p:txBody>
      </p:sp>
    </p:spTree>
    <p:extLst>
      <p:ext uri="{BB962C8B-B14F-4D97-AF65-F5344CB8AC3E}">
        <p14:creationId xmlns:p14="http://schemas.microsoft.com/office/powerpoint/2010/main" val="219444960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0">
            <a:extLst>
              <a:ext uri="{FF2B5EF4-FFF2-40B4-BE49-F238E27FC236}">
                <a16:creationId xmlns:a16="http://schemas.microsoft.com/office/drawing/2014/main" id="{E844E128-FF69-4E9F-8327-6B504B3C5A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 y="0"/>
            <a:ext cx="12191985"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E43D292E-2B78-6366-1C2D-2E29904608B8}"/>
              </a:ext>
            </a:extLst>
          </p:cNvPr>
          <p:cNvSpPr>
            <a:spLocks noGrp="1"/>
          </p:cNvSpPr>
          <p:nvPr>
            <p:ph type="title"/>
          </p:nvPr>
        </p:nvSpPr>
        <p:spPr>
          <a:xfrm>
            <a:off x="1097280" y="516835"/>
            <a:ext cx="5977937" cy="1666501"/>
          </a:xfrm>
        </p:spPr>
        <p:txBody>
          <a:bodyPr>
            <a:normAutofit/>
          </a:bodyPr>
          <a:lstStyle/>
          <a:p>
            <a:r>
              <a:rPr lang="en-US" sz="4000">
                <a:solidFill>
                  <a:srgbClr val="FFFFFF"/>
                </a:solidFill>
              </a:rPr>
              <a:t>The Colorado River Watershed</a:t>
            </a:r>
          </a:p>
        </p:txBody>
      </p:sp>
      <p:cxnSp>
        <p:nvCxnSpPr>
          <p:cNvPr id="18" name="Straight Connector 12">
            <a:extLst>
              <a:ext uri="{FF2B5EF4-FFF2-40B4-BE49-F238E27FC236}">
                <a16:creationId xmlns:a16="http://schemas.microsoft.com/office/drawing/2014/main" id="{055CEADF-09EA-423C-8C45-F94AF44D5AF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15896" y="2353592"/>
            <a:ext cx="530352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8" name="Content Placeholder 7">
            <a:extLst>
              <a:ext uri="{FF2B5EF4-FFF2-40B4-BE49-F238E27FC236}">
                <a16:creationId xmlns:a16="http://schemas.microsoft.com/office/drawing/2014/main" id="{5A638A36-7359-9228-F90A-6B79B748A52D}"/>
              </a:ext>
            </a:extLst>
          </p:cNvPr>
          <p:cNvSpPr>
            <a:spLocks noGrp="1"/>
          </p:cNvSpPr>
          <p:nvPr>
            <p:ph idx="1"/>
          </p:nvPr>
        </p:nvSpPr>
        <p:spPr>
          <a:xfrm>
            <a:off x="1097279" y="2546224"/>
            <a:ext cx="5977938" cy="3342747"/>
          </a:xfrm>
        </p:spPr>
        <p:txBody>
          <a:bodyPr vert="horz" lIns="0" tIns="45720" rIns="0" bIns="45720" rtlCol="0" anchor="t">
            <a:normAutofit lnSpcReduction="10000"/>
          </a:bodyPr>
          <a:lstStyle/>
          <a:p>
            <a:r>
              <a:rPr lang="en-US" sz="1800">
                <a:solidFill>
                  <a:srgbClr val="FFFFFF"/>
                </a:solidFill>
              </a:rPr>
              <a:t>Most of the snow and rain falls in Colorado and Wyoming</a:t>
            </a:r>
            <a:endParaRPr lang="en-US"/>
          </a:p>
          <a:p>
            <a:endParaRPr lang="en-US" sz="1800">
              <a:solidFill>
                <a:srgbClr val="FFFFFF"/>
              </a:solidFill>
            </a:endParaRPr>
          </a:p>
          <a:p>
            <a:r>
              <a:rPr lang="en-US" sz="1800">
                <a:solidFill>
                  <a:srgbClr val="FFFFFF"/>
                </a:solidFill>
              </a:rPr>
              <a:t>We must share all that water with Arizona, California, and Mexico</a:t>
            </a:r>
            <a:endParaRPr lang="en-US"/>
          </a:p>
          <a:p>
            <a:endParaRPr lang="en-US" sz="1800">
              <a:solidFill>
                <a:srgbClr val="FFFFFF"/>
              </a:solidFill>
            </a:endParaRPr>
          </a:p>
          <a:p>
            <a:r>
              <a:rPr lang="en-US" sz="1800">
                <a:solidFill>
                  <a:srgbClr val="FFFFFF"/>
                </a:solidFill>
              </a:rPr>
              <a:t>Recently, there has not been enough water for everyone to the same amount they are used to using.</a:t>
            </a:r>
          </a:p>
          <a:p>
            <a:endParaRPr lang="en-US" sz="1800">
              <a:solidFill>
                <a:srgbClr val="FFFFFF"/>
              </a:solidFill>
            </a:endParaRPr>
          </a:p>
          <a:p>
            <a:r>
              <a:rPr lang="en-US" sz="1800">
                <a:solidFill>
                  <a:srgbClr val="FFFFFF"/>
                </a:solidFill>
              </a:rPr>
              <a:t>We must find a way to share less water fairly.</a:t>
            </a:r>
          </a:p>
        </p:txBody>
      </p:sp>
      <p:pic>
        <p:nvPicPr>
          <p:cNvPr id="4" name="Picture 4" descr="Map&#10;&#10;Description automatically generated">
            <a:extLst>
              <a:ext uri="{FF2B5EF4-FFF2-40B4-BE49-F238E27FC236}">
                <a16:creationId xmlns:a16="http://schemas.microsoft.com/office/drawing/2014/main" id="{EF65763C-6A7C-BA7E-B53B-951BBDEEDF09}"/>
              </a:ext>
            </a:extLst>
          </p:cNvPr>
          <p:cNvPicPr>
            <a:picLocks noChangeAspect="1"/>
          </p:cNvPicPr>
          <p:nvPr/>
        </p:nvPicPr>
        <p:blipFill rotWithShape="1">
          <a:blip r:embed="rId2"/>
          <a:srcRect t="3796" r="-2" b="-2"/>
          <a:stretch/>
        </p:blipFill>
        <p:spPr>
          <a:xfrm>
            <a:off x="7611902" y="10"/>
            <a:ext cx="4580097" cy="6857990"/>
          </a:xfrm>
          <a:prstGeom prst="rect">
            <a:avLst/>
          </a:prstGeom>
        </p:spPr>
      </p:pic>
    </p:spTree>
    <p:extLst>
      <p:ext uri="{BB962C8B-B14F-4D97-AF65-F5344CB8AC3E}">
        <p14:creationId xmlns:p14="http://schemas.microsoft.com/office/powerpoint/2010/main" val="1243768653"/>
      </p:ext>
    </p:extLst>
  </p:cSld>
  <p:clrMapOvr>
    <a:overrideClrMapping bg1="dk1" tx1="lt1" bg2="dk2" tx2="lt2" accent1="accent1" accent2="accent2" accent3="accent3" accent4="accent4" accent5="accent5" accent6="accent6" hlink="hlink" folHlink="folHlink"/>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9E3965E-AC41-4711-9D10-E25ABB132D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1" name="Straight Connector 10">
            <a:extLst>
              <a:ext uri="{FF2B5EF4-FFF2-40B4-BE49-F238E27FC236}">
                <a16:creationId xmlns:a16="http://schemas.microsoft.com/office/drawing/2014/main" id="{1F5DC8C3-BA5F-4EED-BB9A-A14272BD82A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474741"/>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useBgFill="1">
        <p:nvSpPr>
          <p:cNvPr id="13" name="Rectangle 12">
            <a:extLst>
              <a:ext uri="{FF2B5EF4-FFF2-40B4-BE49-F238E27FC236}">
                <a16:creationId xmlns:a16="http://schemas.microsoft.com/office/drawing/2014/main" id="{33428ACC-71EC-4171-9527-10983BA6B4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0E2B6AF-BC02-5E49-5ECE-E0D4049D709C}"/>
              </a:ext>
            </a:extLst>
          </p:cNvPr>
          <p:cNvSpPr>
            <a:spLocks noGrp="1"/>
          </p:cNvSpPr>
          <p:nvPr>
            <p:ph type="title"/>
          </p:nvPr>
        </p:nvSpPr>
        <p:spPr>
          <a:xfrm>
            <a:off x="8141110" y="639098"/>
            <a:ext cx="3401961" cy="3494790"/>
          </a:xfrm>
        </p:spPr>
        <p:txBody>
          <a:bodyPr vert="horz" lIns="91440" tIns="45720" rIns="91440" bIns="45720" rtlCol="0" anchor="b">
            <a:normAutofit/>
          </a:bodyPr>
          <a:lstStyle/>
          <a:p>
            <a:r>
              <a:rPr lang="en-US" sz="5400" b="1">
                <a:solidFill>
                  <a:schemeClr val="tx1">
                    <a:lumMod val="85000"/>
                    <a:lumOff val="15000"/>
                  </a:schemeClr>
                </a:solidFill>
              </a:rPr>
              <a:t>How do we use water in Colorado?</a:t>
            </a:r>
            <a:endParaRPr lang="en-US" sz="5400">
              <a:solidFill>
                <a:schemeClr val="tx1">
                  <a:lumMod val="85000"/>
                  <a:lumOff val="15000"/>
                </a:schemeClr>
              </a:solidFill>
            </a:endParaRPr>
          </a:p>
        </p:txBody>
      </p:sp>
      <p:pic>
        <p:nvPicPr>
          <p:cNvPr id="4" name="Content Placeholder 3">
            <a:extLst>
              <a:ext uri="{FF2B5EF4-FFF2-40B4-BE49-F238E27FC236}">
                <a16:creationId xmlns:a16="http://schemas.microsoft.com/office/drawing/2014/main" id="{D4A867C6-E931-5851-29A1-8C318CEB0298}"/>
              </a:ext>
            </a:extLst>
          </p:cNvPr>
          <p:cNvPicPr>
            <a:picLocks noGrp="1" noChangeAspect="1"/>
          </p:cNvPicPr>
          <p:nvPr>
            <p:ph idx="1"/>
          </p:nvPr>
        </p:nvPicPr>
        <p:blipFill>
          <a:blip r:embed="rId2"/>
          <a:stretch>
            <a:fillRect/>
          </a:stretch>
        </p:blipFill>
        <p:spPr>
          <a:xfrm>
            <a:off x="1045435" y="640081"/>
            <a:ext cx="6089345" cy="5054156"/>
          </a:xfrm>
          <a:prstGeom prst="rect">
            <a:avLst/>
          </a:prstGeom>
        </p:spPr>
      </p:pic>
      <p:cxnSp>
        <p:nvCxnSpPr>
          <p:cNvPr id="15" name="Straight Connector 14">
            <a:extLst>
              <a:ext uri="{FF2B5EF4-FFF2-40B4-BE49-F238E27FC236}">
                <a16:creationId xmlns:a16="http://schemas.microsoft.com/office/drawing/2014/main" id="{BA22713B-ABB6-4391-97F9-0449A2B9B66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209305" y="4294754"/>
            <a:ext cx="320040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8D4480B4-953D-41FA-9052-09AB3A026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7546447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9">
            <a:extLst>
              <a:ext uri="{FF2B5EF4-FFF2-40B4-BE49-F238E27FC236}">
                <a16:creationId xmlns:a16="http://schemas.microsoft.com/office/drawing/2014/main" id="{990D0034-F768-41E7-85D4-F38C4DE857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47DCD03-1D64-DA99-8C14-21665962E3AD}"/>
              </a:ext>
            </a:extLst>
          </p:cNvPr>
          <p:cNvSpPr>
            <a:spLocks noGrp="1"/>
          </p:cNvSpPr>
          <p:nvPr>
            <p:ph type="title"/>
          </p:nvPr>
        </p:nvSpPr>
        <p:spPr>
          <a:xfrm>
            <a:off x="8240975" y="516836"/>
            <a:ext cx="3862136" cy="1960234"/>
          </a:xfrm>
        </p:spPr>
        <p:txBody>
          <a:bodyPr vert="horz" lIns="91440" tIns="45720" rIns="91440" bIns="45720" rtlCol="0" anchor="b">
            <a:normAutofit/>
          </a:bodyPr>
          <a:lstStyle/>
          <a:p>
            <a:pPr algn="ctr"/>
            <a:r>
              <a:rPr lang="en-US" sz="8000">
                <a:solidFill>
                  <a:srgbClr val="267A3E"/>
                </a:solidFill>
              </a:rPr>
              <a:t>Plants </a:t>
            </a:r>
            <a:endParaRPr lang="en-US" sz="8000"/>
          </a:p>
        </p:txBody>
      </p:sp>
      <p:pic>
        <p:nvPicPr>
          <p:cNvPr id="4" name="Picture 4" descr="Peaches on a tree">
            <a:extLst>
              <a:ext uri="{FF2B5EF4-FFF2-40B4-BE49-F238E27FC236}">
                <a16:creationId xmlns:a16="http://schemas.microsoft.com/office/drawing/2014/main" id="{35614B6D-900F-3470-527B-A0E69F90358D}"/>
              </a:ext>
            </a:extLst>
          </p:cNvPr>
          <p:cNvPicPr>
            <a:picLocks noGrp="1" noChangeAspect="1"/>
          </p:cNvPicPr>
          <p:nvPr>
            <p:ph idx="1"/>
          </p:nvPr>
        </p:nvPicPr>
        <p:blipFill rotWithShape="1">
          <a:blip r:embed="rId2"/>
          <a:srcRect l="21052" r="-1" b="-1"/>
          <a:stretch/>
        </p:blipFill>
        <p:spPr>
          <a:xfrm>
            <a:off x="-1" y="10"/>
            <a:ext cx="8111272" cy="6857990"/>
          </a:xfrm>
          <a:prstGeom prst="rect">
            <a:avLst/>
          </a:prstGeom>
        </p:spPr>
      </p:pic>
      <p:cxnSp>
        <p:nvCxnSpPr>
          <p:cNvPr id="15" name="Straight Connector 11">
            <a:extLst>
              <a:ext uri="{FF2B5EF4-FFF2-40B4-BE49-F238E27FC236}">
                <a16:creationId xmlns:a16="http://schemas.microsoft.com/office/drawing/2014/main" id="{5A0A5CF6-407C-4691-8122-49DF69D0020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730145" y="2633962"/>
            <a:ext cx="292608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347235C3-D3C7-D411-E430-8F5E095D8B5F}"/>
              </a:ext>
            </a:extLst>
          </p:cNvPr>
          <p:cNvSpPr txBox="1"/>
          <p:nvPr/>
        </p:nvSpPr>
        <p:spPr>
          <a:xfrm>
            <a:off x="8196266" y="2955137"/>
            <a:ext cx="3862136" cy="3382461"/>
          </a:xfrm>
          <a:prstGeom prst="rect">
            <a:avLst/>
          </a:prstGeom>
        </p:spPr>
        <p:txBody>
          <a:bodyPr rot="0" spcFirstLastPara="0" vertOverflow="overflow" horzOverflow="overflow" vert="horz" lIns="0" tIns="45720" rIns="0" bIns="45720" numCol="1" spcCol="0" rtlCol="0" fromWordArt="0" anchor="t" anchorCtr="0" forceAA="0" compatLnSpc="1">
            <a:prstTxWarp prst="textNoShape">
              <a:avLst/>
            </a:prstTxWarp>
            <a:normAutofit/>
          </a:bodyPr>
          <a:lstStyle/>
          <a:p>
            <a:pPr algn="ctr">
              <a:spcAft>
                <a:spcPts val="600"/>
              </a:spcAft>
              <a:buFont typeface="Calibri" panose="020F0502020204030204" pitchFamily="34" charset="0"/>
            </a:pPr>
            <a:r>
              <a:rPr lang="en-US" sz="2000"/>
              <a:t>The Colorado River waters nearly 6 million acres of farmland which creates $5 billion a year. </a:t>
            </a:r>
            <a:endParaRPr lang="en-US"/>
          </a:p>
          <a:p>
            <a:pPr algn="ctr">
              <a:spcAft>
                <a:spcPts val="600"/>
              </a:spcAft>
              <a:buFont typeface="Calibri" panose="020F0502020204030204" pitchFamily="34" charset="0"/>
            </a:pPr>
            <a:endParaRPr lang="en-US" sz="2000"/>
          </a:p>
          <a:p>
            <a:pPr algn="ctr">
              <a:spcAft>
                <a:spcPts val="600"/>
              </a:spcAft>
              <a:buFont typeface="Calibri" panose="020F0502020204030204" pitchFamily="34" charset="0"/>
            </a:pPr>
            <a:r>
              <a:rPr lang="en-US" sz="2000"/>
              <a:t>On the Western Slope of Colorado, we grow plants that provide food for our state, our country, and the world. Farming is an important part of our identity and our heritage. </a:t>
            </a:r>
            <a:endParaRPr lang="en-US"/>
          </a:p>
        </p:txBody>
      </p:sp>
      <p:sp>
        <p:nvSpPr>
          <p:cNvPr id="6" name="TextBox 5">
            <a:extLst>
              <a:ext uri="{FF2B5EF4-FFF2-40B4-BE49-F238E27FC236}">
                <a16:creationId xmlns:a16="http://schemas.microsoft.com/office/drawing/2014/main" id="{A6ED5503-8665-58DE-89F9-A86DA0427998}"/>
              </a:ext>
            </a:extLst>
          </p:cNvPr>
          <p:cNvSpPr txBox="1"/>
          <p:nvPr/>
        </p:nvSpPr>
        <p:spPr>
          <a:xfrm>
            <a:off x="8380247" y="6387651"/>
            <a:ext cx="6916821" cy="400110"/>
          </a:xfrm>
          <a:prstGeom prst="rect">
            <a:avLst/>
          </a:prstGeom>
          <a:noFill/>
        </p:spPr>
        <p:txBody>
          <a:bodyPr wrap="square">
            <a:spAutoFit/>
          </a:bodyPr>
          <a:lstStyle/>
          <a:p>
            <a:r>
              <a:rPr lang="en-US" sz="1000">
                <a:hlinkClick r:id="rId3"/>
              </a:rPr>
              <a:t>https://www.waltonfamilyfoundation.org/stories/environment/</a:t>
            </a:r>
          </a:p>
          <a:p>
            <a:r>
              <a:rPr lang="en-US" sz="1000">
                <a:hlinkClick r:id="rId3"/>
              </a:rPr>
              <a:t>farmers-and-ranchers-lead-the-way-on-conserving-the-colorado-river</a:t>
            </a:r>
            <a:endParaRPr lang="en-US" sz="1000"/>
          </a:p>
        </p:txBody>
      </p:sp>
    </p:spTree>
    <p:extLst>
      <p:ext uri="{BB962C8B-B14F-4D97-AF65-F5344CB8AC3E}">
        <p14:creationId xmlns:p14="http://schemas.microsoft.com/office/powerpoint/2010/main" val="76316460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8BB3A9-6FAF-05B2-2B73-3D575BB3E952}"/>
              </a:ext>
            </a:extLst>
          </p:cNvPr>
          <p:cNvSpPr>
            <a:spLocks noGrp="1"/>
          </p:cNvSpPr>
          <p:nvPr>
            <p:ph type="title"/>
          </p:nvPr>
        </p:nvSpPr>
        <p:spPr>
          <a:xfrm>
            <a:off x="509591" y="663389"/>
            <a:ext cx="11528612" cy="1532964"/>
          </a:xfrm>
        </p:spPr>
        <p:txBody>
          <a:bodyPr>
            <a:normAutofit fontScale="90000"/>
          </a:bodyPr>
          <a:lstStyle/>
          <a:p>
            <a:pPr algn="ctr"/>
            <a:r>
              <a:rPr lang="en-US" sz="5400" b="1"/>
              <a:t>Impacts of Drought on Agriculture</a:t>
            </a:r>
            <a:br>
              <a:rPr lang="en-US" sz="5400" b="1" u="sng"/>
            </a:br>
            <a:endParaRPr lang="en-US"/>
          </a:p>
        </p:txBody>
      </p:sp>
      <p:sp>
        <p:nvSpPr>
          <p:cNvPr id="4" name="Content Placeholder 3">
            <a:extLst>
              <a:ext uri="{FF2B5EF4-FFF2-40B4-BE49-F238E27FC236}">
                <a16:creationId xmlns:a16="http://schemas.microsoft.com/office/drawing/2014/main" id="{6F9F4543-0577-31C3-8D68-1D2786AEE0F3}"/>
              </a:ext>
            </a:extLst>
          </p:cNvPr>
          <p:cNvSpPr>
            <a:spLocks noGrp="1"/>
          </p:cNvSpPr>
          <p:nvPr>
            <p:ph sz="half" idx="2"/>
          </p:nvPr>
        </p:nvSpPr>
        <p:spPr>
          <a:xfrm>
            <a:off x="6382940" y="2446417"/>
            <a:ext cx="4994738" cy="3748194"/>
          </a:xfrm>
        </p:spPr>
        <p:txBody>
          <a:bodyPr vert="horz" lIns="0" tIns="45720" rIns="0" bIns="45720" rtlCol="0" anchor="t">
            <a:normAutofit/>
          </a:bodyPr>
          <a:lstStyle/>
          <a:p>
            <a:pPr algn="ctr"/>
            <a:r>
              <a:rPr lang="en-US" sz="3000" b="1" u="sng">
                <a:cs typeface="Arial"/>
              </a:rPr>
              <a:t>Farming Water Gaps</a:t>
            </a:r>
          </a:p>
          <a:p>
            <a:pPr>
              <a:buSzPct val="125000"/>
              <a:buFont typeface="Arial" panose="020B0604020202020204" pitchFamily="34" charset="0"/>
              <a:buChar char="•"/>
            </a:pPr>
            <a:r>
              <a:rPr lang="en-US">
                <a:cs typeface="Arial"/>
              </a:rPr>
              <a:t> </a:t>
            </a:r>
            <a:r>
              <a:rPr lang="en-US" sz="2400">
                <a:cs typeface="Arial"/>
              </a:rPr>
              <a:t>Not enough water for </a:t>
            </a:r>
            <a:r>
              <a:rPr lang="en-US">
                <a:cs typeface="Arial"/>
              </a:rPr>
              <a:t>everyone in the Western United States</a:t>
            </a:r>
          </a:p>
          <a:p>
            <a:pPr>
              <a:buSzPct val="125000"/>
              <a:buFont typeface="Arial" panose="020B0604020202020204" pitchFamily="34" charset="0"/>
              <a:buChar char="•"/>
            </a:pPr>
            <a:r>
              <a:rPr lang="en-US">
                <a:cs typeface="Arial"/>
              </a:rPr>
              <a:t> This may change how well crops can grow, the amount and types of crops grown, as well as how many fields a farmer is able to water (less crop fields)</a:t>
            </a:r>
            <a:endParaRPr lang="en-US"/>
          </a:p>
        </p:txBody>
      </p:sp>
      <p:pic>
        <p:nvPicPr>
          <p:cNvPr id="5" name="Content Placeholder 4" descr="A picture containing outdoor, farm machine, soil&#10;&#10;Description automatically generated">
            <a:extLst>
              <a:ext uri="{FF2B5EF4-FFF2-40B4-BE49-F238E27FC236}">
                <a16:creationId xmlns:a16="http://schemas.microsoft.com/office/drawing/2014/main" id="{EB15F673-E809-BDB8-B103-A5769FC7EEE1}"/>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096963" y="2294965"/>
            <a:ext cx="4640262" cy="3245223"/>
          </a:xfrm>
          <a:prstGeom prst="rect">
            <a:avLst/>
          </a:prstGeom>
        </p:spPr>
      </p:pic>
      <p:sp>
        <p:nvSpPr>
          <p:cNvPr id="6" name="TextBox 5">
            <a:extLst>
              <a:ext uri="{FF2B5EF4-FFF2-40B4-BE49-F238E27FC236}">
                <a16:creationId xmlns:a16="http://schemas.microsoft.com/office/drawing/2014/main" id="{866D77E0-BAF2-A2D8-D13E-85D192B80B0B}"/>
              </a:ext>
            </a:extLst>
          </p:cNvPr>
          <p:cNvSpPr txBox="1"/>
          <p:nvPr/>
        </p:nvSpPr>
        <p:spPr>
          <a:xfrm>
            <a:off x="6660777" y="5948390"/>
            <a:ext cx="5450541" cy="246221"/>
          </a:xfrm>
          <a:prstGeom prst="rect">
            <a:avLst/>
          </a:prstGeom>
          <a:noFill/>
        </p:spPr>
        <p:txBody>
          <a:bodyPr wrap="square" rtlCol="0">
            <a:spAutoFit/>
          </a:bodyPr>
          <a:lstStyle/>
          <a:p>
            <a:r>
              <a:rPr lang="en-US" sz="1000"/>
              <a:t>https://dnrweblink.state.co.us/CWCB/0/edoc/219188/Colorado_WaterPlan_2023_Digital.pdf</a:t>
            </a:r>
          </a:p>
        </p:txBody>
      </p:sp>
    </p:spTree>
    <p:extLst>
      <p:ext uri="{BB962C8B-B14F-4D97-AF65-F5344CB8AC3E}">
        <p14:creationId xmlns:p14="http://schemas.microsoft.com/office/powerpoint/2010/main" val="62233907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94CE291-A9F9-F09C-5C3B-C057CE136A84}"/>
              </a:ext>
            </a:extLst>
          </p:cNvPr>
          <p:cNvSpPr txBox="1"/>
          <p:nvPr/>
        </p:nvSpPr>
        <p:spPr>
          <a:xfrm>
            <a:off x="828260" y="944217"/>
            <a:ext cx="10634869" cy="424731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5400"/>
              <a:t>Can you name some food we grow in the Grand Valley? </a:t>
            </a:r>
          </a:p>
          <a:p>
            <a:pPr algn="ctr"/>
            <a:endParaRPr lang="en-US" sz="5400"/>
          </a:p>
          <a:p>
            <a:pPr algn="ctr"/>
            <a:r>
              <a:rPr lang="en-US" sz="5400"/>
              <a:t>How could farmers be affected by climate change/drought?</a:t>
            </a:r>
          </a:p>
        </p:txBody>
      </p:sp>
    </p:spTree>
    <p:extLst>
      <p:ext uri="{BB962C8B-B14F-4D97-AF65-F5344CB8AC3E}">
        <p14:creationId xmlns:p14="http://schemas.microsoft.com/office/powerpoint/2010/main" val="144176501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0" name="Rectangle 28">
            <a:extLst>
              <a:ext uri="{FF2B5EF4-FFF2-40B4-BE49-F238E27FC236}">
                <a16:creationId xmlns:a16="http://schemas.microsoft.com/office/drawing/2014/main" id="{0AB6E427-3F73-4C06-A5D5-AE52C3883B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41" name="Rectangle 30">
            <a:extLst>
              <a:ext uri="{FF2B5EF4-FFF2-40B4-BE49-F238E27FC236}">
                <a16:creationId xmlns:a16="http://schemas.microsoft.com/office/drawing/2014/main" id="{D8C9BDAA-0390-4B39-9B5C-BC95E5120D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9919" cy="6858000"/>
          </a:xfrm>
          <a:prstGeom prst="rect">
            <a:avLst/>
          </a:prstGeom>
          <a:solidFill>
            <a:srgbClr val="3E4953"/>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6DA2EC69-5103-8A49-7517-DFE7F957757F}"/>
              </a:ext>
            </a:extLst>
          </p:cNvPr>
          <p:cNvSpPr>
            <a:spLocks noGrp="1"/>
          </p:cNvSpPr>
          <p:nvPr>
            <p:ph type="title"/>
          </p:nvPr>
        </p:nvSpPr>
        <p:spPr>
          <a:xfrm>
            <a:off x="492370" y="516836"/>
            <a:ext cx="3084844" cy="1961086"/>
          </a:xfrm>
        </p:spPr>
        <p:txBody>
          <a:bodyPr>
            <a:normAutofit/>
          </a:bodyPr>
          <a:lstStyle/>
          <a:p>
            <a:r>
              <a:rPr lang="en-US" sz="5000" b="1">
                <a:solidFill>
                  <a:srgbClr val="FFFFFF"/>
                </a:solidFill>
              </a:rPr>
              <a:t>Wildlife</a:t>
            </a:r>
            <a:r>
              <a:rPr lang="en-US" sz="4000" b="1">
                <a:solidFill>
                  <a:srgbClr val="FFFFFF"/>
                </a:solidFill>
              </a:rPr>
              <a:t>  </a:t>
            </a:r>
          </a:p>
        </p:txBody>
      </p:sp>
      <p:cxnSp>
        <p:nvCxnSpPr>
          <p:cNvPr id="42" name="Straight Connector 32">
            <a:extLst>
              <a:ext uri="{FF2B5EF4-FFF2-40B4-BE49-F238E27FC236}">
                <a16:creationId xmlns:a16="http://schemas.microsoft.com/office/drawing/2014/main" id="{E04A321A-A039-4720-87B4-66A4210E0D5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71752" y="2638787"/>
            <a:ext cx="274320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211372C8-9295-2E92-7047-5C1067AD2BB7}"/>
              </a:ext>
            </a:extLst>
          </p:cNvPr>
          <p:cNvSpPr>
            <a:spLocks noGrp="1"/>
          </p:cNvSpPr>
          <p:nvPr>
            <p:ph idx="1"/>
          </p:nvPr>
        </p:nvSpPr>
        <p:spPr>
          <a:xfrm>
            <a:off x="571752" y="2799655"/>
            <a:ext cx="3005462" cy="2462810"/>
          </a:xfrm>
        </p:spPr>
        <p:txBody>
          <a:bodyPr vert="horz" lIns="0" tIns="45720" rIns="0" bIns="45720" rtlCol="0">
            <a:normAutofit fontScale="92500" lnSpcReduction="20000"/>
          </a:bodyPr>
          <a:lstStyle/>
          <a:p>
            <a:r>
              <a:rPr lang="en-US" sz="2800" b="1">
                <a:solidFill>
                  <a:srgbClr val="FFFFFF"/>
                </a:solidFill>
                <a:ea typeface="+mn-lt"/>
                <a:cs typeface="+mn-lt"/>
              </a:rPr>
              <a:t>The Colorado River is an environmental wonder and home to countless animal species. All these animals could be affected by drought. </a:t>
            </a:r>
          </a:p>
          <a:p>
            <a:endParaRPr lang="en-US" sz="1800">
              <a:solidFill>
                <a:srgbClr val="FFFFFF"/>
              </a:solidFill>
              <a:ea typeface="+mn-lt"/>
              <a:cs typeface="+mn-lt"/>
            </a:endParaRPr>
          </a:p>
        </p:txBody>
      </p:sp>
      <p:pic>
        <p:nvPicPr>
          <p:cNvPr id="4" name="Picture 4">
            <a:extLst>
              <a:ext uri="{FF2B5EF4-FFF2-40B4-BE49-F238E27FC236}">
                <a16:creationId xmlns:a16="http://schemas.microsoft.com/office/drawing/2014/main" id="{F5975F40-7A72-DB0C-D161-D1D3FF5C0E90}"/>
              </a:ext>
            </a:extLst>
          </p:cNvPr>
          <p:cNvPicPr>
            <a:picLocks noChangeAspect="1"/>
          </p:cNvPicPr>
          <p:nvPr/>
        </p:nvPicPr>
        <p:blipFill>
          <a:blip r:embed="rId2"/>
          <a:stretch>
            <a:fillRect/>
          </a:stretch>
        </p:blipFill>
        <p:spPr>
          <a:xfrm>
            <a:off x="4742017" y="793103"/>
            <a:ext cx="6798082" cy="5196216"/>
          </a:xfrm>
          <a:prstGeom prst="rect">
            <a:avLst/>
          </a:prstGeom>
        </p:spPr>
      </p:pic>
      <p:sp>
        <p:nvSpPr>
          <p:cNvPr id="5" name="TextBox 4">
            <a:extLst>
              <a:ext uri="{FF2B5EF4-FFF2-40B4-BE49-F238E27FC236}">
                <a16:creationId xmlns:a16="http://schemas.microsoft.com/office/drawing/2014/main" id="{AB015DB7-B186-5CAF-EA4F-BBAE5152BD19}"/>
              </a:ext>
            </a:extLst>
          </p:cNvPr>
          <p:cNvSpPr txBox="1"/>
          <p:nvPr/>
        </p:nvSpPr>
        <p:spPr>
          <a:xfrm>
            <a:off x="651901" y="5989319"/>
            <a:ext cx="2743200" cy="707886"/>
          </a:xfrm>
          <a:prstGeom prst="rect">
            <a:avLst/>
          </a:prstGeom>
          <a:noFill/>
        </p:spPr>
        <p:txBody>
          <a:bodyPr wrap="square" rtlCol="0">
            <a:spAutoFit/>
          </a:bodyPr>
          <a:lstStyle/>
          <a:p>
            <a:endParaRPr lang="en-US" sz="4000">
              <a:solidFill>
                <a:schemeClr val="bg1"/>
              </a:solidFill>
            </a:endParaRPr>
          </a:p>
        </p:txBody>
      </p:sp>
      <p:sp>
        <p:nvSpPr>
          <p:cNvPr id="7" name="TextBox 6">
            <a:extLst>
              <a:ext uri="{FF2B5EF4-FFF2-40B4-BE49-F238E27FC236}">
                <a16:creationId xmlns:a16="http://schemas.microsoft.com/office/drawing/2014/main" id="{581AFF52-0969-C137-6D59-D4B192283D3E}"/>
              </a:ext>
            </a:extLst>
          </p:cNvPr>
          <p:cNvSpPr txBox="1"/>
          <p:nvPr/>
        </p:nvSpPr>
        <p:spPr>
          <a:xfrm>
            <a:off x="119034" y="6297934"/>
            <a:ext cx="3648635" cy="400110"/>
          </a:xfrm>
          <a:prstGeom prst="rect">
            <a:avLst/>
          </a:prstGeom>
          <a:noFill/>
        </p:spPr>
        <p:txBody>
          <a:bodyPr wrap="square">
            <a:spAutoFit/>
          </a:bodyPr>
          <a:lstStyle/>
          <a:p>
            <a:r>
              <a:rPr lang="en-US" sz="1000">
                <a:hlinkClick r:id="rId3"/>
              </a:rPr>
              <a:t>https://www.waltonfamilyfoundation.org/stories/environment/</a:t>
            </a:r>
          </a:p>
          <a:p>
            <a:r>
              <a:rPr lang="en-US" sz="1000">
                <a:hlinkClick r:id="rId3"/>
              </a:rPr>
              <a:t>farmers-and-ranchers-lead-the-way-on-conserving-the-colorado-river</a:t>
            </a:r>
            <a:endParaRPr lang="en-US" sz="1000"/>
          </a:p>
        </p:txBody>
      </p:sp>
    </p:spTree>
    <p:extLst>
      <p:ext uri="{BB962C8B-B14F-4D97-AF65-F5344CB8AC3E}">
        <p14:creationId xmlns:p14="http://schemas.microsoft.com/office/powerpoint/2010/main" val="191361812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 name="Rectangle 22">
            <a:extLst>
              <a:ext uri="{FF2B5EF4-FFF2-40B4-BE49-F238E27FC236}">
                <a16:creationId xmlns:a16="http://schemas.microsoft.com/office/drawing/2014/main" id="{39E3965E-AC41-4711-9D10-E25ABB132D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52" name="Straight Connector 24">
            <a:extLst>
              <a:ext uri="{FF2B5EF4-FFF2-40B4-BE49-F238E27FC236}">
                <a16:creationId xmlns:a16="http://schemas.microsoft.com/office/drawing/2014/main" id="{1F5DC8C3-BA5F-4EED-BB9A-A14272BD82A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474741"/>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useBgFill="1">
        <p:nvSpPr>
          <p:cNvPr id="53" name="Rectangle 26">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6">
            <a:extLst>
              <a:ext uri="{FF2B5EF4-FFF2-40B4-BE49-F238E27FC236}">
                <a16:creationId xmlns:a16="http://schemas.microsoft.com/office/drawing/2014/main" id="{06D2F152-B175-2D14-0E48-0F8ADFAF4ACF}"/>
              </a:ext>
            </a:extLst>
          </p:cNvPr>
          <p:cNvPicPr>
            <a:picLocks noGrp="1" noChangeAspect="1"/>
          </p:cNvPicPr>
          <p:nvPr>
            <p:ph idx="1"/>
          </p:nvPr>
        </p:nvPicPr>
        <p:blipFill rotWithShape="1">
          <a:blip r:embed="rId2"/>
          <a:srcRect t="4946" b="2461"/>
          <a:stretch/>
        </p:blipFill>
        <p:spPr>
          <a:xfrm>
            <a:off x="20" y="10"/>
            <a:ext cx="12191980" cy="6857990"/>
          </a:xfrm>
          <a:prstGeom prst="rect">
            <a:avLst/>
          </a:prstGeom>
        </p:spPr>
      </p:pic>
      <p:sp>
        <p:nvSpPr>
          <p:cNvPr id="54" name="Rectangle 28">
            <a:extLst>
              <a:ext uri="{FF2B5EF4-FFF2-40B4-BE49-F238E27FC236}">
                <a16:creationId xmlns:a16="http://schemas.microsoft.com/office/drawing/2014/main" id="{A44CD100-6267-4E62-AA64-2182A3A6A1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tx1">
                  <a:alpha val="30000"/>
                </a:schemeClr>
              </a:gs>
              <a:gs pos="33000">
                <a:schemeClr val="tx1">
                  <a:alpha val="20000"/>
                </a:schemeClr>
              </a:gs>
              <a:gs pos="0">
                <a:schemeClr val="tx1">
                  <a:alpha val="0"/>
                </a:schemeClr>
              </a:gs>
              <a:gs pos="100000">
                <a:schemeClr val="tx1">
                  <a:alpha val="3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C4DB341-88B7-6B00-F643-B9FF7F3FCB8E}"/>
              </a:ext>
            </a:extLst>
          </p:cNvPr>
          <p:cNvSpPr>
            <a:spLocks noGrp="1"/>
          </p:cNvSpPr>
          <p:nvPr>
            <p:ph type="title"/>
          </p:nvPr>
        </p:nvSpPr>
        <p:spPr>
          <a:xfrm>
            <a:off x="6919040" y="820437"/>
            <a:ext cx="4857246" cy="2399653"/>
          </a:xfrm>
        </p:spPr>
        <p:txBody>
          <a:bodyPr vert="horz" lIns="91440" tIns="45720" rIns="91440" bIns="45720" rtlCol="0" anchor="b">
            <a:noAutofit/>
          </a:bodyPr>
          <a:lstStyle/>
          <a:p>
            <a:pPr algn="ctr">
              <a:spcAft>
                <a:spcPts val="200"/>
              </a:spcAft>
            </a:pPr>
            <a:br>
              <a:rPr lang="en-US" sz="4400" b="1">
                <a:latin typeface="Calibri"/>
              </a:rPr>
            </a:br>
            <a:br>
              <a:rPr lang="en-US" sz="4400" b="1">
                <a:latin typeface="Calibri"/>
              </a:rPr>
            </a:br>
            <a:br>
              <a:rPr lang="en-US" sz="4400" b="1">
                <a:latin typeface="Calibri"/>
              </a:rPr>
            </a:br>
            <a:br>
              <a:rPr lang="en-US" sz="4400" b="1">
                <a:latin typeface="Calibri"/>
              </a:rPr>
            </a:br>
            <a:r>
              <a:rPr lang="en-US" sz="4400" b="1">
                <a:solidFill>
                  <a:schemeClr val="bg1"/>
                </a:solidFill>
                <a:cs typeface="Calibri"/>
              </a:rPr>
              <a:t>The Colorado River and its tributaries help support many ranches</a:t>
            </a:r>
          </a:p>
          <a:p>
            <a:pPr algn="ctr"/>
            <a:endParaRPr lang="en-US" sz="4400">
              <a:solidFill>
                <a:schemeClr val="bg1"/>
              </a:solidFill>
              <a:latin typeface="Calibri"/>
              <a:cs typeface="Calibri"/>
            </a:endParaRPr>
          </a:p>
        </p:txBody>
      </p:sp>
    </p:spTree>
    <p:extLst>
      <p:ext uri="{BB962C8B-B14F-4D97-AF65-F5344CB8AC3E}">
        <p14:creationId xmlns:p14="http://schemas.microsoft.com/office/powerpoint/2010/main" val="90021190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4" name="Rectangle 33">
            <a:extLst>
              <a:ext uri="{FF2B5EF4-FFF2-40B4-BE49-F238E27FC236}">
                <a16:creationId xmlns:a16="http://schemas.microsoft.com/office/drawing/2014/main" id="{0AB6E427-3F73-4C06-A5D5-AE52C3883B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D8C9BDAA-0390-4B39-9B5C-BC95E5120D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9919" cy="6858000"/>
          </a:xfrm>
          <a:prstGeom prst="rect">
            <a:avLst/>
          </a:prstGeom>
          <a:solidFill>
            <a:srgbClr val="A28D69"/>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F8400348-D259-EF0C-ED18-4D0AF8374336}"/>
              </a:ext>
            </a:extLst>
          </p:cNvPr>
          <p:cNvSpPr>
            <a:spLocks noGrp="1"/>
          </p:cNvSpPr>
          <p:nvPr>
            <p:ph type="title"/>
          </p:nvPr>
        </p:nvSpPr>
        <p:spPr>
          <a:xfrm>
            <a:off x="524872" y="94578"/>
            <a:ext cx="3084844" cy="2337024"/>
          </a:xfrm>
        </p:spPr>
        <p:txBody>
          <a:bodyPr>
            <a:normAutofit fontScale="90000"/>
          </a:bodyPr>
          <a:lstStyle/>
          <a:p>
            <a:pPr algn="ctr"/>
            <a:r>
              <a:rPr lang="en-US" sz="4600" b="1">
                <a:solidFill>
                  <a:schemeClr val="tx1"/>
                </a:solidFill>
              </a:rPr>
              <a:t>Colorado Native Threatened Species</a:t>
            </a:r>
          </a:p>
        </p:txBody>
      </p:sp>
      <p:cxnSp>
        <p:nvCxnSpPr>
          <p:cNvPr id="38" name="Straight Connector 37">
            <a:extLst>
              <a:ext uri="{FF2B5EF4-FFF2-40B4-BE49-F238E27FC236}">
                <a16:creationId xmlns:a16="http://schemas.microsoft.com/office/drawing/2014/main" id="{E04A321A-A039-4720-87B4-66A4210E0D5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71752" y="2638787"/>
            <a:ext cx="274320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E2AFBE87-4AFF-7423-18A1-FDF27D2CAA74}"/>
              </a:ext>
            </a:extLst>
          </p:cNvPr>
          <p:cNvSpPr>
            <a:spLocks noGrp="1"/>
          </p:cNvSpPr>
          <p:nvPr>
            <p:ph idx="1"/>
          </p:nvPr>
        </p:nvSpPr>
        <p:spPr>
          <a:xfrm>
            <a:off x="212319" y="2799654"/>
            <a:ext cx="3709951" cy="3189665"/>
          </a:xfrm>
        </p:spPr>
        <p:txBody>
          <a:bodyPr vert="horz" lIns="0" tIns="45720" rIns="0" bIns="45720" rtlCol="0" anchor="t">
            <a:normAutofit/>
          </a:bodyPr>
          <a:lstStyle/>
          <a:p>
            <a:pPr algn="ctr"/>
            <a:r>
              <a:rPr lang="en-US" sz="2500" b="1">
                <a:solidFill>
                  <a:schemeClr val="tx1"/>
                </a:solidFill>
                <a:ea typeface="+mn-lt"/>
                <a:cs typeface="+mn-lt"/>
              </a:rPr>
              <a:t>The Colorado River is also home to the humpback chub, a threatened species of fish that looks like what you would get if you crossed a carp and a bison. </a:t>
            </a:r>
          </a:p>
          <a:p>
            <a:endParaRPr lang="en-US" sz="2500" b="1">
              <a:solidFill>
                <a:schemeClr val="tx1"/>
              </a:solidFill>
            </a:endParaRPr>
          </a:p>
        </p:txBody>
      </p:sp>
      <p:pic>
        <p:nvPicPr>
          <p:cNvPr id="5" name="Picture 5">
            <a:extLst>
              <a:ext uri="{FF2B5EF4-FFF2-40B4-BE49-F238E27FC236}">
                <a16:creationId xmlns:a16="http://schemas.microsoft.com/office/drawing/2014/main" id="{BAE86917-9098-7624-2F8A-F9D5C68DCAB2}"/>
              </a:ext>
            </a:extLst>
          </p:cNvPr>
          <p:cNvPicPr>
            <a:picLocks noChangeAspect="1"/>
          </p:cNvPicPr>
          <p:nvPr/>
        </p:nvPicPr>
        <p:blipFill rotWithShape="1">
          <a:blip r:embed="rId2"/>
          <a:srcRect r="208" b="3153"/>
          <a:stretch/>
        </p:blipFill>
        <p:spPr>
          <a:xfrm>
            <a:off x="4742017" y="1903338"/>
            <a:ext cx="6798082" cy="3051324"/>
          </a:xfrm>
          <a:prstGeom prst="rect">
            <a:avLst/>
          </a:prstGeom>
        </p:spPr>
      </p:pic>
      <p:sp>
        <p:nvSpPr>
          <p:cNvPr id="6" name="TextBox 5">
            <a:extLst>
              <a:ext uri="{FF2B5EF4-FFF2-40B4-BE49-F238E27FC236}">
                <a16:creationId xmlns:a16="http://schemas.microsoft.com/office/drawing/2014/main" id="{F57C69D9-5FB1-07C4-D1DE-088D55B13B2D}"/>
              </a:ext>
            </a:extLst>
          </p:cNvPr>
          <p:cNvSpPr txBox="1"/>
          <p:nvPr/>
        </p:nvSpPr>
        <p:spPr>
          <a:xfrm>
            <a:off x="368595" y="6231135"/>
            <a:ext cx="3397397" cy="400110"/>
          </a:xfrm>
          <a:prstGeom prst="rect">
            <a:avLst/>
          </a:prstGeom>
          <a:noFill/>
        </p:spPr>
        <p:txBody>
          <a:bodyPr wrap="square">
            <a:spAutoFit/>
          </a:bodyPr>
          <a:lstStyle/>
          <a:p>
            <a:r>
              <a:rPr lang="en-US" sz="1000"/>
              <a:t>https://www.nationalgeographic.com/animals/article/this-odd-colorado-river-fish-faces-an-uncertain-future</a:t>
            </a:r>
          </a:p>
        </p:txBody>
      </p:sp>
    </p:spTree>
    <p:extLst>
      <p:ext uri="{BB962C8B-B14F-4D97-AF65-F5344CB8AC3E}">
        <p14:creationId xmlns:p14="http://schemas.microsoft.com/office/powerpoint/2010/main" val="352815601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C3B1C1-F968-D7BF-8600-82BD0E4FCFC1}"/>
              </a:ext>
            </a:extLst>
          </p:cNvPr>
          <p:cNvSpPr>
            <a:spLocks noGrp="1"/>
          </p:cNvSpPr>
          <p:nvPr>
            <p:ph type="title"/>
          </p:nvPr>
        </p:nvSpPr>
        <p:spPr>
          <a:xfrm>
            <a:off x="995083" y="340391"/>
            <a:ext cx="10716409" cy="1450757"/>
          </a:xfrm>
        </p:spPr>
        <p:txBody>
          <a:bodyPr>
            <a:normAutofit/>
          </a:bodyPr>
          <a:lstStyle/>
          <a:p>
            <a:pPr algn="ctr"/>
            <a:r>
              <a:rPr lang="en-US" sz="5400" b="1"/>
              <a:t>Impacts of Drought on Wildlife</a:t>
            </a:r>
            <a:endParaRPr lang="en-US"/>
          </a:p>
        </p:txBody>
      </p:sp>
      <p:graphicFrame>
        <p:nvGraphicFramePr>
          <p:cNvPr id="6" name="Diagram 5">
            <a:extLst>
              <a:ext uri="{FF2B5EF4-FFF2-40B4-BE49-F238E27FC236}">
                <a16:creationId xmlns:a16="http://schemas.microsoft.com/office/drawing/2014/main" id="{185865A7-9469-6E91-B5F2-F5734564659E}"/>
              </a:ext>
            </a:extLst>
          </p:cNvPr>
          <p:cNvGraphicFramePr/>
          <p:nvPr>
            <p:extLst>
              <p:ext uri="{D42A27DB-BD31-4B8C-83A1-F6EECF244321}">
                <p14:modId xmlns:p14="http://schemas.microsoft.com/office/powerpoint/2010/main" val="2738061621"/>
              </p:ext>
            </p:extLst>
          </p:nvPr>
        </p:nvGraphicFramePr>
        <p:xfrm>
          <a:off x="5043055" y="2189019"/>
          <a:ext cx="6206835" cy="373149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22" name="Group 21">
            <a:extLst>
              <a:ext uri="{FF2B5EF4-FFF2-40B4-BE49-F238E27FC236}">
                <a16:creationId xmlns:a16="http://schemas.microsoft.com/office/drawing/2014/main" id="{779C8838-4DFD-99FC-4BBE-2ADBA1DEB029}"/>
              </a:ext>
            </a:extLst>
          </p:cNvPr>
          <p:cNvGrpSpPr/>
          <p:nvPr/>
        </p:nvGrpSpPr>
        <p:grpSpPr>
          <a:xfrm>
            <a:off x="554181" y="2582718"/>
            <a:ext cx="3873118" cy="2944091"/>
            <a:chOff x="0" y="0"/>
            <a:chExt cx="4639736" cy="2783841"/>
          </a:xfrm>
        </p:grpSpPr>
        <p:sp>
          <p:nvSpPr>
            <p:cNvPr id="23" name="Rectangle: Rounded Corners 22">
              <a:extLst>
                <a:ext uri="{FF2B5EF4-FFF2-40B4-BE49-F238E27FC236}">
                  <a16:creationId xmlns:a16="http://schemas.microsoft.com/office/drawing/2014/main" id="{02257F91-ACF2-F519-3FD2-1FE121DB98AA}"/>
                </a:ext>
              </a:extLst>
            </p:cNvPr>
            <p:cNvSpPr/>
            <p:nvPr/>
          </p:nvSpPr>
          <p:spPr>
            <a:xfrm>
              <a:off x="0" y="0"/>
              <a:ext cx="4639736" cy="2783841"/>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4" name="Rectangle: Rounded Corners 4">
              <a:extLst>
                <a:ext uri="{FF2B5EF4-FFF2-40B4-BE49-F238E27FC236}">
                  <a16:creationId xmlns:a16="http://schemas.microsoft.com/office/drawing/2014/main" id="{EBBF2991-8C00-2ABE-43F8-76AE435A6369}"/>
                </a:ext>
              </a:extLst>
            </p:cNvPr>
            <p:cNvSpPr txBox="1"/>
            <p:nvPr/>
          </p:nvSpPr>
          <p:spPr>
            <a:xfrm>
              <a:off x="81536" y="76420"/>
              <a:ext cx="4476664" cy="262588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4000"/>
                <a:t>Drought</a:t>
              </a:r>
              <a:r>
                <a:rPr lang="en-US" sz="4000" kern="1200"/>
                <a:t> lowers the amount of water in streams, rivers, and in the ground</a:t>
              </a:r>
              <a:endParaRPr lang="en-US" sz="3600" kern="1200"/>
            </a:p>
          </p:txBody>
        </p:sp>
      </p:grpSp>
    </p:spTree>
    <p:extLst>
      <p:ext uri="{BB962C8B-B14F-4D97-AF65-F5344CB8AC3E}">
        <p14:creationId xmlns:p14="http://schemas.microsoft.com/office/powerpoint/2010/main" val="272541698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C93DD87-CB18-15B0-F07E-5C864A3724D2}"/>
              </a:ext>
            </a:extLst>
          </p:cNvPr>
          <p:cNvSpPr txBox="1"/>
          <p:nvPr/>
        </p:nvSpPr>
        <p:spPr>
          <a:xfrm>
            <a:off x="1202696" y="331616"/>
            <a:ext cx="10088217" cy="563231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6000"/>
              <a:t>What are some animals that you can think of that need the Colorado River to survive?</a:t>
            </a:r>
            <a:endParaRPr lang="en-US"/>
          </a:p>
          <a:p>
            <a:pPr algn="ctr"/>
            <a:endParaRPr lang="en-US" sz="6000"/>
          </a:p>
          <a:p>
            <a:pPr algn="ctr"/>
            <a:r>
              <a:rPr lang="en-US" sz="6000"/>
              <a:t>How could they be</a:t>
            </a:r>
            <a:endParaRPr lang="en-US"/>
          </a:p>
          <a:p>
            <a:pPr algn="ctr"/>
            <a:r>
              <a:rPr lang="en-US" sz="6000"/>
              <a:t>affected by drought?</a:t>
            </a:r>
            <a:endParaRPr lang="en-US"/>
          </a:p>
        </p:txBody>
      </p:sp>
    </p:spTree>
    <p:extLst>
      <p:ext uri="{BB962C8B-B14F-4D97-AF65-F5344CB8AC3E}">
        <p14:creationId xmlns:p14="http://schemas.microsoft.com/office/powerpoint/2010/main" val="35536553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4487641E-A1C2-6097-8A4B-04FFD834C237}"/>
              </a:ext>
            </a:extLst>
          </p:cNvPr>
          <p:cNvPicPr>
            <a:picLocks noChangeAspect="1"/>
          </p:cNvPicPr>
          <p:nvPr/>
        </p:nvPicPr>
        <p:blipFill rotWithShape="1">
          <a:blip r:embed="rId2"/>
          <a:srcRect t="8742" b="6988"/>
          <a:stretch/>
        </p:blipFill>
        <p:spPr>
          <a:xfrm>
            <a:off x="-2" y="9"/>
            <a:ext cx="12192001" cy="6857989"/>
          </a:xfrm>
          <a:prstGeom prst="rect">
            <a:avLst/>
          </a:prstGeom>
        </p:spPr>
      </p:pic>
      <p:sp>
        <p:nvSpPr>
          <p:cNvPr id="2" name="Title 1">
            <a:extLst>
              <a:ext uri="{FF2B5EF4-FFF2-40B4-BE49-F238E27FC236}">
                <a16:creationId xmlns:a16="http://schemas.microsoft.com/office/drawing/2014/main" id="{82D7A387-7B31-0F87-C706-12CA64095394}"/>
              </a:ext>
            </a:extLst>
          </p:cNvPr>
          <p:cNvSpPr>
            <a:spLocks noGrp="1"/>
          </p:cNvSpPr>
          <p:nvPr>
            <p:ph type="title"/>
          </p:nvPr>
        </p:nvSpPr>
        <p:spPr>
          <a:xfrm>
            <a:off x="231492" y="208344"/>
            <a:ext cx="7974959" cy="1450757"/>
          </a:xfrm>
        </p:spPr>
        <p:txBody>
          <a:bodyPr>
            <a:normAutofit fontScale="90000"/>
          </a:bodyPr>
          <a:lstStyle/>
          <a:p>
            <a:r>
              <a:rPr lang="en-US"/>
              <a:t>Where does the water in our </a:t>
            </a:r>
            <a:br>
              <a:rPr lang="en-US"/>
            </a:br>
            <a:r>
              <a:rPr lang="en-US"/>
              <a:t>creeks and rivers come?</a:t>
            </a:r>
          </a:p>
        </p:txBody>
      </p:sp>
    </p:spTree>
    <p:extLst>
      <p:ext uri="{BB962C8B-B14F-4D97-AF65-F5344CB8AC3E}">
        <p14:creationId xmlns:p14="http://schemas.microsoft.com/office/powerpoint/2010/main" val="259694683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8" name="Rectangle 37">
            <a:extLst>
              <a:ext uri="{FF2B5EF4-FFF2-40B4-BE49-F238E27FC236}">
                <a16:creationId xmlns:a16="http://schemas.microsoft.com/office/drawing/2014/main" id="{39E3965E-AC41-4711-9D10-E25ABB132D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49" name="Straight Connector 39">
            <a:extLst>
              <a:ext uri="{FF2B5EF4-FFF2-40B4-BE49-F238E27FC236}">
                <a16:creationId xmlns:a16="http://schemas.microsoft.com/office/drawing/2014/main" id="{1F5DC8C3-BA5F-4EED-BB9A-A14272BD82A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474741"/>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useBgFill="1">
        <p:nvSpPr>
          <p:cNvPr id="50" name="Rectangle 41">
            <a:extLst>
              <a:ext uri="{FF2B5EF4-FFF2-40B4-BE49-F238E27FC236}">
                <a16:creationId xmlns:a16="http://schemas.microsoft.com/office/drawing/2014/main" id="{54DCD9B2-D552-47A6-9FE2-15D7E8159A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130B30D-DD91-AE91-0D48-F74A1F4F9AA3}"/>
              </a:ext>
            </a:extLst>
          </p:cNvPr>
          <p:cNvSpPr>
            <a:spLocks noGrp="1"/>
          </p:cNvSpPr>
          <p:nvPr>
            <p:ph type="title"/>
          </p:nvPr>
        </p:nvSpPr>
        <p:spPr>
          <a:xfrm>
            <a:off x="6730000" y="639098"/>
            <a:ext cx="4813072" cy="3494790"/>
          </a:xfrm>
        </p:spPr>
        <p:txBody>
          <a:bodyPr vert="horz" lIns="91440" tIns="45720" rIns="91440" bIns="45720" rtlCol="0" anchor="b">
            <a:normAutofit/>
          </a:bodyPr>
          <a:lstStyle/>
          <a:p>
            <a:r>
              <a:rPr lang="en-US" sz="8000">
                <a:solidFill>
                  <a:schemeClr val="tx1">
                    <a:lumMod val="85000"/>
                    <a:lumOff val="15000"/>
                  </a:schemeClr>
                </a:solidFill>
              </a:rPr>
              <a:t>HUMANS</a:t>
            </a:r>
          </a:p>
        </p:txBody>
      </p:sp>
      <p:pic>
        <p:nvPicPr>
          <p:cNvPr id="25" name="Content Placeholder 24" descr="Two people swimming on a lake">
            <a:extLst>
              <a:ext uri="{FF2B5EF4-FFF2-40B4-BE49-F238E27FC236}">
                <a16:creationId xmlns:a16="http://schemas.microsoft.com/office/drawing/2014/main" id="{D2EAFDF7-D046-4237-CCB2-0E59B37F165E}"/>
              </a:ext>
            </a:extLst>
          </p:cNvPr>
          <p:cNvPicPr>
            <a:picLocks noGrp="1" noChangeAspect="1"/>
          </p:cNvPicPr>
          <p:nvPr>
            <p:ph sz="half" idx="1"/>
          </p:nvPr>
        </p:nvPicPr>
        <p:blipFill rotWithShape="1">
          <a:blip r:embed="rId2">
            <a:extLst>
              <a:ext uri="{28A0092B-C50C-407E-A947-70E740481C1C}">
                <a14:useLocalDpi xmlns:a14="http://schemas.microsoft.com/office/drawing/2010/main" val="0"/>
              </a:ext>
            </a:extLst>
          </a:blip>
          <a:srcRect r="9634" b="-4"/>
          <a:stretch/>
        </p:blipFill>
        <p:spPr>
          <a:xfrm>
            <a:off x="357447" y="432266"/>
            <a:ext cx="5738553" cy="5669275"/>
          </a:xfrm>
          <a:prstGeom prst="rect">
            <a:avLst/>
          </a:prstGeom>
        </p:spPr>
      </p:pic>
      <p:cxnSp>
        <p:nvCxnSpPr>
          <p:cNvPr id="51" name="Straight Connector 43">
            <a:extLst>
              <a:ext uri="{FF2B5EF4-FFF2-40B4-BE49-F238E27FC236}">
                <a16:creationId xmlns:a16="http://schemas.microsoft.com/office/drawing/2014/main" id="{FCE0A9EA-62FA-4F43-BEF6-7BBBB3F90F2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832349" y="4294754"/>
            <a:ext cx="43891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52" name="Rectangle 45">
            <a:extLst>
              <a:ext uri="{FF2B5EF4-FFF2-40B4-BE49-F238E27FC236}">
                <a16:creationId xmlns:a16="http://schemas.microsoft.com/office/drawing/2014/main" id="{CCE25F7F-C10E-4478-90C0-93B61E6383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64142583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9" name="Rectangle 38">
            <a:extLst>
              <a:ext uri="{FF2B5EF4-FFF2-40B4-BE49-F238E27FC236}">
                <a16:creationId xmlns:a16="http://schemas.microsoft.com/office/drawing/2014/main" id="{416A0E3C-60E6-4F39-BC55-5F7C224E1F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41" name="Straight Connector 40">
            <a:extLst>
              <a:ext uri="{FF2B5EF4-FFF2-40B4-BE49-F238E27FC236}">
                <a16:creationId xmlns:a16="http://schemas.microsoft.com/office/drawing/2014/main" id="{C5025DAC-8B93-4160-B017-3A274A5828C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897380"/>
            <a:ext cx="996696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43" name="Rectangle 42">
            <a:extLst>
              <a:ext uri="{FF2B5EF4-FFF2-40B4-BE49-F238E27FC236}">
                <a16:creationId xmlns:a16="http://schemas.microsoft.com/office/drawing/2014/main" id="{E844E128-FF69-4E9F-8327-6B504B3C5A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 y="0"/>
            <a:ext cx="12191985"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F2DBA84E-BCDF-BDB7-4627-E1EFD5EE8826}"/>
              </a:ext>
            </a:extLst>
          </p:cNvPr>
          <p:cNvSpPr>
            <a:spLocks noGrp="1"/>
          </p:cNvSpPr>
          <p:nvPr>
            <p:ph type="title"/>
          </p:nvPr>
        </p:nvSpPr>
        <p:spPr>
          <a:xfrm>
            <a:off x="1097280" y="516835"/>
            <a:ext cx="5977937" cy="1666501"/>
          </a:xfrm>
        </p:spPr>
        <p:txBody>
          <a:bodyPr vert="horz" lIns="91440" tIns="45720" rIns="91440" bIns="45720" rtlCol="0" anchor="b">
            <a:normAutofit/>
          </a:bodyPr>
          <a:lstStyle/>
          <a:p>
            <a:r>
              <a:rPr lang="en-US" sz="4000">
                <a:solidFill>
                  <a:srgbClr val="FFFFFF"/>
                </a:solidFill>
              </a:rPr>
              <a:t>Drinking Water</a:t>
            </a:r>
          </a:p>
        </p:txBody>
      </p:sp>
      <p:cxnSp>
        <p:nvCxnSpPr>
          <p:cNvPr id="45" name="Straight Connector 44">
            <a:extLst>
              <a:ext uri="{FF2B5EF4-FFF2-40B4-BE49-F238E27FC236}">
                <a16:creationId xmlns:a16="http://schemas.microsoft.com/office/drawing/2014/main" id="{055CEADF-09EA-423C-8C45-F94AF44D5AF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15896" y="2353592"/>
            <a:ext cx="530352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3" name="Content Placeholder 10" descr="Glass of water with bubbles">
            <a:extLst>
              <a:ext uri="{FF2B5EF4-FFF2-40B4-BE49-F238E27FC236}">
                <a16:creationId xmlns:a16="http://schemas.microsoft.com/office/drawing/2014/main" id="{6B91AA18-016B-CA76-5EDC-737C1FA63ECA}"/>
              </a:ext>
            </a:extLst>
          </p:cNvPr>
          <p:cNvPicPr>
            <a:picLocks noChangeAspect="1"/>
          </p:cNvPicPr>
          <p:nvPr/>
        </p:nvPicPr>
        <p:blipFill rotWithShape="1">
          <a:blip r:embed="rId2">
            <a:extLst>
              <a:ext uri="{28A0092B-C50C-407E-A947-70E740481C1C}">
                <a14:useLocalDpi xmlns:a14="http://schemas.microsoft.com/office/drawing/2010/main" val="0"/>
              </a:ext>
            </a:extLst>
          </a:blip>
          <a:srcRect t="52"/>
          <a:stretch/>
        </p:blipFill>
        <p:spPr>
          <a:xfrm>
            <a:off x="7611902" y="10"/>
            <a:ext cx="4580097" cy="6857990"/>
          </a:xfrm>
          <a:prstGeom prst="rect">
            <a:avLst/>
          </a:prstGeom>
        </p:spPr>
      </p:pic>
      <p:graphicFrame>
        <p:nvGraphicFramePr>
          <p:cNvPr id="12" name="Diagram 11">
            <a:extLst>
              <a:ext uri="{FF2B5EF4-FFF2-40B4-BE49-F238E27FC236}">
                <a16:creationId xmlns:a16="http://schemas.microsoft.com/office/drawing/2014/main" id="{3FE0EB41-B21E-B792-C6FD-C0DD50FE1836}"/>
              </a:ext>
            </a:extLst>
          </p:cNvPr>
          <p:cNvGraphicFramePr/>
          <p:nvPr>
            <p:extLst>
              <p:ext uri="{D42A27DB-BD31-4B8C-83A1-F6EECF244321}">
                <p14:modId xmlns:p14="http://schemas.microsoft.com/office/powerpoint/2010/main" val="3168767861"/>
              </p:ext>
            </p:extLst>
          </p:nvPr>
        </p:nvGraphicFramePr>
        <p:xfrm>
          <a:off x="1097279" y="2546224"/>
          <a:ext cx="5977938" cy="334274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Box 3">
            <a:extLst>
              <a:ext uri="{FF2B5EF4-FFF2-40B4-BE49-F238E27FC236}">
                <a16:creationId xmlns:a16="http://schemas.microsoft.com/office/drawing/2014/main" id="{D32EB51F-EDCF-15E9-2C4B-0C6BDE7F8025}"/>
              </a:ext>
            </a:extLst>
          </p:cNvPr>
          <p:cNvSpPr txBox="1"/>
          <p:nvPr/>
        </p:nvSpPr>
        <p:spPr>
          <a:xfrm>
            <a:off x="118640" y="6440534"/>
            <a:ext cx="4904773" cy="246221"/>
          </a:xfrm>
          <a:prstGeom prst="rect">
            <a:avLst/>
          </a:prstGeom>
          <a:noFill/>
        </p:spPr>
        <p:txBody>
          <a:bodyPr wrap="square">
            <a:spAutoFit/>
          </a:bodyPr>
          <a:lstStyle/>
          <a:p>
            <a:r>
              <a:rPr lang="en-US" sz="1000">
                <a:hlinkClick r:id="rId8"/>
              </a:rPr>
              <a:t>Ute Water draws water from Colorado River for the first time in 65 years (coloradosun.com)</a:t>
            </a:r>
            <a:endParaRPr lang="en-US" sz="1000"/>
          </a:p>
        </p:txBody>
      </p:sp>
    </p:spTree>
    <p:extLst>
      <p:ext uri="{BB962C8B-B14F-4D97-AF65-F5344CB8AC3E}">
        <p14:creationId xmlns:p14="http://schemas.microsoft.com/office/powerpoint/2010/main" val="3649104468"/>
      </p:ext>
    </p:extLst>
  </p:cSld>
  <p:clrMapOvr>
    <a:overrideClrMapping bg1="dk1" tx1="lt1" bg2="dk2" tx2="lt2" accent1="accent1" accent2="accent2" accent3="accent3" accent4="accent4" accent5="accent5" accent6="accent6" hlink="hlink" folHlink="folHlink"/>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6BC434-ACA8-842D-C6E7-C79BEE38BAFA}"/>
              </a:ext>
            </a:extLst>
          </p:cNvPr>
          <p:cNvSpPr>
            <a:spLocks noGrp="1"/>
          </p:cNvSpPr>
          <p:nvPr>
            <p:ph type="title"/>
          </p:nvPr>
        </p:nvSpPr>
        <p:spPr/>
        <p:txBody>
          <a:bodyPr/>
          <a:lstStyle/>
          <a:p>
            <a:r>
              <a:rPr lang="en-US"/>
              <a:t>Recreation</a:t>
            </a:r>
          </a:p>
        </p:txBody>
      </p:sp>
      <p:sp>
        <p:nvSpPr>
          <p:cNvPr id="3" name="Content Placeholder 2">
            <a:extLst>
              <a:ext uri="{FF2B5EF4-FFF2-40B4-BE49-F238E27FC236}">
                <a16:creationId xmlns:a16="http://schemas.microsoft.com/office/drawing/2014/main" id="{7EFC38E1-24D5-987C-E6E2-3D4857A90BA1}"/>
              </a:ext>
            </a:extLst>
          </p:cNvPr>
          <p:cNvSpPr txBox="1">
            <a:spLocks/>
          </p:cNvSpPr>
          <p:nvPr/>
        </p:nvSpPr>
        <p:spPr>
          <a:xfrm>
            <a:off x="439493" y="2159720"/>
            <a:ext cx="3482145" cy="3761867"/>
          </a:xfrm>
          <a:prstGeom prst="rect">
            <a:avLst/>
          </a:prstGeom>
        </p:spPr>
        <p:txBody>
          <a:bodyPr vert="horz" lIns="0" tIns="45720" rIns="0" bIns="45720" rtlCol="0" anchor="t">
            <a:normAutofit fontScale="32500" lnSpcReduction="20000"/>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24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20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6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6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6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endParaRPr lang="en-US">
              <a:ea typeface="+mn-lt"/>
              <a:cs typeface="+mn-lt"/>
            </a:endParaRPr>
          </a:p>
          <a:p>
            <a:pPr>
              <a:buFont typeface="Arial" panose="020B0604020202020204" pitchFamily="34" charset="0"/>
              <a:buChar char="•"/>
            </a:pPr>
            <a:r>
              <a:rPr lang="en-US" sz="6200" b="1">
                <a:ea typeface="+mn-lt"/>
                <a:cs typeface="+mn-lt"/>
              </a:rPr>
              <a:t>Outdoor recreation provides jobs and fun</a:t>
            </a:r>
            <a:br>
              <a:rPr lang="en-US" sz="6200" b="1">
                <a:ea typeface="+mn-lt"/>
                <a:cs typeface="+mn-lt"/>
              </a:rPr>
            </a:br>
            <a:r>
              <a:rPr lang="en-US" sz="6200" b="1">
                <a:ea typeface="+mn-lt"/>
                <a:cs typeface="+mn-lt"/>
              </a:rPr>
              <a:t>for many people </a:t>
            </a:r>
          </a:p>
          <a:p>
            <a:pPr>
              <a:buFont typeface="Arial" panose="020B0604020202020204" pitchFamily="34" charset="0"/>
              <a:buChar char="•"/>
            </a:pPr>
            <a:r>
              <a:rPr lang="en-US" sz="6200" b="1">
                <a:ea typeface="+mn-lt"/>
                <a:cs typeface="+mn-lt"/>
              </a:rPr>
              <a:t>Some of these water related activities include, fishing, rafting, paddleboarding, skiing, plus many more</a:t>
            </a:r>
          </a:p>
          <a:p>
            <a:pPr>
              <a:buFont typeface="Arial" panose="020B0604020202020204" pitchFamily="34" charset="0"/>
              <a:buChar char="•"/>
            </a:pPr>
            <a:r>
              <a:rPr lang="en-US" sz="6200" b="1">
                <a:ea typeface="+mn-lt"/>
                <a:cs typeface="+mn-lt"/>
              </a:rPr>
              <a:t>With drought these activities and jobs could become harder to do </a:t>
            </a:r>
            <a:br>
              <a:rPr lang="en-US" sz="6200" b="1">
                <a:ea typeface="+mn-lt"/>
                <a:cs typeface="+mn-lt"/>
              </a:rPr>
            </a:br>
            <a:endParaRPr lang="en-US" sz="6200" b="1"/>
          </a:p>
        </p:txBody>
      </p:sp>
      <p:sp>
        <p:nvSpPr>
          <p:cNvPr id="5" name="TextBox 4">
            <a:extLst>
              <a:ext uri="{FF2B5EF4-FFF2-40B4-BE49-F238E27FC236}">
                <a16:creationId xmlns:a16="http://schemas.microsoft.com/office/drawing/2014/main" id="{8DBC78A3-C7C4-5543-F47B-BD4CE4D616E1}"/>
              </a:ext>
            </a:extLst>
          </p:cNvPr>
          <p:cNvSpPr txBox="1"/>
          <p:nvPr/>
        </p:nvSpPr>
        <p:spPr>
          <a:xfrm>
            <a:off x="8444803" y="4703101"/>
            <a:ext cx="6230073" cy="246221"/>
          </a:xfrm>
          <a:prstGeom prst="rect">
            <a:avLst/>
          </a:prstGeom>
          <a:noFill/>
        </p:spPr>
        <p:txBody>
          <a:bodyPr wrap="square">
            <a:spAutoFit/>
          </a:bodyPr>
          <a:lstStyle/>
          <a:p>
            <a:r>
              <a:rPr lang="en-US" sz="1000">
                <a:hlinkClick r:id="rId2"/>
              </a:rPr>
              <a:t>Fishing Report | Colorado River | Fly Fishing Outfitters</a:t>
            </a:r>
            <a:endParaRPr lang="en-US" sz="1000"/>
          </a:p>
        </p:txBody>
      </p:sp>
      <p:pic>
        <p:nvPicPr>
          <p:cNvPr id="7" name="Picture 6" descr="A couple of men in a boat holding a fish&#10;&#10;Description automatically generated with low confidence">
            <a:extLst>
              <a:ext uri="{FF2B5EF4-FFF2-40B4-BE49-F238E27FC236}">
                <a16:creationId xmlns:a16="http://schemas.microsoft.com/office/drawing/2014/main" id="{827390F0-09CC-E857-8C71-2B08E8228C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65671" y="2011101"/>
            <a:ext cx="3808932" cy="2664480"/>
          </a:xfrm>
          <a:prstGeom prst="rect">
            <a:avLst/>
          </a:prstGeom>
        </p:spPr>
      </p:pic>
      <p:pic>
        <p:nvPicPr>
          <p:cNvPr id="10" name="Picture 9">
            <a:extLst>
              <a:ext uri="{FF2B5EF4-FFF2-40B4-BE49-F238E27FC236}">
                <a16:creationId xmlns:a16="http://schemas.microsoft.com/office/drawing/2014/main" id="{3B57BA94-8815-73E3-D436-7C2807525D51}"/>
              </a:ext>
            </a:extLst>
          </p:cNvPr>
          <p:cNvPicPr>
            <a:picLocks noChangeAspect="1"/>
          </p:cNvPicPr>
          <p:nvPr/>
        </p:nvPicPr>
        <p:blipFill>
          <a:blip r:embed="rId4"/>
          <a:stretch>
            <a:fillRect/>
          </a:stretch>
        </p:blipFill>
        <p:spPr>
          <a:xfrm>
            <a:off x="4126330" y="3257107"/>
            <a:ext cx="3636855" cy="2664480"/>
          </a:xfrm>
          <a:prstGeom prst="rect">
            <a:avLst/>
          </a:prstGeom>
        </p:spPr>
      </p:pic>
      <p:sp>
        <p:nvSpPr>
          <p:cNvPr id="12" name="TextBox 11">
            <a:extLst>
              <a:ext uri="{FF2B5EF4-FFF2-40B4-BE49-F238E27FC236}">
                <a16:creationId xmlns:a16="http://schemas.microsoft.com/office/drawing/2014/main" id="{211159B2-3A6A-9176-95CE-84775E19E4E8}"/>
              </a:ext>
            </a:extLst>
          </p:cNvPr>
          <p:cNvSpPr txBox="1"/>
          <p:nvPr/>
        </p:nvSpPr>
        <p:spPr>
          <a:xfrm>
            <a:off x="3455622" y="5996902"/>
            <a:ext cx="6962172" cy="246221"/>
          </a:xfrm>
          <a:prstGeom prst="rect">
            <a:avLst/>
          </a:prstGeom>
          <a:noFill/>
        </p:spPr>
        <p:txBody>
          <a:bodyPr wrap="square">
            <a:spAutoFit/>
          </a:bodyPr>
          <a:lstStyle/>
          <a:p>
            <a:r>
              <a:rPr lang="en-US" sz="1000">
                <a:hlinkClick r:id="rId5"/>
              </a:rPr>
              <a:t>Stand Up Paddleboarding | SUP Rentals, Lessons, &amp; Guided Trips (coloradoraftingcompany.com)</a:t>
            </a:r>
            <a:endParaRPr lang="en-US" sz="1000"/>
          </a:p>
        </p:txBody>
      </p:sp>
    </p:spTree>
    <p:extLst>
      <p:ext uri="{BB962C8B-B14F-4D97-AF65-F5344CB8AC3E}">
        <p14:creationId xmlns:p14="http://schemas.microsoft.com/office/powerpoint/2010/main" val="378655803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ED3F832-B250-8CF6-0DF0-199B599EDAA8}"/>
              </a:ext>
            </a:extLst>
          </p:cNvPr>
          <p:cNvSpPr txBox="1"/>
          <p:nvPr/>
        </p:nvSpPr>
        <p:spPr>
          <a:xfrm>
            <a:off x="1159397" y="612844"/>
            <a:ext cx="9873205" cy="5632311"/>
          </a:xfrm>
          <a:prstGeom prst="rect">
            <a:avLst/>
          </a:prstGeom>
          <a:noFill/>
        </p:spPr>
        <p:txBody>
          <a:bodyPr wrap="square" rtlCol="0">
            <a:spAutoFit/>
          </a:bodyPr>
          <a:lstStyle/>
          <a:p>
            <a:pPr algn="ctr"/>
            <a:r>
              <a:rPr lang="en-US" sz="6000"/>
              <a:t>What are some other ways that we use the Colorado River?</a:t>
            </a:r>
          </a:p>
          <a:p>
            <a:pPr algn="ctr"/>
            <a:endParaRPr lang="en-US" sz="6000"/>
          </a:p>
          <a:p>
            <a:pPr algn="ctr"/>
            <a:r>
              <a:rPr lang="en-US" sz="6000"/>
              <a:t>How do you think drought will affect humans who live near the Colorado River?</a:t>
            </a:r>
          </a:p>
        </p:txBody>
      </p:sp>
    </p:spTree>
    <p:extLst>
      <p:ext uri="{BB962C8B-B14F-4D97-AF65-F5344CB8AC3E}">
        <p14:creationId xmlns:p14="http://schemas.microsoft.com/office/powerpoint/2010/main" val="221086659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416A0E3C-60E6-4F39-BC55-5F7C224E1F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5" name="Straight Connector 14">
            <a:extLst>
              <a:ext uri="{FF2B5EF4-FFF2-40B4-BE49-F238E27FC236}">
                <a16:creationId xmlns:a16="http://schemas.microsoft.com/office/drawing/2014/main" id="{C5025DAC-8B93-4160-B017-3A274A5828C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897380"/>
            <a:ext cx="996696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useBgFill="1">
        <p:nvSpPr>
          <p:cNvPr id="17" name="Rectangle 16">
            <a:extLst>
              <a:ext uri="{FF2B5EF4-FFF2-40B4-BE49-F238E27FC236}">
                <a16:creationId xmlns:a16="http://schemas.microsoft.com/office/drawing/2014/main" id="{E9BA134F-37B6-498A-B46D-040B86E5DA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2BFE3F30-11E0-4842-8523-7222538C82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4644106" y="0"/>
            <a:ext cx="7547879" cy="6858000"/>
          </a:xfrm>
          <a:prstGeom prst="rect">
            <a:avLst/>
          </a:prstGeom>
          <a:solidFill>
            <a:srgbClr val="695C4D"/>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Title 5">
            <a:extLst>
              <a:ext uri="{FF2B5EF4-FFF2-40B4-BE49-F238E27FC236}">
                <a16:creationId xmlns:a16="http://schemas.microsoft.com/office/drawing/2014/main" id="{6A30DECB-D569-A4CF-3AFA-FCC517BF2B88}"/>
              </a:ext>
            </a:extLst>
          </p:cNvPr>
          <p:cNvSpPr>
            <a:spLocks noGrp="1"/>
          </p:cNvSpPr>
          <p:nvPr>
            <p:ph type="title"/>
          </p:nvPr>
        </p:nvSpPr>
        <p:spPr>
          <a:xfrm>
            <a:off x="5315801" y="516835"/>
            <a:ext cx="5778919" cy="1666501"/>
          </a:xfrm>
        </p:spPr>
        <p:txBody>
          <a:bodyPr vert="horz" lIns="91440" tIns="45720" rIns="91440" bIns="45720" rtlCol="0" anchor="b">
            <a:normAutofit/>
          </a:bodyPr>
          <a:lstStyle/>
          <a:p>
            <a:pPr algn="ctr"/>
            <a:r>
              <a:rPr lang="en-US" sz="4200" b="1">
                <a:solidFill>
                  <a:srgbClr val="FFFFFF"/>
                </a:solidFill>
              </a:rPr>
              <a:t>What can we do to help?</a:t>
            </a:r>
          </a:p>
        </p:txBody>
      </p:sp>
      <p:cxnSp>
        <p:nvCxnSpPr>
          <p:cNvPr id="21" name="Straight Connector 20">
            <a:extLst>
              <a:ext uri="{FF2B5EF4-FFF2-40B4-BE49-F238E27FC236}">
                <a16:creationId xmlns:a16="http://schemas.microsoft.com/office/drawing/2014/main" id="{67E7D319-545A-41CD-95DF-4DE4FA8A46B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415892" y="2344202"/>
            <a:ext cx="557784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BE9ACB00-E466-A6A8-1BC4-8B5911279172}"/>
              </a:ext>
            </a:extLst>
          </p:cNvPr>
          <p:cNvSpPr txBox="1"/>
          <p:nvPr/>
        </p:nvSpPr>
        <p:spPr>
          <a:xfrm>
            <a:off x="5315802" y="2505069"/>
            <a:ext cx="5778919" cy="3383902"/>
          </a:xfrm>
          <a:prstGeom prst="rect">
            <a:avLst/>
          </a:prstGeom>
        </p:spPr>
        <p:txBody>
          <a:bodyPr rot="0" spcFirstLastPara="0" vertOverflow="overflow" horzOverflow="overflow" vert="horz" lIns="0" tIns="45720" rIns="0" bIns="45720" numCol="1" spcCol="0" rtlCol="0" fromWordArt="0" anchor="t" anchorCtr="0" forceAA="0" compatLnSpc="1">
            <a:prstTxWarp prst="textNoShape">
              <a:avLst/>
            </a:prstTxWarp>
            <a:normAutofit lnSpcReduction="10000"/>
          </a:bodyPr>
          <a:lstStyle/>
          <a:p>
            <a:pPr>
              <a:spcAft>
                <a:spcPts val="600"/>
              </a:spcAft>
              <a:buFont typeface="Calibri" panose="020F0502020204030204" pitchFamily="34" charset="0"/>
            </a:pPr>
            <a:r>
              <a:rPr lang="en-US" sz="2200" b="1">
                <a:solidFill>
                  <a:srgbClr val="FFFFFF"/>
                </a:solidFill>
              </a:rPr>
              <a:t>We should think of ways to save water when we can and where we can. </a:t>
            </a:r>
            <a:endParaRPr lang="en-US"/>
          </a:p>
          <a:p>
            <a:pPr>
              <a:spcAft>
                <a:spcPts val="600"/>
              </a:spcAft>
              <a:buFont typeface="Calibri" panose="020F0502020204030204" pitchFamily="34" charset="0"/>
            </a:pPr>
            <a:endParaRPr lang="en-US" sz="2200" b="1">
              <a:solidFill>
                <a:srgbClr val="FFFFFF"/>
              </a:solidFill>
            </a:endParaRPr>
          </a:p>
          <a:p>
            <a:pPr>
              <a:spcAft>
                <a:spcPts val="600"/>
              </a:spcAft>
              <a:buFont typeface="Calibri" panose="020F0502020204030204" pitchFamily="34" charset="0"/>
            </a:pPr>
            <a:r>
              <a:rPr lang="en-US" sz="2200" b="1">
                <a:solidFill>
                  <a:srgbClr val="FFFFFF"/>
                </a:solidFill>
              </a:rPr>
              <a:t>This is called Water Conservation. </a:t>
            </a:r>
            <a:endParaRPr lang="en-US">
              <a:solidFill>
                <a:srgbClr val="000000"/>
              </a:solidFill>
            </a:endParaRPr>
          </a:p>
          <a:p>
            <a:pPr>
              <a:spcAft>
                <a:spcPts val="600"/>
              </a:spcAft>
              <a:buFont typeface="Calibri" panose="020F0502020204030204" pitchFamily="34" charset="0"/>
            </a:pPr>
            <a:endParaRPr lang="en-US" sz="2200" b="1">
              <a:solidFill>
                <a:srgbClr val="FFFFFF"/>
              </a:solidFill>
            </a:endParaRPr>
          </a:p>
          <a:p>
            <a:pPr>
              <a:spcAft>
                <a:spcPts val="600"/>
              </a:spcAft>
              <a:buFont typeface="Calibri" panose="020F0502020204030204" pitchFamily="34" charset="0"/>
            </a:pPr>
            <a:r>
              <a:rPr lang="en-US" sz="2200" b="1">
                <a:solidFill>
                  <a:srgbClr val="FFFFFF"/>
                </a:solidFill>
              </a:rPr>
              <a:t>Using less water will help the plants, animals, and humans who use the Colorado River, so that they are not hurt as badly by drought and global warming. </a:t>
            </a:r>
            <a:endParaRPr lang="en-US"/>
          </a:p>
        </p:txBody>
      </p:sp>
      <p:pic>
        <p:nvPicPr>
          <p:cNvPr id="10" name="Picture 9" descr="Young girl shrugging">
            <a:extLst>
              <a:ext uri="{FF2B5EF4-FFF2-40B4-BE49-F238E27FC236}">
                <a16:creationId xmlns:a16="http://schemas.microsoft.com/office/drawing/2014/main" id="{07899019-A877-0081-3A83-1C55040FAA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1178" y="745435"/>
            <a:ext cx="3761751" cy="5883965"/>
          </a:xfrm>
          <a:prstGeom prst="rect">
            <a:avLst/>
          </a:prstGeom>
        </p:spPr>
      </p:pic>
    </p:spTree>
    <p:extLst>
      <p:ext uri="{BB962C8B-B14F-4D97-AF65-F5344CB8AC3E}">
        <p14:creationId xmlns:p14="http://schemas.microsoft.com/office/powerpoint/2010/main" val="323468946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F19C7A-698D-555E-0420-1E0F04D5151C}"/>
              </a:ext>
            </a:extLst>
          </p:cNvPr>
          <p:cNvSpPr>
            <a:spLocks noGrp="1"/>
          </p:cNvSpPr>
          <p:nvPr>
            <p:ph type="title"/>
          </p:nvPr>
        </p:nvSpPr>
        <p:spPr/>
        <p:txBody>
          <a:bodyPr>
            <a:normAutofit/>
          </a:bodyPr>
          <a:lstStyle/>
          <a:p>
            <a:pPr algn="ctr"/>
            <a:r>
              <a:rPr lang="en-US" sz="8000"/>
              <a:t>Water Conservation</a:t>
            </a:r>
          </a:p>
        </p:txBody>
      </p:sp>
      <p:sp>
        <p:nvSpPr>
          <p:cNvPr id="6" name="TextBox 5">
            <a:extLst>
              <a:ext uri="{FF2B5EF4-FFF2-40B4-BE49-F238E27FC236}">
                <a16:creationId xmlns:a16="http://schemas.microsoft.com/office/drawing/2014/main" id="{E174041A-FFCF-AA9E-8634-E530A6E1676A}"/>
              </a:ext>
            </a:extLst>
          </p:cNvPr>
          <p:cNvSpPr txBox="1"/>
          <p:nvPr/>
        </p:nvSpPr>
        <p:spPr>
          <a:xfrm>
            <a:off x="164939" y="6013576"/>
            <a:ext cx="6094070" cy="369332"/>
          </a:xfrm>
          <a:prstGeom prst="rect">
            <a:avLst/>
          </a:prstGeom>
          <a:noFill/>
        </p:spPr>
        <p:txBody>
          <a:bodyPr wrap="square">
            <a:spAutoFit/>
          </a:bodyPr>
          <a:lstStyle/>
          <a:p>
            <a:r>
              <a:rPr lang="en-US">
                <a:hlinkClick r:id="rId2"/>
              </a:rPr>
              <a:t>WaterSense for Kids | US EPA</a:t>
            </a:r>
            <a:endParaRPr lang="en-US"/>
          </a:p>
        </p:txBody>
      </p:sp>
      <p:graphicFrame>
        <p:nvGraphicFramePr>
          <p:cNvPr id="7" name="Diagram 6">
            <a:extLst>
              <a:ext uri="{FF2B5EF4-FFF2-40B4-BE49-F238E27FC236}">
                <a16:creationId xmlns:a16="http://schemas.microsoft.com/office/drawing/2014/main" id="{43286D4C-B1DB-93B6-045A-E8C7C312C29E}"/>
              </a:ext>
            </a:extLst>
          </p:cNvPr>
          <p:cNvGraphicFramePr/>
          <p:nvPr>
            <p:extLst>
              <p:ext uri="{D42A27DB-BD31-4B8C-83A1-F6EECF244321}">
                <p14:modId xmlns:p14="http://schemas.microsoft.com/office/powerpoint/2010/main" val="206434742"/>
              </p:ext>
            </p:extLst>
          </p:nvPr>
        </p:nvGraphicFramePr>
        <p:xfrm>
          <a:off x="1158368" y="2129742"/>
          <a:ext cx="9936223" cy="371922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75344225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0336BE1B-E6B2-50CC-D666-436BD02C2530}"/>
              </a:ext>
            </a:extLst>
          </p:cNvPr>
          <p:cNvGrpSpPr/>
          <p:nvPr/>
        </p:nvGrpSpPr>
        <p:grpSpPr>
          <a:xfrm>
            <a:off x="1097280" y="4028699"/>
            <a:ext cx="9936222" cy="1450757"/>
            <a:chOff x="0" y="2290260"/>
            <a:chExt cx="9936222" cy="678286"/>
          </a:xfrm>
        </p:grpSpPr>
        <p:sp>
          <p:nvSpPr>
            <p:cNvPr id="4" name="Rectangle: Rounded Corners 3">
              <a:extLst>
                <a:ext uri="{FF2B5EF4-FFF2-40B4-BE49-F238E27FC236}">
                  <a16:creationId xmlns:a16="http://schemas.microsoft.com/office/drawing/2014/main" id="{BB12B062-F619-5868-739D-86972C09115C}"/>
                </a:ext>
              </a:extLst>
            </p:cNvPr>
            <p:cNvSpPr/>
            <p:nvPr/>
          </p:nvSpPr>
          <p:spPr>
            <a:xfrm>
              <a:off x="0" y="2290260"/>
              <a:ext cx="9936222" cy="678286"/>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5" name="Rectangle: Rounded Corners 4">
              <a:extLst>
                <a:ext uri="{FF2B5EF4-FFF2-40B4-BE49-F238E27FC236}">
                  <a16:creationId xmlns:a16="http://schemas.microsoft.com/office/drawing/2014/main" id="{B55CA88C-0D03-49D1-4B16-3A0B8B2E3E20}"/>
                </a:ext>
              </a:extLst>
            </p:cNvPr>
            <p:cNvSpPr txBox="1"/>
            <p:nvPr/>
          </p:nvSpPr>
          <p:spPr>
            <a:xfrm>
              <a:off x="2055073" y="2290260"/>
              <a:ext cx="7881149" cy="67828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2000" kern="1200"/>
                <a:t>When you are helping your parent with yard work, remember to not water the lawn during the middle of the day when it is hot and sunny. This is wasteful because the water will evaporate before the plants have time to drink it. </a:t>
              </a:r>
            </a:p>
          </p:txBody>
        </p:sp>
      </p:grpSp>
      <p:grpSp>
        <p:nvGrpSpPr>
          <p:cNvPr id="6" name="Group 5">
            <a:extLst>
              <a:ext uri="{FF2B5EF4-FFF2-40B4-BE49-F238E27FC236}">
                <a16:creationId xmlns:a16="http://schemas.microsoft.com/office/drawing/2014/main" id="{FE96DCA0-1246-991C-A798-02ECE5994AD2}"/>
              </a:ext>
            </a:extLst>
          </p:cNvPr>
          <p:cNvGrpSpPr/>
          <p:nvPr/>
        </p:nvGrpSpPr>
        <p:grpSpPr>
          <a:xfrm>
            <a:off x="1127889" y="2226325"/>
            <a:ext cx="9936222" cy="1450756"/>
            <a:chOff x="0" y="2866658"/>
            <a:chExt cx="9936222" cy="848992"/>
          </a:xfrm>
        </p:grpSpPr>
        <p:sp>
          <p:nvSpPr>
            <p:cNvPr id="7" name="Rectangle: Rounded Corners 6">
              <a:extLst>
                <a:ext uri="{FF2B5EF4-FFF2-40B4-BE49-F238E27FC236}">
                  <a16:creationId xmlns:a16="http://schemas.microsoft.com/office/drawing/2014/main" id="{654E9D45-82CF-91D7-6A05-06E6213CE308}"/>
                </a:ext>
              </a:extLst>
            </p:cNvPr>
            <p:cNvSpPr/>
            <p:nvPr/>
          </p:nvSpPr>
          <p:spPr>
            <a:xfrm>
              <a:off x="0" y="2866658"/>
              <a:ext cx="9936222" cy="848992"/>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8" name="Rectangle: Rounded Corners 4">
              <a:extLst>
                <a:ext uri="{FF2B5EF4-FFF2-40B4-BE49-F238E27FC236}">
                  <a16:creationId xmlns:a16="http://schemas.microsoft.com/office/drawing/2014/main" id="{52E4AF27-69E4-BA3A-D5AB-B9F9996B365B}"/>
                </a:ext>
              </a:extLst>
            </p:cNvPr>
            <p:cNvSpPr txBox="1"/>
            <p:nvPr/>
          </p:nvSpPr>
          <p:spPr>
            <a:xfrm>
              <a:off x="2072143" y="2866658"/>
              <a:ext cx="7864079" cy="84899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0960" tIns="60960" rIns="60960" bIns="60960" numCol="1" spcCol="1270" anchor="ctr" anchorCtr="0">
              <a:noAutofit/>
            </a:bodyPr>
            <a:lstStyle/>
            <a:p>
              <a:pPr defTabSz="711200">
                <a:lnSpc>
                  <a:spcPct val="90000"/>
                </a:lnSpc>
                <a:spcBef>
                  <a:spcPct val="0"/>
                </a:spcBef>
                <a:spcAft>
                  <a:spcPct val="35000"/>
                </a:spcAft>
              </a:pPr>
              <a:r>
                <a:rPr lang="en-US" sz="2000" kern="1200"/>
                <a:t>Instead of using the hose, try using a bucket and sponge to clean your bike or when you are helping wash your parents car. A hose can waste 6 gallons of water in a minute if you accidently leave it running.</a:t>
              </a:r>
              <a:r>
                <a:rPr lang="en-US" sz="2000"/>
                <a:t> </a:t>
              </a:r>
              <a:endParaRPr lang="en-US" sz="2000" kern="1200"/>
            </a:p>
          </p:txBody>
        </p:sp>
      </p:grpSp>
      <p:sp>
        <p:nvSpPr>
          <p:cNvPr id="9" name="Rectangle: Rounded Corners 8">
            <a:extLst>
              <a:ext uri="{FF2B5EF4-FFF2-40B4-BE49-F238E27FC236}">
                <a16:creationId xmlns:a16="http://schemas.microsoft.com/office/drawing/2014/main" id="{5CBC219F-69E8-CD2C-9BA8-95ED7CF19CAF}"/>
              </a:ext>
            </a:extLst>
          </p:cNvPr>
          <p:cNvSpPr/>
          <p:nvPr/>
        </p:nvSpPr>
        <p:spPr>
          <a:xfrm>
            <a:off x="1195718" y="2446361"/>
            <a:ext cx="1987244" cy="1010683"/>
          </a:xfrm>
          <a:prstGeom prst="roundRect">
            <a:avLst>
              <a:gd name="adj" fmla="val 10000"/>
            </a:avLst>
          </a:prstGeom>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10" name="Rectangle: Rounded Corners 9">
            <a:extLst>
              <a:ext uri="{FF2B5EF4-FFF2-40B4-BE49-F238E27FC236}">
                <a16:creationId xmlns:a16="http://schemas.microsoft.com/office/drawing/2014/main" id="{B91EC106-29B6-3AFC-18EF-3040071D2F53}"/>
              </a:ext>
            </a:extLst>
          </p:cNvPr>
          <p:cNvSpPr/>
          <p:nvPr/>
        </p:nvSpPr>
        <p:spPr>
          <a:xfrm>
            <a:off x="1245589" y="4210067"/>
            <a:ext cx="1887502" cy="1088020"/>
          </a:xfrm>
          <a:prstGeom prst="roundRect">
            <a:avLst>
              <a:gd name="adj" fmla="val 10000"/>
            </a:avLst>
          </a:prstGeom>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13" name="Title 12">
            <a:extLst>
              <a:ext uri="{FF2B5EF4-FFF2-40B4-BE49-F238E27FC236}">
                <a16:creationId xmlns:a16="http://schemas.microsoft.com/office/drawing/2014/main" id="{1B6122C9-1DFE-D8D9-DA76-A374CD5083B7}"/>
              </a:ext>
            </a:extLst>
          </p:cNvPr>
          <p:cNvSpPr>
            <a:spLocks noGrp="1"/>
          </p:cNvSpPr>
          <p:nvPr>
            <p:ph type="title"/>
          </p:nvPr>
        </p:nvSpPr>
        <p:spPr/>
        <p:txBody>
          <a:bodyPr/>
          <a:lstStyle/>
          <a:p>
            <a:r>
              <a:rPr lang="en-US"/>
              <a:t>Water Conservation</a:t>
            </a:r>
          </a:p>
        </p:txBody>
      </p:sp>
      <p:sp>
        <p:nvSpPr>
          <p:cNvPr id="14" name="TextBox 13">
            <a:extLst>
              <a:ext uri="{FF2B5EF4-FFF2-40B4-BE49-F238E27FC236}">
                <a16:creationId xmlns:a16="http://schemas.microsoft.com/office/drawing/2014/main" id="{CA324A8C-D7D5-23F8-183F-BEC4AF7CC216}"/>
              </a:ext>
            </a:extLst>
          </p:cNvPr>
          <p:cNvSpPr txBox="1"/>
          <p:nvPr/>
        </p:nvSpPr>
        <p:spPr>
          <a:xfrm>
            <a:off x="152997" y="5968420"/>
            <a:ext cx="6094070" cy="369332"/>
          </a:xfrm>
          <a:prstGeom prst="rect">
            <a:avLst/>
          </a:prstGeom>
          <a:noFill/>
        </p:spPr>
        <p:txBody>
          <a:bodyPr wrap="square">
            <a:spAutoFit/>
          </a:bodyPr>
          <a:lstStyle/>
          <a:p>
            <a:r>
              <a:rPr lang="en-US">
                <a:hlinkClick r:id="rId2"/>
              </a:rPr>
              <a:t>WaterSense for Kids | US EPA</a:t>
            </a:r>
            <a:endParaRPr lang="en-US"/>
          </a:p>
        </p:txBody>
      </p:sp>
      <p:pic>
        <p:nvPicPr>
          <p:cNvPr id="19" name="Graphic 18" descr="Car Wash with solid fill">
            <a:extLst>
              <a:ext uri="{FF2B5EF4-FFF2-40B4-BE49-F238E27FC236}">
                <a16:creationId xmlns:a16="http://schemas.microsoft.com/office/drawing/2014/main" id="{86005430-DD43-5163-C6CB-C95E6E24609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614928" y="4296877"/>
            <a:ext cx="1148823" cy="914400"/>
          </a:xfrm>
          <a:prstGeom prst="rect">
            <a:avLst/>
          </a:prstGeom>
        </p:spPr>
      </p:pic>
      <p:pic>
        <p:nvPicPr>
          <p:cNvPr id="21" name="Graphic 20" descr="Broken Fire Hydrant with solid fill">
            <a:extLst>
              <a:ext uri="{FF2B5EF4-FFF2-40B4-BE49-F238E27FC236}">
                <a16:creationId xmlns:a16="http://schemas.microsoft.com/office/drawing/2014/main" id="{ED02351D-3F91-62D2-F8DA-009A0B067C9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614928" y="2481290"/>
            <a:ext cx="1148823" cy="914400"/>
          </a:xfrm>
          <a:prstGeom prst="rect">
            <a:avLst/>
          </a:prstGeom>
        </p:spPr>
      </p:pic>
    </p:spTree>
    <p:extLst>
      <p:ext uri="{BB962C8B-B14F-4D97-AF65-F5344CB8AC3E}">
        <p14:creationId xmlns:p14="http://schemas.microsoft.com/office/powerpoint/2010/main" val="225295938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C56C851-E997-D154-3A6E-5DD32F895889}"/>
              </a:ext>
            </a:extLst>
          </p:cNvPr>
          <p:cNvSpPr txBox="1"/>
          <p:nvPr/>
        </p:nvSpPr>
        <p:spPr>
          <a:xfrm>
            <a:off x="297083" y="1843950"/>
            <a:ext cx="11597833" cy="3170099"/>
          </a:xfrm>
          <a:prstGeom prst="rect">
            <a:avLst/>
          </a:prstGeom>
          <a:noFill/>
        </p:spPr>
        <p:txBody>
          <a:bodyPr wrap="square" rtlCol="0">
            <a:spAutoFit/>
          </a:bodyPr>
          <a:lstStyle/>
          <a:p>
            <a:pPr algn="ctr"/>
            <a:r>
              <a:rPr lang="en-US" sz="10000"/>
              <a:t>What ways can you think of to save water?</a:t>
            </a:r>
          </a:p>
        </p:txBody>
      </p:sp>
    </p:spTree>
    <p:extLst>
      <p:ext uri="{BB962C8B-B14F-4D97-AF65-F5344CB8AC3E}">
        <p14:creationId xmlns:p14="http://schemas.microsoft.com/office/powerpoint/2010/main" val="62382077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Logo, company name&#10;&#10;Description automatically generated">
            <a:extLst>
              <a:ext uri="{FF2B5EF4-FFF2-40B4-BE49-F238E27FC236}">
                <a16:creationId xmlns:a16="http://schemas.microsoft.com/office/drawing/2014/main" id="{AB556422-5E96-ABA9-5359-162BBD8BBE7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52261" y="2825316"/>
            <a:ext cx="4546722" cy="2174655"/>
          </a:xfrm>
          <a:prstGeom prst="rect">
            <a:avLst/>
          </a:prstGeom>
        </p:spPr>
      </p:pic>
      <p:sp>
        <p:nvSpPr>
          <p:cNvPr id="5" name="Title 4">
            <a:extLst>
              <a:ext uri="{FF2B5EF4-FFF2-40B4-BE49-F238E27FC236}">
                <a16:creationId xmlns:a16="http://schemas.microsoft.com/office/drawing/2014/main" id="{E2E7E670-2294-33E1-4DBA-94EC3D43444B}"/>
              </a:ext>
            </a:extLst>
          </p:cNvPr>
          <p:cNvSpPr>
            <a:spLocks noGrp="1"/>
          </p:cNvSpPr>
          <p:nvPr>
            <p:ph type="title"/>
          </p:nvPr>
        </p:nvSpPr>
        <p:spPr/>
        <p:txBody>
          <a:bodyPr>
            <a:normAutofit/>
          </a:bodyPr>
          <a:lstStyle/>
          <a:p>
            <a:pPr algn="ctr"/>
            <a:r>
              <a:rPr lang="en-US" sz="8800">
                <a:latin typeface="Broadway" panose="04040905080B02020502" pitchFamily="82" charset="0"/>
              </a:rPr>
              <a:t>Thank you!!!</a:t>
            </a:r>
          </a:p>
        </p:txBody>
      </p:sp>
    </p:spTree>
    <p:extLst>
      <p:ext uri="{BB962C8B-B14F-4D97-AF65-F5344CB8AC3E}">
        <p14:creationId xmlns:p14="http://schemas.microsoft.com/office/powerpoint/2010/main" val="19412583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4" descr="A picture containing sky, outdoor, mountain, nature&#10;&#10;Description automatically generated">
            <a:extLst>
              <a:ext uri="{FF2B5EF4-FFF2-40B4-BE49-F238E27FC236}">
                <a16:creationId xmlns:a16="http://schemas.microsoft.com/office/drawing/2014/main" id="{2DE07FB0-E92D-7ACC-145A-2BB67D46D2ED}"/>
              </a:ext>
            </a:extLst>
          </p:cNvPr>
          <p:cNvPicPr>
            <a:picLocks noChangeAspect="1"/>
          </p:cNvPicPr>
          <p:nvPr/>
        </p:nvPicPr>
        <p:blipFill rotWithShape="1">
          <a:blip r:embed="rId2"/>
          <a:srcRect t="13369" b="2362"/>
          <a:stretch/>
        </p:blipFill>
        <p:spPr>
          <a:xfrm>
            <a:off x="20" y="10"/>
            <a:ext cx="12191980" cy="6857990"/>
          </a:xfrm>
          <a:prstGeom prst="rect">
            <a:avLst/>
          </a:prstGeom>
        </p:spPr>
      </p:pic>
      <p:sp>
        <p:nvSpPr>
          <p:cNvPr id="3" name="TextBox 2">
            <a:extLst>
              <a:ext uri="{FF2B5EF4-FFF2-40B4-BE49-F238E27FC236}">
                <a16:creationId xmlns:a16="http://schemas.microsoft.com/office/drawing/2014/main" id="{72AB8242-B190-A916-5A6E-741629319E7A}"/>
              </a:ext>
            </a:extLst>
          </p:cNvPr>
          <p:cNvSpPr txBox="1"/>
          <p:nvPr/>
        </p:nvSpPr>
        <p:spPr>
          <a:xfrm>
            <a:off x="399393" y="478591"/>
            <a:ext cx="7844313" cy="784830"/>
          </a:xfrm>
          <a:prstGeom prst="rect">
            <a:avLst/>
          </a:prstGeom>
          <a:noFill/>
        </p:spPr>
        <p:txBody>
          <a:bodyPr wrap="square">
            <a:spAutoFit/>
          </a:bodyPr>
          <a:lstStyle/>
          <a:p>
            <a:r>
              <a:rPr lang="en-US" sz="4500" b="1"/>
              <a:t>Summer Thunderstorms?</a:t>
            </a:r>
          </a:p>
        </p:txBody>
      </p:sp>
    </p:spTree>
    <p:extLst>
      <p:ext uri="{BB962C8B-B14F-4D97-AF65-F5344CB8AC3E}">
        <p14:creationId xmlns:p14="http://schemas.microsoft.com/office/powerpoint/2010/main" val="10184637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5" name="Rectangle 2054">
            <a:extLst>
              <a:ext uri="{FF2B5EF4-FFF2-40B4-BE49-F238E27FC236}">
                <a16:creationId xmlns:a16="http://schemas.microsoft.com/office/drawing/2014/main" id="{39E3965E-AC41-4711-9D10-E25ABB132D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2057" name="Straight Connector 2056">
            <a:extLst>
              <a:ext uri="{FF2B5EF4-FFF2-40B4-BE49-F238E27FC236}">
                <a16:creationId xmlns:a16="http://schemas.microsoft.com/office/drawing/2014/main" id="{1F5DC8C3-BA5F-4EED-BB9A-A14272BD82A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474741"/>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pic>
        <p:nvPicPr>
          <p:cNvPr id="2050" name="Picture 2" descr="Best Snow In Colorado - Right Now And Historically | ZRankings">
            <a:extLst>
              <a:ext uri="{FF2B5EF4-FFF2-40B4-BE49-F238E27FC236}">
                <a16:creationId xmlns:a16="http://schemas.microsoft.com/office/drawing/2014/main" id="{624AA671-C63F-DCE7-D161-D44930041B73}"/>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14667"/>
          <a:stretch/>
        </p:blipFill>
        <p:spPr bwMode="auto">
          <a:xfrm>
            <a:off x="20" y="-22"/>
            <a:ext cx="12191977" cy="6858022"/>
          </a:xfrm>
          <a:prstGeom prst="rect">
            <a:avLst/>
          </a:prstGeom>
          <a:noFill/>
          <a:extLst>
            <a:ext uri="{909E8E84-426E-40DD-AFC4-6F175D3DCCD1}">
              <a14:hiddenFill xmlns:a14="http://schemas.microsoft.com/office/drawing/2010/main">
                <a:solidFill>
                  <a:srgbClr val="FFFFFF"/>
                </a:solidFill>
              </a14:hiddenFill>
            </a:ext>
          </a:extLst>
        </p:spPr>
      </p:pic>
      <p:sp>
        <p:nvSpPr>
          <p:cNvPr id="2059" name="Rectangle 2058">
            <a:extLst>
              <a:ext uri="{FF2B5EF4-FFF2-40B4-BE49-F238E27FC236}">
                <a16:creationId xmlns:a16="http://schemas.microsoft.com/office/drawing/2014/main" id="{D5B012D8-7F27-4758-9AC6-C889B154BD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103377" y="1100316"/>
            <a:ext cx="6858003" cy="4657347"/>
          </a:xfrm>
          <a:prstGeom prst="rect">
            <a:avLst/>
          </a:prstGeom>
          <a:gradFill flip="none" rotWithShape="1">
            <a:gsLst>
              <a:gs pos="48000">
                <a:srgbClr val="262626">
                  <a:alpha val="24000"/>
                </a:srgbClr>
              </a:gs>
              <a:gs pos="85000">
                <a:srgbClr val="262626">
                  <a:alpha val="45000"/>
                </a:srgbClr>
              </a:gs>
              <a:gs pos="0">
                <a:schemeClr val="tx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947EC56-D322-E594-9395-F29C38113BFC}"/>
              </a:ext>
            </a:extLst>
          </p:cNvPr>
          <p:cNvSpPr>
            <a:spLocks noGrp="1"/>
          </p:cNvSpPr>
          <p:nvPr>
            <p:ph type="title"/>
          </p:nvPr>
        </p:nvSpPr>
        <p:spPr>
          <a:xfrm>
            <a:off x="643466" y="643467"/>
            <a:ext cx="5452529" cy="3569242"/>
          </a:xfrm>
        </p:spPr>
        <p:txBody>
          <a:bodyPr vert="horz" lIns="91440" tIns="45720" rIns="91440" bIns="45720" rtlCol="0" anchor="t">
            <a:normAutofit/>
          </a:bodyPr>
          <a:lstStyle/>
          <a:p>
            <a:r>
              <a:rPr lang="en-US" sz="6000">
                <a:solidFill>
                  <a:schemeClr val="bg1"/>
                </a:solidFill>
              </a:rPr>
              <a:t>Snow!</a:t>
            </a:r>
          </a:p>
        </p:txBody>
      </p:sp>
      <p:sp>
        <p:nvSpPr>
          <p:cNvPr id="2061" name="Rectangle 2060">
            <a:extLst>
              <a:ext uri="{FF2B5EF4-FFF2-40B4-BE49-F238E27FC236}">
                <a16:creationId xmlns:a16="http://schemas.microsoft.com/office/drawing/2014/main" id="{4063B759-00FC-46D1-9898-8E8625268F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40187" y="2206184"/>
            <a:ext cx="6858003" cy="2445624"/>
          </a:xfrm>
          <a:prstGeom prst="rect">
            <a:avLst/>
          </a:prstGeom>
          <a:gradFill flip="none" rotWithShape="1">
            <a:gsLst>
              <a:gs pos="48000">
                <a:srgbClr val="262626">
                  <a:alpha val="24000"/>
                </a:srgbClr>
              </a:gs>
              <a:gs pos="85000">
                <a:srgbClr val="262626">
                  <a:alpha val="45000"/>
                </a:srgbClr>
              </a:gs>
              <a:gs pos="0">
                <a:schemeClr val="tx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11533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 of DAILY Discharge, cubic feet per second">
            <a:extLst>
              <a:ext uri="{FF2B5EF4-FFF2-40B4-BE49-F238E27FC236}">
                <a16:creationId xmlns:a16="http://schemas.microsoft.com/office/drawing/2014/main" id="{44D6D682-C1E2-4420-8974-F91AC2728663}"/>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290320" y="206467"/>
            <a:ext cx="9611360" cy="6217919"/>
          </a:xfrm>
          <a:prstGeom prst="rect">
            <a:avLst/>
          </a:prstGeom>
          <a:noFill/>
          <a:ln>
            <a:noFill/>
          </a:ln>
        </p:spPr>
      </p:pic>
      <p:sp>
        <p:nvSpPr>
          <p:cNvPr id="5" name="TextBox 4">
            <a:extLst>
              <a:ext uri="{FF2B5EF4-FFF2-40B4-BE49-F238E27FC236}">
                <a16:creationId xmlns:a16="http://schemas.microsoft.com/office/drawing/2014/main" id="{997F03AE-AC4C-410B-A17C-04158F79563E}"/>
              </a:ext>
            </a:extLst>
          </p:cNvPr>
          <p:cNvSpPr txBox="1"/>
          <p:nvPr/>
        </p:nvSpPr>
        <p:spPr>
          <a:xfrm>
            <a:off x="6346739" y="6488668"/>
            <a:ext cx="6094970" cy="369332"/>
          </a:xfrm>
          <a:prstGeom prst="rect">
            <a:avLst/>
          </a:prstGeom>
          <a:noFill/>
        </p:spPr>
        <p:txBody>
          <a:bodyPr wrap="square">
            <a:spAutoFit/>
          </a:bodyPr>
          <a:lstStyle/>
          <a:p>
            <a:r>
              <a:rPr lang="en-US">
                <a:solidFill>
                  <a:schemeClr val="bg1"/>
                </a:solidFill>
              </a:rPr>
              <a:t>https://waterdata.usgs.gov/nwis/uv?09163500</a:t>
            </a:r>
          </a:p>
        </p:txBody>
      </p:sp>
      <p:sp>
        <p:nvSpPr>
          <p:cNvPr id="6" name="TextBox 5">
            <a:extLst>
              <a:ext uri="{FF2B5EF4-FFF2-40B4-BE49-F238E27FC236}">
                <a16:creationId xmlns:a16="http://schemas.microsoft.com/office/drawing/2014/main" id="{F3074846-DBAE-478E-B038-97BE6DB639F8}"/>
              </a:ext>
            </a:extLst>
          </p:cNvPr>
          <p:cNvSpPr txBox="1"/>
          <p:nvPr/>
        </p:nvSpPr>
        <p:spPr>
          <a:xfrm>
            <a:off x="8868228" y="2476106"/>
            <a:ext cx="4914933" cy="369332"/>
          </a:xfrm>
          <a:prstGeom prst="rect">
            <a:avLst/>
          </a:prstGeom>
          <a:noFill/>
        </p:spPr>
        <p:txBody>
          <a:bodyPr wrap="square">
            <a:spAutoFit/>
          </a:bodyPr>
          <a:lstStyle/>
          <a:p>
            <a:r>
              <a:rPr lang="en-US" b="1">
                <a:solidFill>
                  <a:srgbClr val="4444FF"/>
                </a:solidFill>
              </a:rPr>
              <a:t>Snowmelt Runoff</a:t>
            </a:r>
          </a:p>
        </p:txBody>
      </p:sp>
      <p:sp>
        <p:nvSpPr>
          <p:cNvPr id="2" name="TextBox 1">
            <a:extLst>
              <a:ext uri="{FF2B5EF4-FFF2-40B4-BE49-F238E27FC236}">
                <a16:creationId xmlns:a16="http://schemas.microsoft.com/office/drawing/2014/main" id="{EF340D8F-5613-7C9E-90AC-B623D0B58EF7}"/>
              </a:ext>
            </a:extLst>
          </p:cNvPr>
          <p:cNvSpPr txBox="1"/>
          <p:nvPr/>
        </p:nvSpPr>
        <p:spPr>
          <a:xfrm>
            <a:off x="5173363" y="284991"/>
            <a:ext cx="2693773" cy="461665"/>
          </a:xfrm>
          <a:prstGeom prst="rect">
            <a:avLst/>
          </a:prstGeom>
          <a:noFill/>
        </p:spPr>
        <p:txBody>
          <a:bodyPr wrap="square" rtlCol="0">
            <a:spAutoFit/>
          </a:bodyPr>
          <a:lstStyle/>
          <a:p>
            <a:r>
              <a:rPr lang="en-US" sz="2400" b="1">
                <a:solidFill>
                  <a:schemeClr val="bg1"/>
                </a:solidFill>
              </a:rPr>
              <a:t>Hydrograph</a:t>
            </a:r>
          </a:p>
        </p:txBody>
      </p:sp>
      <p:sp>
        <p:nvSpPr>
          <p:cNvPr id="3" name="Rectangle 2">
            <a:extLst>
              <a:ext uri="{FF2B5EF4-FFF2-40B4-BE49-F238E27FC236}">
                <a16:creationId xmlns:a16="http://schemas.microsoft.com/office/drawing/2014/main" id="{BC1D9B0C-C98F-830C-1908-2971A6967AFE}"/>
              </a:ext>
            </a:extLst>
          </p:cNvPr>
          <p:cNvSpPr/>
          <p:nvPr/>
        </p:nvSpPr>
        <p:spPr>
          <a:xfrm>
            <a:off x="6233886" y="1340189"/>
            <a:ext cx="2500286" cy="3846064"/>
          </a:xfrm>
          <a:prstGeom prst="rect">
            <a:avLst/>
          </a:prstGeom>
          <a:solidFill>
            <a:srgbClr val="FFC000">
              <a:alpha val="4784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592D22CA-70FD-773D-6EFE-59F4854B4B29}"/>
              </a:ext>
            </a:extLst>
          </p:cNvPr>
          <p:cNvSpPr txBox="1"/>
          <p:nvPr/>
        </p:nvSpPr>
        <p:spPr>
          <a:xfrm>
            <a:off x="6233886" y="1355247"/>
            <a:ext cx="4914933" cy="369332"/>
          </a:xfrm>
          <a:prstGeom prst="rect">
            <a:avLst/>
          </a:prstGeom>
          <a:noFill/>
        </p:spPr>
        <p:txBody>
          <a:bodyPr wrap="square">
            <a:spAutoFit/>
          </a:bodyPr>
          <a:lstStyle/>
          <a:p>
            <a:r>
              <a:rPr lang="en-US" b="1">
                <a:solidFill>
                  <a:srgbClr val="C00000"/>
                </a:solidFill>
              </a:rPr>
              <a:t>Snow Melting</a:t>
            </a:r>
          </a:p>
        </p:txBody>
      </p:sp>
    </p:spTree>
    <p:extLst>
      <p:ext uri="{BB962C8B-B14F-4D97-AF65-F5344CB8AC3E}">
        <p14:creationId xmlns:p14="http://schemas.microsoft.com/office/powerpoint/2010/main" val="2918972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395BDF-CBAA-46B6-9555-8D17E0677DFA}"/>
              </a:ext>
            </a:extLst>
          </p:cNvPr>
          <p:cNvSpPr>
            <a:spLocks noGrp="1"/>
          </p:cNvSpPr>
          <p:nvPr>
            <p:ph type="title"/>
          </p:nvPr>
        </p:nvSpPr>
        <p:spPr>
          <a:xfrm>
            <a:off x="7236587" y="1243779"/>
            <a:ext cx="4003679" cy="3480794"/>
          </a:xfrm>
          <a:solidFill>
            <a:schemeClr val="bg1"/>
          </a:solidFill>
        </p:spPr>
        <p:txBody>
          <a:bodyPr vert="horz" lIns="91440" tIns="45720" rIns="91440" bIns="45720" rtlCol="0" anchor="ctr">
            <a:normAutofit/>
          </a:bodyPr>
          <a:lstStyle/>
          <a:p>
            <a:pPr algn="ctr">
              <a:lnSpc>
                <a:spcPct val="83000"/>
              </a:lnSpc>
            </a:pPr>
            <a:r>
              <a:rPr lang="en-US" sz="4800" b="1" cap="all" spc="-100">
                <a:latin typeface="Arial" panose="020B0604020202020204" pitchFamily="34" charset="0"/>
                <a:cs typeface="Arial" panose="020B0604020202020204" pitchFamily="34" charset="0"/>
              </a:rPr>
              <a:t>Good Years… and Bad years</a:t>
            </a:r>
          </a:p>
        </p:txBody>
      </p:sp>
      <p:sp>
        <p:nvSpPr>
          <p:cNvPr id="4" name="Content Placeholder 3">
            <a:extLst>
              <a:ext uri="{FF2B5EF4-FFF2-40B4-BE49-F238E27FC236}">
                <a16:creationId xmlns:a16="http://schemas.microsoft.com/office/drawing/2014/main" id="{36EA714C-283B-40BF-A9FB-4A897E4D1027}"/>
              </a:ext>
            </a:extLst>
          </p:cNvPr>
          <p:cNvSpPr>
            <a:spLocks noGrp="1"/>
          </p:cNvSpPr>
          <p:nvPr>
            <p:ph idx="1"/>
          </p:nvPr>
        </p:nvSpPr>
        <p:spPr>
          <a:xfrm>
            <a:off x="1626094" y="1418397"/>
            <a:ext cx="5926484" cy="715031"/>
          </a:xfrm>
        </p:spPr>
        <p:txBody>
          <a:bodyPr>
            <a:normAutofit/>
          </a:bodyPr>
          <a:lstStyle/>
          <a:p>
            <a:r>
              <a:rPr lang="en-US" sz="2000">
                <a:solidFill>
                  <a:schemeClr val="bg1"/>
                </a:solidFill>
              </a:rPr>
              <a:t>USGS Gage at Colorado-Utah State Line</a:t>
            </a:r>
          </a:p>
        </p:txBody>
      </p:sp>
      <p:pic>
        <p:nvPicPr>
          <p:cNvPr id="5" name="Picture 4">
            <a:extLst>
              <a:ext uri="{FF2B5EF4-FFF2-40B4-BE49-F238E27FC236}">
                <a16:creationId xmlns:a16="http://schemas.microsoft.com/office/drawing/2014/main" id="{00B6C132-1042-4809-9DFD-85277049F87D}"/>
              </a:ext>
            </a:extLst>
          </p:cNvPr>
          <p:cNvPicPr>
            <a:picLocks noChangeAspect="1"/>
          </p:cNvPicPr>
          <p:nvPr/>
        </p:nvPicPr>
        <p:blipFill>
          <a:blip r:embed="rId2"/>
          <a:stretch>
            <a:fillRect/>
          </a:stretch>
        </p:blipFill>
        <p:spPr>
          <a:xfrm>
            <a:off x="1281689" y="1247408"/>
            <a:ext cx="6100041" cy="4061213"/>
          </a:xfrm>
          <a:prstGeom prst="rect">
            <a:avLst/>
          </a:prstGeom>
        </p:spPr>
      </p:pic>
      <p:sp>
        <p:nvSpPr>
          <p:cNvPr id="9" name="TextBox 8">
            <a:extLst>
              <a:ext uri="{FF2B5EF4-FFF2-40B4-BE49-F238E27FC236}">
                <a16:creationId xmlns:a16="http://schemas.microsoft.com/office/drawing/2014/main" id="{85CB2123-6DA2-441F-A51E-D81F33C4DE70}"/>
              </a:ext>
            </a:extLst>
          </p:cNvPr>
          <p:cNvSpPr txBox="1"/>
          <p:nvPr/>
        </p:nvSpPr>
        <p:spPr>
          <a:xfrm>
            <a:off x="5563587" y="1496864"/>
            <a:ext cx="68800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7030A0"/>
                </a:solidFill>
                <a:effectLst/>
                <a:uLnTx/>
                <a:uFillTx/>
                <a:latin typeface="Sagona Book" panose="02020404030301010803"/>
                <a:ea typeface="+mn-ea"/>
                <a:cs typeface="+mn-cs"/>
              </a:rPr>
              <a:t>1984</a:t>
            </a:r>
          </a:p>
        </p:txBody>
      </p:sp>
      <p:sp>
        <p:nvSpPr>
          <p:cNvPr id="28" name="TextBox 27">
            <a:extLst>
              <a:ext uri="{FF2B5EF4-FFF2-40B4-BE49-F238E27FC236}">
                <a16:creationId xmlns:a16="http://schemas.microsoft.com/office/drawing/2014/main" id="{A5D55072-9BCC-4DF7-B382-E7AFEF517CC6}"/>
              </a:ext>
            </a:extLst>
          </p:cNvPr>
          <p:cNvSpPr txBox="1"/>
          <p:nvPr/>
        </p:nvSpPr>
        <p:spPr>
          <a:xfrm>
            <a:off x="6160762" y="3330948"/>
            <a:ext cx="71205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4472C4"/>
                </a:solidFill>
                <a:effectLst/>
                <a:uLnTx/>
                <a:uFillTx/>
                <a:latin typeface="Sagona Book" panose="02020404030301010803"/>
                <a:ea typeface="+mn-ea"/>
                <a:cs typeface="+mn-cs"/>
              </a:rPr>
              <a:t>2019</a:t>
            </a:r>
          </a:p>
        </p:txBody>
      </p:sp>
      <p:sp>
        <p:nvSpPr>
          <p:cNvPr id="30" name="TextBox 29">
            <a:extLst>
              <a:ext uri="{FF2B5EF4-FFF2-40B4-BE49-F238E27FC236}">
                <a16:creationId xmlns:a16="http://schemas.microsoft.com/office/drawing/2014/main" id="{7592D7A5-668F-4239-9E87-C9EDF76C2120}"/>
              </a:ext>
            </a:extLst>
          </p:cNvPr>
          <p:cNvSpPr txBox="1"/>
          <p:nvPr/>
        </p:nvSpPr>
        <p:spPr>
          <a:xfrm>
            <a:off x="5611812" y="4099013"/>
            <a:ext cx="74892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BDD7EE"/>
                </a:solidFill>
                <a:effectLst/>
                <a:uLnTx/>
                <a:uFillTx/>
                <a:latin typeface="Sagona Book" panose="02020404030301010803"/>
                <a:ea typeface="+mn-ea"/>
                <a:cs typeface="+mn-cs"/>
              </a:rPr>
              <a:t>2020</a:t>
            </a:r>
          </a:p>
        </p:txBody>
      </p:sp>
      <p:sp>
        <p:nvSpPr>
          <p:cNvPr id="32" name="TextBox 31">
            <a:extLst>
              <a:ext uri="{FF2B5EF4-FFF2-40B4-BE49-F238E27FC236}">
                <a16:creationId xmlns:a16="http://schemas.microsoft.com/office/drawing/2014/main" id="{203E87E4-E07D-40C5-B096-DD67A2B7B899}"/>
              </a:ext>
            </a:extLst>
          </p:cNvPr>
          <p:cNvSpPr txBox="1"/>
          <p:nvPr/>
        </p:nvSpPr>
        <p:spPr>
          <a:xfrm>
            <a:off x="5243473" y="4648356"/>
            <a:ext cx="71205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Sagona Book" panose="02020404030301010803"/>
                <a:ea typeface="+mn-ea"/>
                <a:cs typeface="+mn-cs"/>
              </a:rPr>
              <a:t>2021</a:t>
            </a:r>
          </a:p>
        </p:txBody>
      </p:sp>
      <p:sp>
        <p:nvSpPr>
          <p:cNvPr id="34" name="TextBox 33">
            <a:extLst>
              <a:ext uri="{FF2B5EF4-FFF2-40B4-BE49-F238E27FC236}">
                <a16:creationId xmlns:a16="http://schemas.microsoft.com/office/drawing/2014/main" id="{6ED7DD84-EC4E-4C5D-A1D8-3430E4285515}"/>
              </a:ext>
            </a:extLst>
          </p:cNvPr>
          <p:cNvSpPr txBox="1"/>
          <p:nvPr/>
        </p:nvSpPr>
        <p:spPr>
          <a:xfrm>
            <a:off x="2396419" y="6394872"/>
            <a:ext cx="6094970" cy="369332"/>
          </a:xfrm>
          <a:prstGeom prst="rect">
            <a:avLst/>
          </a:prstGeom>
          <a:noFill/>
        </p:spPr>
        <p:txBody>
          <a:bodyPr wrap="square">
            <a:spAutoFit/>
          </a:bodyPr>
          <a:lstStyle/>
          <a:p>
            <a:r>
              <a:rPr lang="en-US">
                <a:solidFill>
                  <a:schemeClr val="bg1"/>
                </a:solidFill>
              </a:rPr>
              <a:t>https://waterdata.usgs.gov/nwis/uv?09163500</a:t>
            </a:r>
          </a:p>
        </p:txBody>
      </p:sp>
      <p:cxnSp>
        <p:nvCxnSpPr>
          <p:cNvPr id="7" name="Straight Connector 6">
            <a:extLst>
              <a:ext uri="{FF2B5EF4-FFF2-40B4-BE49-F238E27FC236}">
                <a16:creationId xmlns:a16="http://schemas.microsoft.com/office/drawing/2014/main" id="{C16A90AE-2095-49E6-8003-B3B39696323E}"/>
              </a:ext>
            </a:extLst>
          </p:cNvPr>
          <p:cNvCxnSpPr>
            <a:cxnSpLocks/>
            <a:endCxn id="28" idx="2"/>
          </p:cNvCxnSpPr>
          <p:nvPr/>
        </p:nvCxnSpPr>
        <p:spPr>
          <a:xfrm flipV="1">
            <a:off x="6047723" y="3700280"/>
            <a:ext cx="469066" cy="281632"/>
          </a:xfrm>
          <a:prstGeom prst="line">
            <a:avLst/>
          </a:prstGeom>
          <a:ln w="190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448816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94CE291-A9F9-F09C-5C3B-C057CE136A84}"/>
              </a:ext>
            </a:extLst>
          </p:cNvPr>
          <p:cNvSpPr txBox="1"/>
          <p:nvPr/>
        </p:nvSpPr>
        <p:spPr>
          <a:xfrm>
            <a:off x="828260" y="944217"/>
            <a:ext cx="10634869"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5400"/>
              <a:t>What happens in our rivers when the mountains get a lot of snow?</a:t>
            </a:r>
          </a:p>
        </p:txBody>
      </p:sp>
      <p:pic>
        <p:nvPicPr>
          <p:cNvPr id="3" name="Graphic 3" descr="Snowman outline">
            <a:extLst>
              <a:ext uri="{FF2B5EF4-FFF2-40B4-BE49-F238E27FC236}">
                <a16:creationId xmlns:a16="http://schemas.microsoft.com/office/drawing/2014/main" id="{7B28BE87-7919-D273-F0EF-42B09A40D1B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949128" y="4576996"/>
            <a:ext cx="1720121" cy="1720121"/>
          </a:xfrm>
          <a:prstGeom prst="rect">
            <a:avLst/>
          </a:prstGeom>
        </p:spPr>
      </p:pic>
      <p:pic>
        <p:nvPicPr>
          <p:cNvPr id="4" name="Graphic 4" descr="Downhill skiing with solid fill">
            <a:extLst>
              <a:ext uri="{FF2B5EF4-FFF2-40B4-BE49-F238E27FC236}">
                <a16:creationId xmlns:a16="http://schemas.microsoft.com/office/drawing/2014/main" id="{165E2DF0-A051-DD12-FB16-41E24416463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59773" y="4576216"/>
            <a:ext cx="1645170" cy="1645170"/>
          </a:xfrm>
          <a:prstGeom prst="rect">
            <a:avLst/>
          </a:prstGeom>
        </p:spPr>
      </p:pic>
      <p:pic>
        <p:nvPicPr>
          <p:cNvPr id="5" name="Graphic 5" descr="Snow outline">
            <a:extLst>
              <a:ext uri="{FF2B5EF4-FFF2-40B4-BE49-F238E27FC236}">
                <a16:creationId xmlns:a16="http://schemas.microsoft.com/office/drawing/2014/main" id="{B7023520-FF4A-36BB-853A-34502E0713B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83976" y="2701664"/>
            <a:ext cx="2076137" cy="2076137"/>
          </a:xfrm>
          <a:prstGeom prst="rect">
            <a:avLst/>
          </a:prstGeom>
        </p:spPr>
      </p:pic>
      <p:pic>
        <p:nvPicPr>
          <p:cNvPr id="6" name="Graphic 6" descr="Snow with solid fill">
            <a:extLst>
              <a:ext uri="{FF2B5EF4-FFF2-40B4-BE49-F238E27FC236}">
                <a16:creationId xmlns:a16="http://schemas.microsoft.com/office/drawing/2014/main" id="{828F940B-E424-DE21-2088-4D7C8E55F032}"/>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690704" y="2888261"/>
            <a:ext cx="2088629" cy="2088629"/>
          </a:xfrm>
          <a:prstGeom prst="rect">
            <a:avLst/>
          </a:prstGeom>
        </p:spPr>
      </p:pic>
      <p:pic>
        <p:nvPicPr>
          <p:cNvPr id="7" name="Picture 7" descr="A picture containing snow, outdoor, mountain, sky&#10;&#10;Description automatically generated">
            <a:extLst>
              <a:ext uri="{FF2B5EF4-FFF2-40B4-BE49-F238E27FC236}">
                <a16:creationId xmlns:a16="http://schemas.microsoft.com/office/drawing/2014/main" id="{88AA7419-5801-9346-4EA9-6C21A9FAC9C6}"/>
              </a:ext>
            </a:extLst>
          </p:cNvPr>
          <p:cNvPicPr>
            <a:picLocks noChangeAspect="1"/>
          </p:cNvPicPr>
          <p:nvPr/>
        </p:nvPicPr>
        <p:blipFill>
          <a:blip r:embed="rId10"/>
          <a:stretch>
            <a:fillRect/>
          </a:stretch>
        </p:blipFill>
        <p:spPr>
          <a:xfrm>
            <a:off x="3237876" y="3337026"/>
            <a:ext cx="5260298" cy="2532405"/>
          </a:xfrm>
          <a:prstGeom prst="rect">
            <a:avLst/>
          </a:prstGeom>
        </p:spPr>
      </p:pic>
    </p:spTree>
    <p:extLst>
      <p:ext uri="{BB962C8B-B14F-4D97-AF65-F5344CB8AC3E}">
        <p14:creationId xmlns:p14="http://schemas.microsoft.com/office/powerpoint/2010/main" val="1860676778"/>
      </p:ext>
    </p:extLst>
  </p:cSld>
  <p:clrMapOvr>
    <a:masterClrMapping/>
  </p:clrMapOvr>
</p:sld>
</file>

<file path=ppt/theme/theme1.xml><?xml version="1.0" encoding="utf-8"?>
<a:theme xmlns:a="http://schemas.openxmlformats.org/drawingml/2006/main" name="RetrospectVTI">
  <a:themeElements>
    <a:clrScheme name="Retrospect">
      <a:dk1>
        <a:sysClr val="windowText" lastClr="000000"/>
      </a:dk1>
      <a:lt1>
        <a:sysClr val="window" lastClr="FFFFFF"/>
      </a:lt1>
      <a:dk2>
        <a:srgbClr val="344068"/>
      </a:dk2>
      <a:lt2>
        <a:srgbClr val="D9E0E6"/>
      </a:lt2>
      <a:accent1>
        <a:srgbClr val="1CADE4"/>
      </a:accent1>
      <a:accent2>
        <a:srgbClr val="2683C6"/>
      </a:accent2>
      <a:accent3>
        <a:srgbClr val="28C4CC"/>
      </a:accent3>
      <a:accent4>
        <a:srgbClr val="42BA97"/>
      </a:accent4>
      <a:accent5>
        <a:srgbClr val="3E8853"/>
      </a:accent5>
      <a:accent6>
        <a:srgbClr val="62A39F"/>
      </a:accent6>
      <a:hlink>
        <a:srgbClr val="6EAC1C"/>
      </a:hlink>
      <a:folHlink>
        <a:srgbClr val="B26B02"/>
      </a:folHlink>
    </a:clrScheme>
    <a:fontScheme name="Retrospect">
      <a:majorFont>
        <a:latin typeface="Garamond"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aramond"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VTI" id="{ABE3C30C-0FC0-4450-828E-52DE70F1BCCB}" vid="{A6E2497D-935A-4CFD-B9FD-6DCB15FA68B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Application>Microsoft Office PowerPoint</Application>
  <PresentationFormat>Widescreen</PresentationFormat>
  <Slides>48</Slides>
  <Notes>2</Notes>
  <HiddenSlides>0</HiddenSlides>
  <ScaleCrop>false</ScaleCrop>
  <HeadingPairs>
    <vt:vector size="4" baseType="variant">
      <vt:variant>
        <vt:lpstr>Theme</vt:lpstr>
      </vt:variant>
      <vt:variant>
        <vt:i4>1</vt:i4>
      </vt:variant>
      <vt:variant>
        <vt:lpstr>Slide Titles</vt:lpstr>
      </vt:variant>
      <vt:variant>
        <vt:i4>48</vt:i4>
      </vt:variant>
    </vt:vector>
  </HeadingPairs>
  <TitlesOfParts>
    <vt:vector size="49" baseType="lpstr">
      <vt:lpstr>RetrospectVTI</vt:lpstr>
      <vt:lpstr>Drought and the Colorado River</vt:lpstr>
      <vt:lpstr>The Colorado River </vt:lpstr>
      <vt:lpstr>PowerPoint Presentation</vt:lpstr>
      <vt:lpstr>Where does the water in our  creeks and rivers come?</vt:lpstr>
      <vt:lpstr>PowerPoint Presentation</vt:lpstr>
      <vt:lpstr>Snow!</vt:lpstr>
      <vt:lpstr>PowerPoint Presentation</vt:lpstr>
      <vt:lpstr>Good Years… and Bad years</vt:lpstr>
      <vt:lpstr>PowerPoint Presentation</vt:lpstr>
      <vt:lpstr>PowerPoint Presentation</vt:lpstr>
      <vt:lpstr>PowerPoint Presentation</vt:lpstr>
      <vt:lpstr>PowerPoint Presentation</vt:lpstr>
      <vt:lpstr>PowerPoint Presentation</vt:lpstr>
      <vt:lpstr>Has anyone been to the River Park at Las Colonias?</vt:lpstr>
      <vt:lpstr>PowerPoint Presentation</vt:lpstr>
      <vt:lpstr>Where in the World is Our Water?</vt:lpstr>
      <vt:lpstr>It’s Getting Hot in Here</vt:lpstr>
      <vt:lpstr>Climate Change  Hot Spot</vt:lpstr>
      <vt:lpstr>PowerPoint Presentation</vt:lpstr>
      <vt:lpstr>Let’s look at our local mountain:               The Grand Mesa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Colorado River Watershed</vt:lpstr>
      <vt:lpstr>How do we use water in Colorado?</vt:lpstr>
      <vt:lpstr>Plants </vt:lpstr>
      <vt:lpstr>Impacts of Drought on Agriculture </vt:lpstr>
      <vt:lpstr>PowerPoint Presentation</vt:lpstr>
      <vt:lpstr>Wildlife  </vt:lpstr>
      <vt:lpstr>    The Colorado River and its tributaries help support many ranches </vt:lpstr>
      <vt:lpstr>Colorado Native Threatened Species</vt:lpstr>
      <vt:lpstr>Impacts of Drought on Wildlife</vt:lpstr>
      <vt:lpstr>PowerPoint Presentation</vt:lpstr>
      <vt:lpstr>HUMANS</vt:lpstr>
      <vt:lpstr>Drinking Water</vt:lpstr>
      <vt:lpstr>Recreation</vt:lpstr>
      <vt:lpstr>PowerPoint Presentation</vt:lpstr>
      <vt:lpstr>What can we do to help?</vt:lpstr>
      <vt:lpstr>Water Conservation</vt:lpstr>
      <vt:lpstr>Water Conservation</vt:lpstr>
      <vt:lpstr>PowerPoint Presentation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joel sholtes</dc:creator>
  <cp:revision>4</cp:revision>
  <dcterms:created xsi:type="dcterms:W3CDTF">2023-02-13T02:08:37Z</dcterms:created>
  <dcterms:modified xsi:type="dcterms:W3CDTF">2023-03-14T17:34:45Z</dcterms:modified>
</cp:coreProperties>
</file>