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348" r:id="rId2"/>
    <p:sldId id="344" r:id="rId3"/>
    <p:sldId id="349" r:id="rId4"/>
    <p:sldId id="350" r:id="rId5"/>
    <p:sldId id="351" r:id="rId6"/>
    <p:sldId id="352" r:id="rId7"/>
    <p:sldId id="354" r:id="rId8"/>
    <p:sldId id="353" r:id="rId9"/>
    <p:sldId id="355" r:id="rId10"/>
    <p:sldId id="356" r:id="rId11"/>
    <p:sldId id="357" r:id="rId12"/>
    <p:sldId id="358" r:id="rId13"/>
    <p:sldId id="35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8AEC-5A99-437D-923A-9A92AE1441BB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07FD-1E62-417E-A9D6-4B7F214AF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503FC9-E19E-4EEF-B2BA-BE5F9EB165EE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792B39-794E-4C1D-A848-10E8A5BAB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Colorado Basin Roundtable is one of 9 basin roundtables of stakeholders in the state formed in 2005 by the state legislature to do “bottom-up” water planning.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SGM</a:t>
            </a:r>
            <a:r>
              <a:rPr lang="en-US" baseline="0" dirty="0" smtClean="0"/>
              <a:t> is the company leading the planning effort for the Colorado Basin Roundtable that we are discussing today.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Water Center at CMU is helping lead the public outreach and participation process.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8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you are probably aware,</a:t>
            </a:r>
            <a:r>
              <a:rPr lang="en-US" baseline="0" dirty="0" smtClean="0"/>
              <a:t> we</a:t>
            </a:r>
            <a:r>
              <a:rPr lang="en-US" dirty="0" smtClean="0"/>
              <a:t> are entering an era of increasing competition for water. 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Agriculture</a:t>
            </a:r>
            <a:r>
              <a:rPr lang="en-US" baseline="0" dirty="0" smtClean="0"/>
              <a:t> is currently by far the largest user of water in the state.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Municipal use is where the largest growth is expected.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Water to sustain the environment and provide recreation don’t deplete streams, but water rights to ensure those functions can limit other uses.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</a:t>
            </a:r>
            <a:r>
              <a:rPr lang="en-US" baseline="0" dirty="0" smtClean="0"/>
              <a:t> areas of the state have projected gaps, but the size of the gap is the largest on the Front Range.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(Colorado Basin) demand 62,000 acre-feet which can increase to ~120,000 acre-feet in the future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graph just shows the urban water gap – many argue that we also already have substantial gaps in meeting agricultural and environmental needs.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the Colorado Basin: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Shortage of 100,000 acre-feet of water to support irrigated agriculture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non-consumptive gap in the Colorado River Basin,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although it hasn’t been quantified. </a:t>
            </a:r>
            <a:r>
              <a:rPr lang="en-US" baseline="0" dirty="0" smtClean="0"/>
              <a:t> 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Basinwide</a:t>
            </a:r>
            <a:r>
              <a:rPr lang="en-US" dirty="0" smtClean="0"/>
              <a:t>, annual water use has already begun to exceed annual inflows of water into the system – a situation permitted by the extensive reservoir storage in the basin.  </a:t>
            </a:r>
          </a:p>
          <a:p>
            <a:endParaRPr lang="en-US" dirty="0" smtClean="0"/>
          </a:p>
          <a:p>
            <a:r>
              <a:rPr lang="en-US" dirty="0" smtClean="0"/>
              <a:t>The lower basin is using more than its allocation; the upper basin hasn’t yet reached full use of its allocation.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92B39-794E-4C1D-A848-10E8A5BAB2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3964DC-5422-46D3-BAFA-9A3465CC8EED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008CE9-5C72-4AEF-A013-DAB9CF78E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44780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Colorado’s Water Plan</a:t>
            </a:r>
            <a:endParaRPr lang="en-US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722312" y="2547938"/>
            <a:ext cx="8116887" cy="37766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300" b="1" dirty="0" smtClean="0">
                <a:solidFill>
                  <a:schemeClr val="tx1"/>
                </a:solidFill>
              </a:rPr>
              <a:t>Presentation for </a:t>
            </a:r>
          </a:p>
          <a:p>
            <a:pPr algn="ctr"/>
            <a:r>
              <a:rPr lang="en-US" sz="6500" b="1" dirty="0" smtClean="0">
                <a:solidFill>
                  <a:schemeClr val="accent3">
                    <a:lumMod val="50000"/>
                  </a:schemeClr>
                </a:solidFill>
              </a:rPr>
              <a:t>Kiwanis Club of Grand Junction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January 7, 2016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Hannah Holm, Coordinator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Ruth Powell Hutchins Water Center at Colorado Mesa University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1"/>
            <a:ext cx="8037513" cy="10287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Colorado Basin Plan Themes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5480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Protect &amp; Restore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Healthy Streams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Rivers, Lakes and Riparian Areas</a:t>
            </a:r>
          </a:p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Sustain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Agriculture</a:t>
            </a:r>
          </a:p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Secure Safe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Drinking water</a:t>
            </a:r>
          </a:p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Develop Local Water Conscious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Land Use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Strategies</a:t>
            </a:r>
          </a:p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Assure Dependable Basin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Administration</a:t>
            </a:r>
          </a:p>
          <a:p>
            <a:pPr marL="19431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Encourage High Level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Basinwide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Conservation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4156" y="6281737"/>
            <a:ext cx="504904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Final Colorado Basin Implementation Plan, 4/17/15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11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2501"/>
            <a:ext cx="8189913" cy="9525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Gunnison Basin Goals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47938"/>
            <a:ext cx="8686800" cy="3624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Primary Goal: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Protect Existing Uses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Complementary Goals: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Discourage conversion of productive agricultural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Reduce agricultural water shortages.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Identify and address municipal and industrial shortages.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Quantify and protect environmental and recreational uses.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Maintain &amp; Improve water quality.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Maintain &amp; modernize critical infrastructure.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Create &amp; maintain public education, outreach &amp; stewardship processes. </a:t>
            </a:r>
          </a:p>
          <a:p>
            <a:pPr lvl="1"/>
            <a:endParaRPr lang="en-US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168806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prstClr val="black"/>
                </a:solidFill>
              </a:rPr>
              <a:t>Source: Final Gunnison Basin Implementation Plan, 4/17/15 (summarized)</a:t>
            </a:r>
          </a:p>
        </p:txBody>
      </p:sp>
    </p:spTree>
    <p:extLst>
      <p:ext uri="{BB962C8B-B14F-4D97-AF65-F5344CB8AC3E}">
        <p14:creationId xmlns:p14="http://schemas.microsoft.com/office/powerpoint/2010/main" val="18411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" y="249102"/>
            <a:ext cx="4738116" cy="165589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Conceptual Framework for negotiations on a future TMD: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52" y="143145"/>
            <a:ext cx="4267200" cy="3311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88" y="1905000"/>
            <a:ext cx="456590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East Slope not looking for a firm yield </a:t>
            </a:r>
            <a:r>
              <a:rPr lang="en-US" altLang="en-US" dirty="0" smtClean="0">
                <a:latin typeface="+mj-lt"/>
              </a:rPr>
              <a:t>&amp; would accept hydrologic risk.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A new TMD would be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used conjunctively </a:t>
            </a:r>
            <a:r>
              <a:rPr lang="en-US" altLang="en-US" dirty="0" smtClean="0">
                <a:latin typeface="+mj-lt"/>
              </a:rPr>
              <a:t>with non-West Slope water (interruptible supply agreements, aquifers, </a:t>
            </a:r>
            <a:r>
              <a:rPr lang="en-US" altLang="en-US" dirty="0" err="1" smtClean="0">
                <a:latin typeface="+mj-lt"/>
              </a:rPr>
              <a:t>etc</a:t>
            </a:r>
            <a:r>
              <a:rPr lang="en-US" altLang="en-US" dirty="0" smtClean="0">
                <a:latin typeface="+mj-lt"/>
              </a:rPr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3145"/>
            <a:ext cx="3886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</a:t>
            </a:r>
            <a:r>
              <a:rPr lang="en-US" dirty="0" err="1" smtClean="0"/>
              <a:t>Transmountain</a:t>
            </a:r>
            <a:r>
              <a:rPr lang="en-US" dirty="0" smtClean="0"/>
              <a:t> Diversions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" y="3549365"/>
            <a:ext cx="8614410" cy="2646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To manage when a new TMD could divert,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triggers are needed</a:t>
            </a:r>
            <a:r>
              <a:rPr lang="en-US" dirty="0" smtClean="0">
                <a:latin typeface="+mj-lt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collaborative program that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protects against involuntary curtailment </a:t>
            </a:r>
            <a:r>
              <a:rPr lang="en-US" dirty="0" smtClean="0">
                <a:latin typeface="+mj-lt"/>
              </a:rPr>
              <a:t>is needed for existing uses and some future development, but will not cover a new TMD.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 Future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West Slope needs </a:t>
            </a:r>
            <a:r>
              <a:rPr lang="en-US" dirty="0" smtClean="0">
                <a:latin typeface="+mj-lt"/>
              </a:rPr>
              <a:t>should be accommodated as part of a new TMD project.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Colorado will continue its commitment to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improve conservation and reuse</a:t>
            </a:r>
            <a:r>
              <a:rPr lang="en-US" dirty="0" smtClean="0">
                <a:latin typeface="+mj-lt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Environmental resiliency and recreational needs </a:t>
            </a:r>
            <a:r>
              <a:rPr lang="en-US" dirty="0" smtClean="0">
                <a:latin typeface="+mj-lt"/>
              </a:rPr>
              <a:t>must be addressed both before and with a new TMD.  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5900" y="627847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Summarized from the draft Colorado Water Plan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35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For more information: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316" y="1828800"/>
            <a:ext cx="8229600" cy="3429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On Colorado’s Water Plan</a:t>
            </a:r>
          </a:p>
          <a:p>
            <a:pPr marL="0" algn="ctr">
              <a:buNone/>
            </a:pPr>
            <a:r>
              <a:rPr lang="en-US" sz="3600" b="1" u="sng" dirty="0">
                <a:solidFill>
                  <a:schemeClr val="accent3">
                    <a:lumMod val="50000"/>
                  </a:schemeClr>
                </a:solidFill>
              </a:rPr>
              <a:t>www.coloradowaterplan.com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On </a:t>
            </a:r>
            <a:r>
              <a:rPr lang="en-US" sz="2800" dirty="0"/>
              <a:t>the Hutchins Water Center at </a:t>
            </a:r>
            <a:r>
              <a:rPr lang="en-US" sz="2800" dirty="0" smtClean="0"/>
              <a:t>CMU</a:t>
            </a:r>
          </a:p>
          <a:p>
            <a:pPr marL="45720" indent="0" algn="ctr">
              <a:buNone/>
            </a:pPr>
            <a:r>
              <a:rPr 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www.coloradomesa.edu/Water-Center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20040" lvl="1" indent="0">
              <a:buNone/>
            </a:pP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715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Thank you!</a:t>
            </a:r>
            <a:endParaRPr lang="en-US" sz="4000" i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652650"/>
          </a:xfrm>
        </p:spPr>
        <p:txBody>
          <a:bodyPr/>
          <a:lstStyle/>
          <a:p>
            <a:pPr algn="ctr"/>
            <a:r>
              <a:rPr lang="en-US" sz="2400" dirty="0" smtClean="0"/>
              <a:t>Mission: to perform and facilitate interdisciplinary and collaborative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sz="2400" dirty="0" smtClean="0"/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US" sz="2400" dirty="0" smtClean="0"/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r>
              <a:rPr lang="en-US" sz="2400" dirty="0" smtClean="0"/>
              <a:t>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</a:t>
            </a:r>
            <a:r>
              <a:rPr lang="en-US" sz="2400" dirty="0" smtClean="0"/>
              <a:t> to address the water issues facing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Colorado River Basin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" b="2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20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914400" y="863943"/>
          <a:ext cx="2819400" cy="231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7059780" imgH="5072312" progId="Excel.Sheet.8">
                  <p:embed/>
                </p:oleObj>
              </mc:Choice>
              <mc:Fallback>
                <p:oleObj r:id="rId5" imgW="7059780" imgH="507231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63943"/>
                        <a:ext cx="2819400" cy="23142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4384675" y="1103313"/>
            <a:ext cx="310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Our population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is increasing but there’s no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new water.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35375" y="2653330"/>
            <a:ext cx="4504028" cy="34792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381000" y="3861613"/>
            <a:ext cx="2798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Many uses compete for 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limited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water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supply.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2195512" y="3480282"/>
            <a:ext cx="2373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72"/>
                </a:solidFill>
                <a:latin typeface="Sansumi-DemiBold"/>
              </a:rPr>
              <a:t>Municipal 7%</a:t>
            </a:r>
          </a:p>
          <a:p>
            <a:r>
              <a:rPr lang="en-US" dirty="0" smtClean="0">
                <a:solidFill>
                  <a:srgbClr val="000072"/>
                </a:solidFill>
                <a:latin typeface="Sansumi-DemiBold"/>
              </a:rPr>
              <a:t>Industrial  4%</a:t>
            </a:r>
            <a:endParaRPr lang="en-US" dirty="0">
              <a:solidFill>
                <a:srgbClr val="000072"/>
              </a:solidFill>
              <a:latin typeface="Sansumi-DemiBold"/>
            </a:endParaRP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2458388" y="5480034"/>
            <a:ext cx="3128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Sansumi-DemiBold"/>
              </a:rPr>
              <a:t>Agriculture 89%</a:t>
            </a:r>
            <a:endParaRPr lang="en-US" dirty="0">
              <a:solidFill>
                <a:srgbClr val="000090"/>
              </a:solidFill>
              <a:latin typeface="Sansumi-DemiBold"/>
            </a:endParaRPr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7539328" y="5479478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Sansumi-DemiBold"/>
              </a:rPr>
              <a:t>Recreation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7355178" y="2764390"/>
            <a:ext cx="156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Sansumi-DemiBold"/>
              </a:rPr>
              <a:t>Environment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98" y="6346421"/>
            <a:ext cx="898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Graphics provided by the Colorado Foundation for Water Education; percentages are for the amount of water consumed (not just diverted) in Colorado, according to the Colorado Water Plan.  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49749" y="146900"/>
            <a:ext cx="811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Why write a Colorado Water Plan? 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Colorado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is facing a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future“Gap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219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9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Colorado Basin-wide Gap: Now and Bigger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194"/>
          <a:stretch/>
        </p:blipFill>
        <p:spPr bwMode="auto">
          <a:xfrm>
            <a:off x="603504" y="1223003"/>
            <a:ext cx="7924800" cy="498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504" y="6329772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Source: US Bureau of Reclamation Colorado River Basin Supply and Demand Study, 2012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14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sz="4800" b="1" u="sng" dirty="0" smtClean="0">
                <a:solidFill>
                  <a:schemeClr val="accent5">
                    <a:lumMod val="75000"/>
                  </a:schemeClr>
                </a:solidFill>
              </a:rPr>
              <a:t>Colorado Water Plan Goals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 productive economy that supports</a:t>
            </a:r>
            <a:r>
              <a:rPr lang="en-US" dirty="0" smtClean="0"/>
              <a:t>: 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vibrant and sustainable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cities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sz="2400" dirty="0" smtClean="0"/>
              <a:t>viable and productive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agriculture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 robust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skiing, recreation and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tourism industry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/>
              <a:t>Efficient and effective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water infrastructure </a:t>
            </a:r>
            <a:r>
              <a:rPr lang="en-US" b="1" dirty="0" smtClean="0"/>
              <a:t>promoting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smart land use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strong environment </a:t>
            </a:r>
            <a:r>
              <a:rPr lang="en-US" b="1" dirty="0" smtClean="0"/>
              <a:t>that includes healthy watersheds, rivers and streams, and wildlife</a:t>
            </a:r>
            <a:r>
              <a:rPr lang="en-US" dirty="0" smtClean="0"/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605332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Source: Governor Hickenlooper’s Executive Order for Colorado’s Water Plan.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39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0566"/>
            <a:ext cx="4800600" cy="2366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667000" cy="224155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How, for an 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uncertain future?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5488" y="2667000"/>
            <a:ext cx="8229600" cy="36162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+mj-lt"/>
              </a:rPr>
              <a:t>No &amp; Low Regret Actions in the CO Water Plan:</a:t>
            </a:r>
            <a:endParaRPr lang="en-US" dirty="0" smtClean="0">
              <a:latin typeface="+mj-lt"/>
            </a:endParaRPr>
          </a:p>
          <a:p>
            <a:pPr lvl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Minimize permanent “buy &amp; dry” </a:t>
            </a:r>
            <a:r>
              <a:rPr lang="en-US" sz="2000" dirty="0" smtClean="0">
                <a:latin typeface="+mj-lt"/>
              </a:rPr>
              <a:t>of ag lands by supporting lower-impact alternatives. </a:t>
            </a:r>
          </a:p>
          <a:p>
            <a:pPr lvl="1"/>
            <a:r>
              <a:rPr lang="en-US" sz="2000" dirty="0" smtClean="0">
                <a:latin typeface="+mj-lt"/>
              </a:rPr>
              <a:t>Plan 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preserve options </a:t>
            </a:r>
            <a:r>
              <a:rPr lang="en-US" sz="2000" dirty="0" smtClean="0">
                <a:latin typeface="+mj-lt"/>
              </a:rPr>
              <a:t>for developing unallocated water on the Western Slope. </a:t>
            </a:r>
          </a:p>
          <a:p>
            <a:pPr lvl="1"/>
            <a:r>
              <a:rPr lang="en-US" sz="2000" dirty="0" smtClean="0">
                <a:latin typeface="+mj-lt"/>
              </a:rPr>
              <a:t>Establish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low to medium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conservation </a:t>
            </a:r>
            <a:r>
              <a:rPr lang="en-US" sz="2000" dirty="0" smtClean="0">
                <a:latin typeface="+mj-lt"/>
              </a:rPr>
              <a:t>strategies. </a:t>
            </a:r>
          </a:p>
          <a:p>
            <a:pPr lvl="1"/>
            <a:r>
              <a:rPr lang="en-US" sz="2000" dirty="0" smtClean="0">
                <a:latin typeface="+mj-lt"/>
              </a:rPr>
              <a:t>Implement projects to support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environmental </a:t>
            </a:r>
            <a:r>
              <a:rPr lang="en-US" sz="2000" dirty="0" smtClean="0">
                <a:latin typeface="+mj-lt"/>
              </a:rPr>
              <a:t>and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recreational </a:t>
            </a:r>
            <a:r>
              <a:rPr lang="en-US" sz="2000" dirty="0" smtClean="0">
                <a:latin typeface="+mj-lt"/>
              </a:rPr>
              <a:t>uses. </a:t>
            </a:r>
          </a:p>
          <a:p>
            <a:pPr lvl="1"/>
            <a:r>
              <a:rPr lang="en-US" sz="2000" dirty="0" smtClean="0">
                <a:latin typeface="+mj-lt"/>
              </a:rPr>
              <a:t>Support projects that are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already planned</a:t>
            </a:r>
            <a:r>
              <a:rPr lang="en-US" sz="2000" dirty="0" smtClean="0">
                <a:latin typeface="+mj-lt"/>
              </a:rPr>
              <a:t>. </a:t>
            </a:r>
          </a:p>
          <a:p>
            <a:pPr lvl="1"/>
            <a:r>
              <a:rPr lang="en-US" sz="2000" dirty="0" smtClean="0">
                <a:latin typeface="+mj-lt"/>
              </a:rPr>
              <a:t>Implement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storage</a:t>
            </a:r>
            <a:r>
              <a:rPr lang="en-US" sz="2000" dirty="0" smtClean="0">
                <a:latin typeface="+mj-lt"/>
              </a:rPr>
              <a:t> and other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infrastructure</a:t>
            </a:r>
            <a:r>
              <a:rPr lang="en-US" sz="2000" dirty="0" smtClean="0">
                <a:latin typeface="+mj-lt"/>
              </a:rPr>
              <a:t> projects. </a:t>
            </a:r>
          </a:p>
          <a:p>
            <a:pPr lvl="1"/>
            <a:r>
              <a:rPr lang="en-US" sz="2000" dirty="0" smtClean="0">
                <a:latin typeface="+mj-lt"/>
              </a:rPr>
              <a:t>Implement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water re-use </a:t>
            </a:r>
            <a:r>
              <a:rPr lang="en-US" sz="2000" dirty="0" smtClean="0">
                <a:latin typeface="+mj-lt"/>
              </a:rPr>
              <a:t>strategies. </a:t>
            </a:r>
            <a:endParaRPr lang="en-US" sz="22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34571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Source: Colorado’s Water Plan (Summarized)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96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228600"/>
            <a:ext cx="6858000" cy="631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488668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Chapter 10 of Colorado’s Water Plan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442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029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Details left to Basin Roundtables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I:\2013\2013-455_CoBasin_Implementation\S_PublicOutreach\Graphics\CBIP Fact Sheet\CO_Basi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4935"/>
            <a:ext cx="619816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55847" y="2033644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Yampa/White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3903" y="3692699"/>
            <a:ext cx="1676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Gunnison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8220" y="4666352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Southwest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8684" y="4494544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Rio Grande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4983" y="4314726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Arkansas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9479" y="2040945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South Platte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3640" y="2652673"/>
            <a:ext cx="1676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Metro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32247" y="1567703"/>
            <a:ext cx="951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North 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Platte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486420" y="273549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Colorado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87580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0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896</Words>
  <Application>Microsoft Office PowerPoint</Application>
  <PresentationFormat>On-screen Show (4:3)</PresentationFormat>
  <Paragraphs>110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Sansumi-DemiBold</vt:lpstr>
      <vt:lpstr>Arial</vt:lpstr>
      <vt:lpstr>Calibri</vt:lpstr>
      <vt:lpstr>Franklin Gothic Book</vt:lpstr>
      <vt:lpstr>Georgia</vt:lpstr>
      <vt:lpstr>Perpetua</vt:lpstr>
      <vt:lpstr>Wingdings 2</vt:lpstr>
      <vt:lpstr>Equity</vt:lpstr>
      <vt:lpstr>Microsoft Excel 97-2003 Worksheet</vt:lpstr>
      <vt:lpstr>Colorado’s Water Plan</vt:lpstr>
      <vt:lpstr>Mission: to perform and facilitate interdisciplinary and collaborative research, education, outreach and dialogue to address the water issues facing the Upper Colorado River Basin. </vt:lpstr>
      <vt:lpstr>PowerPoint Presentation</vt:lpstr>
      <vt:lpstr>Colorado is facing a future“Gap”</vt:lpstr>
      <vt:lpstr>PowerPoint Presentation</vt:lpstr>
      <vt:lpstr>Colorado Water Plan Goals: </vt:lpstr>
      <vt:lpstr>How, for an  uncertain future? </vt:lpstr>
      <vt:lpstr>PowerPoint Presentation</vt:lpstr>
      <vt:lpstr>Details left to Basin Roundtables</vt:lpstr>
      <vt:lpstr>Colorado Basin Plan Themes </vt:lpstr>
      <vt:lpstr>Gunnison Basin Goals</vt:lpstr>
      <vt:lpstr>Conceptual Framework for negotiations on a future TMD: </vt:lpstr>
      <vt:lpstr>For more information: </vt:lpstr>
    </vt:vector>
  </TitlesOfParts>
  <Company>Mesa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Basin Roundtable</dc:title>
  <dc:creator>Hannah</dc:creator>
  <cp:lastModifiedBy>Holm, Hannah</cp:lastModifiedBy>
  <cp:revision>223</cp:revision>
  <cp:lastPrinted>2014-04-17T20:52:51Z</cp:lastPrinted>
  <dcterms:created xsi:type="dcterms:W3CDTF">2012-01-23T21:35:37Z</dcterms:created>
  <dcterms:modified xsi:type="dcterms:W3CDTF">2016-01-19T22:37:53Z</dcterms:modified>
</cp:coreProperties>
</file>